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72" r:id="rId5"/>
    <p:sldId id="258" r:id="rId6"/>
    <p:sldId id="270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66" r:id="rId16"/>
    <p:sldId id="265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8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ai-Hang    SHS - Staff" userId="S::nguyent3@issaquah.wednet.edu::ce95ce14-583a-46ae-8dda-638e5f4db207" providerId="AD" clId="Web-{0D516ECE-5E5A-4A02-A249-7C9A76E04785}"/>
    <pc:docChg chg="modSld">
      <pc:chgData name="Nguyen, Thai-Hang    SHS - Staff" userId="S::nguyent3@issaquah.wednet.edu::ce95ce14-583a-46ae-8dda-638e5f4db207" providerId="AD" clId="Web-{0D516ECE-5E5A-4A02-A249-7C9A76E04785}" dt="2018-05-11T17:18:33.254" v="145" actId="20577"/>
      <pc:docMkLst>
        <pc:docMk/>
      </pc:docMkLst>
      <pc:sldChg chg="modSp">
        <pc:chgData name="Nguyen, Thai-Hang    SHS - Staff" userId="S::nguyent3@issaquah.wednet.edu::ce95ce14-583a-46ae-8dda-638e5f4db207" providerId="AD" clId="Web-{0D516ECE-5E5A-4A02-A249-7C9A76E04785}" dt="2018-05-11T17:11:14.660" v="4" actId="20577"/>
        <pc:sldMkLst>
          <pc:docMk/>
          <pc:sldMk cId="0" sldId="257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1:14.660" v="4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3:09.946" v="49" actId="20577"/>
        <pc:sldMkLst>
          <pc:docMk/>
          <pc:sldMk cId="0" sldId="258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3:09.946" v="49" actId="20577"/>
          <ac:spMkLst>
            <pc:docMk/>
            <pc:sldMk cId="0" sldId="258"/>
            <ac:spMk id="34819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5:06.027" v="78" actId="20577"/>
        <pc:sldMkLst>
          <pc:docMk/>
          <pc:sldMk cId="0" sldId="263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5:06.027" v="78" actId="20577"/>
          <ac:spMkLst>
            <pc:docMk/>
            <pc:sldMk cId="0" sldId="263"/>
            <ac:spMk id="38915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8:05.534" v="143" actId="20577"/>
        <pc:sldMkLst>
          <pc:docMk/>
          <pc:sldMk cId="0" sldId="265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8:05.534" v="143" actId="20577"/>
          <ac:spMkLst>
            <pc:docMk/>
            <pc:sldMk cId="0" sldId="265"/>
            <ac:spMk id="40963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7:21.766" v="132" actId="20577"/>
        <pc:sldMkLst>
          <pc:docMk/>
          <pc:sldMk cId="0" sldId="266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7:21.766" v="132" actId="20577"/>
          <ac:spMkLst>
            <pc:docMk/>
            <pc:sldMk cId="0" sldId="266"/>
            <ac:spMk id="4099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5:25.935" v="84" actId="20577"/>
        <pc:sldMkLst>
          <pc:docMk/>
          <pc:sldMk cId="0" sldId="267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5:25.935" v="84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">
        <pc:chgData name="Nguyen, Thai-Hang    SHS - Staff" userId="S::nguyent3@issaquah.wednet.edu::ce95ce14-583a-46ae-8dda-638e5f4db207" providerId="AD" clId="Web-{0D516ECE-5E5A-4A02-A249-7C9A76E04785}" dt="2018-05-11T17:11:54.708" v="20" actId="20577"/>
        <pc:sldMkLst>
          <pc:docMk/>
          <pc:sldMk cId="2690425983" sldId="272"/>
        </pc:sldMkLst>
        <pc:spChg chg="mod">
          <ac:chgData name="Nguyen, Thai-Hang    SHS - Staff" userId="S::nguyent3@issaquah.wednet.edu::ce95ce14-583a-46ae-8dda-638e5f4db207" providerId="AD" clId="Web-{0D516ECE-5E5A-4A02-A249-7C9A76E04785}" dt="2018-05-11T17:11:20.004" v="9" actId="20577"/>
          <ac:spMkLst>
            <pc:docMk/>
            <pc:sldMk cId="2690425983" sldId="272"/>
            <ac:spMk id="10" creationId="{00000000-0000-0000-0000-000000000000}"/>
          </ac:spMkLst>
        </pc:spChg>
        <pc:spChg chg="mod">
          <ac:chgData name="Nguyen, Thai-Hang    SHS - Staff" userId="S::nguyent3@issaquah.wednet.edu::ce95ce14-583a-46ae-8dda-638e5f4db207" providerId="AD" clId="Web-{0D516ECE-5E5A-4A02-A249-7C9A76E04785}" dt="2018-05-11T17:11:54.708" v="20" actId="20577"/>
          <ac:spMkLst>
            <pc:docMk/>
            <pc:sldMk cId="2690425983" sldId="272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283D-03A5-412E-AEE0-474636B4937D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2537E-3583-438C-9E95-1E0F3A576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B7E2-B636-C64A-B691-A369078E20D7}" type="datetimeFigureOut">
              <a:rPr lang="en-US" smtClean="0"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A627-0916-8344-9339-5B72A9F87A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36323"/>
            <a:ext cx="7772400" cy="1470025"/>
          </a:xfrm>
        </p:spPr>
        <p:txBody>
          <a:bodyPr/>
          <a:lstStyle/>
          <a:p>
            <a:r>
              <a:rPr lang="en-US" dirty="0"/>
              <a:t>The end of World War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0601"/>
            <a:ext cx="6400800" cy="1752600"/>
          </a:xfrm>
        </p:spPr>
        <p:txBody>
          <a:bodyPr/>
          <a:lstStyle/>
          <a:p>
            <a:r>
              <a:rPr lang="en-US" dirty="0"/>
              <a:t>May 8, 1945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Rotterdam 1945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rotterd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153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1850"/>
            <a:ext cx="8229600" cy="1143000"/>
          </a:xfrm>
        </p:spPr>
        <p:txBody>
          <a:bodyPr/>
          <a:lstStyle/>
          <a:p>
            <a:r>
              <a:rPr lang="en-US" dirty="0"/>
              <a:t>Aftermath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381" y="790436"/>
            <a:ext cx="8786015" cy="570150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Millions of people displaced</a:t>
            </a:r>
          </a:p>
          <a:p>
            <a:pPr lvl="1"/>
            <a:r>
              <a:rPr lang="en-US" dirty="0"/>
              <a:t>Homes, cities, families lost</a:t>
            </a:r>
          </a:p>
          <a:p>
            <a:pPr lvl="1"/>
            <a:r>
              <a:rPr lang="en-US" dirty="0"/>
              <a:t>Survivors of concentration, labor and POW camps </a:t>
            </a:r>
            <a:endParaRPr lang="en-US" dirty="0">
              <a:cs typeface="Calibri"/>
            </a:endParaRPr>
          </a:p>
          <a:p>
            <a:r>
              <a:rPr lang="en-US" b="1" dirty="0"/>
              <a:t>Agriculture disrupted</a:t>
            </a:r>
            <a:endParaRPr lang="en-US" b="1" dirty="0">
              <a:cs typeface="Calibri"/>
            </a:endParaRPr>
          </a:p>
          <a:p>
            <a:r>
              <a:rPr lang="en-US" b="1" dirty="0"/>
              <a:t>Famine and starvation become widespread right after the war</a:t>
            </a:r>
            <a:endParaRPr lang="en-US" b="1" dirty="0">
              <a:cs typeface="Calibri"/>
            </a:endParaRPr>
          </a:p>
          <a:p>
            <a:r>
              <a:rPr lang="en-US" b="1" dirty="0"/>
              <a:t>No infrastructure for economics to resume</a:t>
            </a:r>
            <a:endParaRPr lang="en-US" b="1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Some governments survived</a:t>
            </a:r>
            <a:endParaRPr lang="en-US" b="1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Scandinavian countries, Netherlands, Belgium, Britain</a:t>
            </a:r>
          </a:p>
          <a:p>
            <a:pPr>
              <a:lnSpc>
                <a:spcPct val="90000"/>
              </a:lnSpc>
            </a:pPr>
            <a:r>
              <a:rPr lang="en-US" b="1" dirty="0"/>
              <a:t>Some of course did not</a:t>
            </a:r>
            <a:endParaRPr lang="en-US" b="1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Germany, Italy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France – Vichy France was a puppet state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</a:rPr>
              <a:t>Communism becomes very attractive…</a:t>
            </a:r>
            <a:endParaRPr lang="en-US" b="1" dirty="0">
              <a:solidFill>
                <a:srgbClr val="C00000"/>
              </a:solidFill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Marshall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1460"/>
            <a:ext cx="8229600" cy="53711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Created by Sec. of State George Marshall</a:t>
            </a:r>
          </a:p>
          <a:p>
            <a:r>
              <a:rPr lang="en-US" b="1" dirty="0"/>
              <a:t>13 billion $ (roughly 5% of GDP) went to rebuilding Western Europe</a:t>
            </a:r>
            <a:endParaRPr lang="en-US" b="1" dirty="0">
              <a:cs typeface="Calibri"/>
            </a:endParaRPr>
          </a:p>
          <a:p>
            <a:pPr lvl="1"/>
            <a:r>
              <a:rPr lang="en-US" dirty="0"/>
              <a:t>Would have been more but USSR would not let Eastern Europe take it</a:t>
            </a:r>
          </a:p>
          <a:p>
            <a:r>
              <a:rPr lang="en-US" b="1" dirty="0"/>
              <a:t>Europe did not have to pay it back</a:t>
            </a:r>
            <a:endParaRPr lang="en-US" b="1" dirty="0">
              <a:cs typeface="Calibri"/>
            </a:endParaRPr>
          </a:p>
          <a:p>
            <a:r>
              <a:rPr lang="en-US" dirty="0"/>
              <a:t>Most went to Britain and France</a:t>
            </a:r>
          </a:p>
          <a:p>
            <a:r>
              <a:rPr lang="en-US" dirty="0"/>
              <a:t>Mainly from 1947-1951</a:t>
            </a:r>
          </a:p>
          <a:p>
            <a:r>
              <a:rPr lang="en-US" b="1" dirty="0"/>
              <a:t>Helped contain communism</a:t>
            </a:r>
            <a:endParaRPr lang="en-US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Divided Germany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/>
              <a:t>UK, US, and France combine to form West Germany and hold free and fair elections</a:t>
            </a:r>
          </a:p>
          <a:p>
            <a:r>
              <a:rPr lang="en-US" dirty="0"/>
              <a:t>USSR installs puppet government into East Germany—the country will not fully reunite until 1989</a:t>
            </a:r>
          </a:p>
          <a:p>
            <a:r>
              <a:rPr lang="en-US" dirty="0"/>
              <a:t>Problem is, Berlin is also divided and it sits in the heart of the USSR zone (now East Germany)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divided Germany</a:t>
            </a:r>
          </a:p>
        </p:txBody>
      </p:sp>
      <p:pic>
        <p:nvPicPr>
          <p:cNvPr id="4" name="Picture 3" descr="dividedgerma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7638"/>
            <a:ext cx="5346700" cy="5080001"/>
          </a:xfrm>
          <a:prstGeom prst="rect">
            <a:avLst/>
          </a:prstGeom>
        </p:spPr>
      </p:pic>
      <p:pic>
        <p:nvPicPr>
          <p:cNvPr id="5" name="Picture 5" descr="germany.ma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676400"/>
            <a:ext cx="36108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United Nations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006"/>
            <a:ext cx="8229600" cy="489515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800" dirty="0"/>
              <a:t>Wilson’s League of Nations had failed</a:t>
            </a:r>
          </a:p>
          <a:p>
            <a:pPr lvl="1"/>
            <a:r>
              <a:rPr lang="en-US" sz="2400" dirty="0"/>
              <a:t>US never joined it</a:t>
            </a:r>
          </a:p>
          <a:p>
            <a:pPr lvl="1"/>
            <a:r>
              <a:rPr lang="en-US" sz="2400" dirty="0"/>
              <a:t>Unable to prevent WW II</a:t>
            </a:r>
          </a:p>
          <a:p>
            <a:r>
              <a:rPr lang="en-US" sz="2800" b="1" dirty="0"/>
              <a:t>Allies create United Nations</a:t>
            </a:r>
            <a:r>
              <a:rPr lang="en-US" sz="2800" dirty="0"/>
              <a:t> at meeting in SF</a:t>
            </a:r>
          </a:p>
          <a:p>
            <a:pPr lvl="1"/>
            <a:r>
              <a:rPr lang="en-US" sz="2400" dirty="0"/>
              <a:t>HQ in NY</a:t>
            </a:r>
          </a:p>
          <a:p>
            <a:r>
              <a:rPr lang="en-US" sz="2800" b="1" dirty="0"/>
              <a:t>April 1, 1945 – UN Charter approved</a:t>
            </a:r>
            <a:endParaRPr lang="en-US" sz="2800" b="1" dirty="0">
              <a:cs typeface="Calibri"/>
            </a:endParaRPr>
          </a:p>
          <a:p>
            <a:pPr lvl="1"/>
            <a:r>
              <a:rPr lang="en-US" sz="2400" b="1" dirty="0"/>
              <a:t>US, China, USSR, Britain and France are the five permanent members of the Security Counci</a:t>
            </a:r>
            <a:r>
              <a:rPr lang="en-US" sz="2400" dirty="0"/>
              <a:t>l</a:t>
            </a:r>
          </a:p>
          <a:p>
            <a:pPr lvl="1"/>
            <a:r>
              <a:rPr lang="en-US" sz="2400" dirty="0"/>
              <a:t>Sec. General (António </a:t>
            </a:r>
            <a:r>
              <a:rPr lang="en-US" sz="2400" dirty="0" err="1"/>
              <a:t>Guterres</a:t>
            </a:r>
            <a:r>
              <a:rPr lang="en-US" sz="2400" dirty="0"/>
              <a:t>, Portugal)</a:t>
            </a:r>
            <a:endParaRPr lang="en-US" sz="2400" dirty="0">
              <a:cs typeface="Calibri"/>
            </a:endParaRPr>
          </a:p>
          <a:p>
            <a:pPr lvl="1"/>
            <a:r>
              <a:rPr lang="en-US" sz="2400" dirty="0"/>
              <a:t>Can veto any policy approved by the General Assembly</a:t>
            </a:r>
          </a:p>
          <a:p>
            <a:pPr lvl="1"/>
            <a:r>
              <a:rPr lang="en-US" sz="2400" b="1" dirty="0"/>
              <a:t>Good at providing </a:t>
            </a:r>
            <a:r>
              <a:rPr lang="en-US" sz="2400" b="1" dirty="0">
                <a:cs typeface="Calibri"/>
              </a:rPr>
              <a:t>humanitarian aid but not stopping/prevent armed conflicts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95514"/>
            <a:ext cx="8229600" cy="1143000"/>
          </a:xfrm>
        </p:spPr>
        <p:txBody>
          <a:bodyPr/>
          <a:lstStyle/>
          <a:p>
            <a:r>
              <a:rPr lang="en-US" dirty="0"/>
              <a:t>Nuremberg Trials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216" y="609025"/>
            <a:ext cx="8695304" cy="624897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Allied Military Tribunal = </a:t>
            </a:r>
            <a:r>
              <a:rPr lang="en-US" b="1" dirty="0"/>
              <a:t>first trials of war criminals in history</a:t>
            </a:r>
          </a:p>
          <a:p>
            <a:r>
              <a:rPr lang="en-US" dirty="0"/>
              <a:t>Choose Nuremberg because it was location of famous Nazi party rallies</a:t>
            </a:r>
          </a:p>
          <a:p>
            <a:r>
              <a:rPr lang="en-US" dirty="0"/>
              <a:t>4 countries (USA, France, UK, USSR) each have one judge and a legal team (head judge = UK head lawyer = USA)</a:t>
            </a:r>
          </a:p>
          <a:p>
            <a:r>
              <a:rPr lang="en-US" dirty="0"/>
              <a:t>US has most of key Nazis so USSR has to work with us</a:t>
            </a:r>
          </a:p>
          <a:p>
            <a:r>
              <a:rPr lang="en-US" b="1" dirty="0"/>
              <a:t>22 Nazi leaders put on trial</a:t>
            </a:r>
            <a:endParaRPr lang="en-US" b="1" dirty="0">
              <a:cs typeface="Calibri"/>
            </a:endParaRPr>
          </a:p>
          <a:p>
            <a:pPr lvl="1"/>
            <a:r>
              <a:rPr lang="en-US" b="1" dirty="0"/>
              <a:t>Conspiracy to wage war</a:t>
            </a:r>
            <a:endParaRPr lang="en-US" b="1" dirty="0">
              <a:cs typeface="Calibri"/>
            </a:endParaRPr>
          </a:p>
          <a:p>
            <a:pPr lvl="1"/>
            <a:r>
              <a:rPr lang="en-US" b="1" dirty="0"/>
              <a:t>Waging aggressive war</a:t>
            </a:r>
            <a:endParaRPr lang="en-US" b="1" dirty="0">
              <a:cs typeface="Calibri"/>
            </a:endParaRPr>
          </a:p>
          <a:p>
            <a:pPr lvl="1"/>
            <a:r>
              <a:rPr lang="en-US" b="1" dirty="0"/>
              <a:t>War crimes</a:t>
            </a:r>
            <a:endParaRPr lang="en-US" b="1" dirty="0">
              <a:cs typeface="Calibri"/>
            </a:endParaRPr>
          </a:p>
          <a:p>
            <a:pPr lvl="1"/>
            <a:r>
              <a:rPr lang="en-US" b="1" dirty="0"/>
              <a:t>Crimes against humanity</a:t>
            </a:r>
            <a:endParaRPr lang="en-US" b="1" dirty="0">
              <a:cs typeface="Calibri"/>
            </a:endParaRPr>
          </a:p>
          <a:p>
            <a:r>
              <a:rPr lang="en-US" b="1" dirty="0"/>
              <a:t>Some commit suicide before standing trial</a:t>
            </a:r>
            <a:r>
              <a:rPr lang="en-US" dirty="0"/>
              <a:t> (Hitler, Goebbels, Himmler, Bormann, Rommel, Ley, etc.)</a:t>
            </a:r>
          </a:p>
          <a:p>
            <a:r>
              <a:rPr lang="en-US" b="1" dirty="0"/>
              <a:t>Eleven sentenced to death, </a:t>
            </a:r>
            <a:r>
              <a:rPr lang="en-US" dirty="0"/>
              <a:t>10 (Goering commits suicide) Nazi officers hanged in October 1946</a:t>
            </a:r>
          </a:p>
          <a:p>
            <a:r>
              <a:rPr lang="en-US" dirty="0"/>
              <a:t>Other acquitted (3) or given varying sentences</a:t>
            </a:r>
          </a:p>
          <a:p>
            <a:r>
              <a:rPr lang="en-US" b="1" dirty="0"/>
              <a:t>Precedent for future war criminals and ICC today</a:t>
            </a:r>
            <a:endParaRPr lang="en-US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u="sng" dirty="0"/>
              <a:t>WWII Unit Test </a:t>
            </a:r>
            <a:r>
              <a:rPr lang="en-US" b="1" u="sng" dirty="0" smtClean="0"/>
              <a:t>(Friday, 5/18)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209"/>
            <a:ext cx="8229600" cy="56517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Fascism </a:t>
            </a:r>
          </a:p>
          <a:p>
            <a:pPr lvl="1"/>
            <a:r>
              <a:rPr lang="en-US" dirty="0"/>
              <a:t>Mussolini’s beliefs/ideology </a:t>
            </a:r>
          </a:p>
          <a:p>
            <a:pPr lvl="2"/>
            <a:r>
              <a:rPr lang="en-US" dirty="0"/>
              <a:t>How does he view the individual? State? Religion? </a:t>
            </a:r>
          </a:p>
          <a:p>
            <a:pPr lvl="1"/>
            <a:r>
              <a:rPr lang="en-US" dirty="0"/>
              <a:t>Hitler &amp; Nazism </a:t>
            </a:r>
          </a:p>
          <a:p>
            <a:pPr lvl="2"/>
            <a:r>
              <a:rPr lang="en-US" dirty="0"/>
              <a:t>How does he view the individual? State? </a:t>
            </a:r>
          </a:p>
          <a:p>
            <a:pPr lvl="2"/>
            <a:r>
              <a:rPr lang="en-US" dirty="0"/>
              <a:t>Beliefs on race</a:t>
            </a:r>
          </a:p>
          <a:p>
            <a:r>
              <a:rPr lang="en-US" dirty="0"/>
              <a:t>Scope &amp; sequence of WWII (key events of the war – review your timeline) </a:t>
            </a:r>
          </a:p>
          <a:p>
            <a:r>
              <a:rPr lang="en-US" dirty="0"/>
              <a:t>Dunkirk film </a:t>
            </a:r>
          </a:p>
          <a:p>
            <a:pPr lvl="1"/>
            <a:r>
              <a:rPr lang="en-US" dirty="0"/>
              <a:t>Scope &amp; sequence</a:t>
            </a:r>
          </a:p>
          <a:p>
            <a:pPr lvl="1"/>
            <a:r>
              <a:rPr lang="en-US" dirty="0"/>
              <a:t>Purpose of non-linear storytelling </a:t>
            </a:r>
          </a:p>
          <a:p>
            <a:r>
              <a:rPr lang="en-US" dirty="0"/>
              <a:t>End of WWII</a:t>
            </a:r>
          </a:p>
          <a:p>
            <a:pPr lvl="1"/>
            <a:r>
              <a:rPr lang="en-US" dirty="0"/>
              <a:t>Everything from your outline</a:t>
            </a:r>
          </a:p>
        </p:txBody>
      </p:sp>
    </p:spTree>
    <p:extLst>
      <p:ext uri="{BB962C8B-B14F-4D97-AF65-F5344CB8AC3E}">
        <p14:creationId xmlns:p14="http://schemas.microsoft.com/office/powerpoint/2010/main" val="25797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51"/>
            <a:ext cx="8229600" cy="1143000"/>
          </a:xfrm>
        </p:spPr>
        <p:txBody>
          <a:bodyPr/>
          <a:lstStyle/>
          <a:p>
            <a:r>
              <a:rPr lang="en-US" b="1" dirty="0"/>
              <a:t>Tehran Conference (11/1943)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360" y="1238957"/>
            <a:ext cx="5334001" cy="5116688"/>
          </a:xfrm>
        </p:spPr>
        <p:txBody>
          <a:bodyPr>
            <a:noAutofit/>
          </a:bodyPr>
          <a:lstStyle/>
          <a:p>
            <a:r>
              <a:rPr lang="en-US" sz="2800" dirty="0"/>
              <a:t>Strategy meeting between </a:t>
            </a:r>
            <a:r>
              <a:rPr lang="en-US" sz="2800" dirty="0" smtClean="0"/>
              <a:t>Stalin</a:t>
            </a:r>
            <a:r>
              <a:rPr lang="en-US" sz="2800" dirty="0"/>
              <a:t>, FDR, Churchill (in Tehran, Iran)</a:t>
            </a:r>
          </a:p>
          <a:p>
            <a:r>
              <a:rPr lang="en-US" sz="2800" dirty="0"/>
              <a:t>Took place after the Anglo-Soviet invasion of Iran </a:t>
            </a:r>
          </a:p>
          <a:p>
            <a:pPr lvl="1"/>
            <a:r>
              <a:rPr lang="en-US" sz="2400" dirty="0"/>
              <a:t>Iran was neutral but Allies believed Iran was friendly with Axis</a:t>
            </a:r>
          </a:p>
          <a:p>
            <a:pPr lvl="1"/>
            <a:r>
              <a:rPr lang="en-US" sz="2400" dirty="0"/>
              <a:t>Also wanted Iran’s oil for the Allies </a:t>
            </a:r>
          </a:p>
          <a:p>
            <a:r>
              <a:rPr lang="en-US" sz="2800" dirty="0"/>
              <a:t>Discussed about Allies relationship with Turkey and Iran, strategies towards Japan, goals after the war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625" y="1949063"/>
            <a:ext cx="3212927" cy="26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87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Yalta Conference (2/1945)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489" y="124599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Churchill, Stalin, FDR meet at </a:t>
            </a:r>
            <a:r>
              <a:rPr lang="en-US" sz="3600" b="1" dirty="0"/>
              <a:t>Yalta</a:t>
            </a:r>
            <a:r>
              <a:rPr lang="en-US" sz="3600" dirty="0"/>
              <a:t> (in Russia) and agree to divide up Germany at the end of the war</a:t>
            </a:r>
          </a:p>
        </p:txBody>
      </p:sp>
      <p:pic>
        <p:nvPicPr>
          <p:cNvPr id="4" name="Picture 3" descr="yal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623" y="3121378"/>
            <a:ext cx="4487332" cy="327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556" y="774684"/>
            <a:ext cx="4284133" cy="5592249"/>
          </a:xfrm>
        </p:spPr>
        <p:txBody>
          <a:bodyPr>
            <a:noAutofit/>
          </a:bodyPr>
          <a:lstStyle/>
          <a:p>
            <a:r>
              <a:rPr lang="en-US" sz="2800" dirty="0"/>
              <a:t> Truman (US), Attlee (UK), and Stalin (USSR) meet again at Potsdam (in Germany) and agree to two more things: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free and fair election in Europe after the war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USSR jumps in and helps in Japan</a:t>
            </a:r>
            <a:endParaRPr lang="en-US" sz="2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6222" y="-22156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Potsdam Conference (7-8/1945)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689" y="1517474"/>
            <a:ext cx="4334662" cy="2862615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207367" y="5450100"/>
            <a:ext cx="8568266" cy="975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Truman tries to scare Stalin by telling him about atomic bomb, but Stalin already knows (spies</a:t>
            </a:r>
            <a:r>
              <a:rPr lang="en-US" sz="2800" dirty="0">
                <a:cs typeface="Calibri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4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62270"/>
            <a:ext cx="8229600" cy="1143000"/>
          </a:xfrm>
        </p:spPr>
        <p:txBody>
          <a:bodyPr/>
          <a:lstStyle/>
          <a:p>
            <a:r>
              <a:rPr lang="en-US" dirty="0"/>
              <a:t>End of the war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4292"/>
            <a:ext cx="8229600" cy="539602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Russians invades Germany from the east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6 million troops</a:t>
            </a:r>
          </a:p>
          <a:p>
            <a:pPr>
              <a:lnSpc>
                <a:spcPct val="90000"/>
              </a:lnSpc>
            </a:pPr>
            <a:r>
              <a:rPr lang="en-US" dirty="0"/>
              <a:t>Britain, France and US invade from the west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3 million troops</a:t>
            </a:r>
          </a:p>
          <a:p>
            <a:pPr>
              <a:lnSpc>
                <a:spcPct val="90000"/>
              </a:lnSpc>
            </a:pPr>
            <a:r>
              <a:rPr lang="en-US" dirty="0"/>
              <a:t>Hitler commits suicide</a:t>
            </a:r>
            <a:endParaRPr lang="en-US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/>
              <a:t>Germany surrenders May 7, 1945</a:t>
            </a:r>
          </a:p>
          <a:p>
            <a:pPr>
              <a:lnSpc>
                <a:spcPct val="90000"/>
              </a:lnSpc>
            </a:pPr>
            <a:r>
              <a:rPr lang="en-US" b="1" dirty="0"/>
              <a:t>New Chancellor Karl Doenitz signs </a:t>
            </a:r>
            <a:r>
              <a:rPr lang="en-US" b="1" u="sng" dirty="0"/>
              <a:t>unconditional surrender</a:t>
            </a:r>
            <a:r>
              <a:rPr lang="en-US" b="1" dirty="0"/>
              <a:t> papers May 8, 1945</a:t>
            </a:r>
            <a:endParaRPr lang="en-US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60402202418reichstag-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37" y="1140300"/>
            <a:ext cx="7436418" cy="5363000"/>
          </a:xfrm>
          <a:prstGeom prst="rect">
            <a:avLst/>
          </a:prstGeom>
        </p:spPr>
      </p:pic>
      <p:pic>
        <p:nvPicPr>
          <p:cNvPr id="5" name="Picture 4" descr="the_ki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2" y="177899"/>
            <a:ext cx="3136832" cy="3767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Aftermath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6922"/>
            <a:ext cx="8229600" cy="5079520"/>
          </a:xfrm>
        </p:spPr>
        <p:txBody>
          <a:bodyPr>
            <a:normAutofit/>
          </a:bodyPr>
          <a:lstStyle/>
          <a:p>
            <a:r>
              <a:rPr lang="en-US" sz="3600" dirty="0"/>
              <a:t>Many great cities left undamaged</a:t>
            </a:r>
          </a:p>
          <a:p>
            <a:pPr lvl="1"/>
            <a:r>
              <a:rPr lang="en-US" sz="3200" dirty="0"/>
              <a:t>Brussels, Paris, Rome, Prague</a:t>
            </a:r>
          </a:p>
          <a:p>
            <a:r>
              <a:rPr lang="en-US" sz="3600" dirty="0"/>
              <a:t>Many others severely damaged or destroyed</a:t>
            </a:r>
          </a:p>
          <a:p>
            <a:pPr lvl="1"/>
            <a:r>
              <a:rPr lang="en-US" sz="3200" dirty="0"/>
              <a:t>Huge sections of London in ruins</a:t>
            </a:r>
          </a:p>
          <a:p>
            <a:pPr lvl="1"/>
            <a:r>
              <a:rPr lang="en-US" sz="3200" dirty="0"/>
              <a:t>Warsaw (Poland) was 95% destroyed</a:t>
            </a:r>
          </a:p>
          <a:p>
            <a:pPr lvl="1"/>
            <a:r>
              <a:rPr lang="en-US" sz="3200" dirty="0"/>
              <a:t>Central Berlin – 95% destroyed</a:t>
            </a:r>
          </a:p>
          <a:p>
            <a:pPr lvl="1"/>
            <a:r>
              <a:rPr lang="en-US" sz="3200" dirty="0"/>
              <a:t>Rotterdam (Netherlands) – 90%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Warsaw 1945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warsa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077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Berlin 1945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image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229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658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The end of World War II</vt:lpstr>
      <vt:lpstr>Tehran Conference (11/1943)</vt:lpstr>
      <vt:lpstr>Yalta Conference (2/1945) </vt:lpstr>
      <vt:lpstr>Potsdam Conference (7-8/1945)</vt:lpstr>
      <vt:lpstr>End of the war</vt:lpstr>
      <vt:lpstr>PowerPoint Presentation</vt:lpstr>
      <vt:lpstr>Aftermath</vt:lpstr>
      <vt:lpstr>Warsaw 1945</vt:lpstr>
      <vt:lpstr>Berlin 1945</vt:lpstr>
      <vt:lpstr>Rotterdam 1945</vt:lpstr>
      <vt:lpstr>Aftermath</vt:lpstr>
      <vt:lpstr>Marshall Plan</vt:lpstr>
      <vt:lpstr>Divided Germany</vt:lpstr>
      <vt:lpstr>A divided Germany</vt:lpstr>
      <vt:lpstr>United Nations</vt:lpstr>
      <vt:lpstr>Nuremberg Trials</vt:lpstr>
      <vt:lpstr>WWII Unit Test (Friday, 5/18)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World War II</dc:title>
  <dc:creator>Paul Doran</dc:creator>
  <cp:lastModifiedBy>Nguyen, Thai-Hang    SHS - Staff</cp:lastModifiedBy>
  <cp:revision>28</cp:revision>
  <dcterms:created xsi:type="dcterms:W3CDTF">2010-06-01T00:20:48Z</dcterms:created>
  <dcterms:modified xsi:type="dcterms:W3CDTF">2018-05-16T02:28:17Z</dcterms:modified>
</cp:coreProperties>
</file>