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</p:sldIdLst>
  <p:sldSz cx="9144000" cy="5143500" type="screen16x9"/>
  <p:notesSz cx="6858000" cy="9144000"/>
  <p:embeddedFontLst>
    <p:embeddedFont>
      <p:font typeface="Bree Serif" panose="020B0604020202020204" charset="0"/>
      <p:regular r:id="rId13"/>
    </p:embeddedFont>
    <p:embeddedFont>
      <p:font typeface="Yellowtail" panose="020B0604020202020204" charset="0"/>
      <p:regular r:id="rId14"/>
    </p:embeddedFont>
    <p:embeddedFont>
      <p:font typeface="Neuton" panose="020B0604020202020204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93B77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0" name="Shape 10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1" name="Shape 11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2" name="Shape 1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2" name="Shape 3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9" name="Shape 3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43" name="Shape 4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" name="Shape 4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7" name="Shape 4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8" name="Shape 4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1" name="Shape 51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2" name="Shape 5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59" name="Shape 5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2" name="Shape 6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3" name="Shape 6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4" name="Shape 64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67" name="Shape 67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8" name="Shape 6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9" name="Shape 6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0" name="Shape 70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3" name="Shape 8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89" name="Shape 8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0" name="Shape 90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1" name="Shape 91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96" name="Shape 9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00" name="Shape 100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1" name="Shape 10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4" name="Shape 104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5" name="Shape 10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11" name="Shape 111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2" name="Shape 1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16" name="Shape 11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19" name="Shape 11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0" name="Shape 120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BDCC64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Shape 6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12" name="Shape 6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14" name="Shape 614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15" name="Shape 61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6" name="Shape 61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7" name="Shape 61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8" name="Shape 61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619" name="Shape 619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21" name="Shape 62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22" name="Shape 62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3" name="Shape 62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4" name="Shape 62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BDCC64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27" name="Shape 127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8" name="Shape 12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29" name="Shape 12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0" name="Shape 130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49" name="Shape 14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50" name="Shape 150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1" name="Shape 151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56" name="Shape 15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60" name="Shape 160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4" name="Shape 164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5" name="Shape 16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8" name="Shape 16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69" name="Shape 16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1" name="Shape 171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2" name="Shape 17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76" name="Shape 17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79" name="Shape 17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grpSp>
        <p:nvGrpSpPr>
          <p:cNvPr id="186" name="Shape 186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7" name="Shape 187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89" name="Shape 189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92" name="Shape 192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97" name="Shape 197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02" name="Shape 202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09" name="Shape 209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0" name="Shape 210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11" name="Shape 211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2" name="Shape 21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4" name="Shape 214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3" name="Shape 22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31" name="Shape 231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32" name="Shape 23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38" name="Shape 23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42" name="Shape 24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3" name="Shape 24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46" name="Shape 24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7" name="Shape 24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0" name="Shape 250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1" name="Shape 251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3" name="Shape 25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4" name="Shape 25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58" name="Shape 25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61" name="Shape 261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2" name="Shape 26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66" name="Shape 26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7" name="Shape 26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0" t="0" r="0" b="0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0" t="0" r="0" b="0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0" t="0" r="0" b="0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grpSp>
        <p:nvGrpSpPr>
          <p:cNvPr id="274" name="Shape 274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5" name="Shape 27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76" name="Shape 27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77" name="Shape 27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9" name="Shape 27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0" name="Shape 280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6" name="Shape 28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5" name="Shape 29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96" name="Shape 29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97" name="Shape 29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98" name="Shape 29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03" name="Shape 30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07" name="Shape 30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08" name="Shape 30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11" name="Shape 311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2" name="Shape 31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15" name="Shape 31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6" name="Shape 31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7" name="Shape 31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18" name="Shape 31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19" name="Shape 31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23" name="Shape 32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26" name="Shape 32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27" name="Shape 32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8" name="Shape 32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9" name="Shape 32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0" name="Shape 330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31" name="Shape 331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2" name="Shape 332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0" t="0" r="0" b="0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0" t="0" r="0" b="0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0" t="0" r="0" b="0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grpSp>
        <p:nvGrpSpPr>
          <p:cNvPr id="340" name="Shape 340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1" name="Shape 341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42" name="Shape 34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3" name="Shape 34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4" name="Shape 344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5" name="Shape 34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6" name="Shape 34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9" name="Shape 34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0" name="Shape 350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1" name="Shape 351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5" name="Shape 35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6" name="Shape 35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7" name="Shape 35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8" name="Shape 35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9" name="Shape 35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0" name="Shape 360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1" name="Shape 361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62" name="Shape 36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63" name="Shape 36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4" name="Shape 364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5" name="Shape 36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7" name="Shape 36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8" name="Shape 36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69" name="Shape 36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73" name="Shape 37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4" name="Shape 37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5" name="Shape 37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77" name="Shape 37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78" name="Shape 37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0" name="Shape 380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81" name="Shape 381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2" name="Shape 38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3" name="Shape 38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84" name="Shape 384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5" name="Shape 38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89" name="Shape 38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92" name="Shape 39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3" name="Shape 39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97" name="Shape 39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98" name="Shape 39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0" t="0" r="0" b="0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0" t="0" r="0" b="0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0" t="0" r="0" b="0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03" name="Shape 403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4" name="Shape 404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405" name="Shape 40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06" name="Shape 40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7" name="Shape 40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8" name="Shape 40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0" name="Shape 410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1" name="Shape 411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2" name="Shape 41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3" name="Shape 41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4" name="Shape 414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6" name="Shape 41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7" name="Shape 41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8" name="Shape 41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9" name="Shape 41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2" name="Shape 42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3" name="Shape 42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4" name="Shape 424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425" name="Shape 42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426" name="Shape 42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27" name="Shape 42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8" name="Shape 42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9" name="Shape 42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0" name="Shape 430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1" name="Shape 431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432" name="Shape 43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436" name="Shape 43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37" name="Shape 43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8" name="Shape 43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9" name="Shape 43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40" name="Shape 440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1" name="Shape 441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2" name="Shape 44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3" name="Shape 44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44" name="Shape 444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45" name="Shape 44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6" name="Shape 44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47" name="Shape 44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48" name="Shape 44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9" name="Shape 44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0" name="Shape 45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1" name="Shape 45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452" name="Shape 45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455" name="Shape 45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56" name="Shape 45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7" name="Shape 45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8" name="Shape 45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9" name="Shape 45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460" name="Shape 460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1" name="Shape 461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0" t="0" r="0" b="0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0" t="0" r="0" b="0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0" t="0" r="0" b="0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Shape 580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581" name="Shape 58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83" name="Shape 583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84" name="Shape 58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5" name="Shape 58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6" name="Shape 58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7" name="Shape 58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588" name="Shape 588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90" name="Shape 59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1" name="Shape 59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92" name="Shape 59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93" name="Shape 59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594" name="Shape 594"/>
          <p:cNvSpPr txBox="1">
            <a:spLocks noGrp="1"/>
          </p:cNvSpPr>
          <p:nvPr>
            <p:ph type="body" idx="1"/>
          </p:nvPr>
        </p:nvSpPr>
        <p:spPr>
          <a:xfrm>
            <a:off x="1726650" y="3485425"/>
            <a:ext cx="5690700" cy="51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Shape 596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597" name="Shape 597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99" name="Shape 599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0" name="Shape 60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1" name="Shape 60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2" name="Shape 60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3" name="Shape 60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604" name="Shape 604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06" name="Shape 606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07" name="Shape 60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8" name="Shape 60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9" name="Shape 60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BDCC64"/>
              </a:buClr>
              <a:buFont typeface="Neuton"/>
              <a:buChar char="✢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>
              <a:spcBef>
                <a:spcPts val="48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>
              <a:spcBef>
                <a:spcPts val="48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/>
        </p:nvSpPr>
        <p:spPr>
          <a:xfrm>
            <a:off x="635875" y="459200"/>
            <a:ext cx="77931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Reminder: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Chapter 1-2 Test on Thursday for SS</a:t>
            </a:r>
          </a:p>
          <a:p>
            <a:pPr lvl="0">
              <a:spcBef>
                <a:spcPts val="0"/>
              </a:spcBef>
              <a:buNone/>
            </a:pPr>
            <a:endParaRPr sz="3600"/>
          </a:p>
          <a:p>
            <a:pPr lvl="0">
              <a:spcBef>
                <a:spcPts val="0"/>
              </a:spcBef>
              <a:buNone/>
            </a:pPr>
            <a:r>
              <a:rPr lang="en" sz="3600" i="1"/>
              <a:t>*I went over the study guide last week, it’s on my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7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23036" y="0"/>
            <a:ext cx="3219346" cy="4185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71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ctrTitle"/>
          </p:nvPr>
        </p:nvSpPr>
        <p:spPr>
          <a:xfrm>
            <a:off x="597125" y="1991850"/>
            <a:ext cx="78783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Roots of American Democracy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title"/>
          </p:nvPr>
        </p:nvSpPr>
        <p:spPr>
          <a:xfrm>
            <a:off x="869175" y="410350"/>
            <a:ext cx="600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Bree Serif"/>
                <a:ea typeface="Bree Serif"/>
                <a:cs typeface="Bree Serif"/>
                <a:sym typeface="Bree Serif"/>
              </a:rPr>
              <a:t>United States at this time...</a:t>
            </a:r>
          </a:p>
        </p:txBody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628975" y="1567325"/>
            <a:ext cx="3265800" cy="3255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SzPct val="100000"/>
            </a:pPr>
            <a:r>
              <a:rPr lang="en" sz="3000"/>
              <a:t>Colony of Britain</a:t>
            </a:r>
          </a:p>
        </p:txBody>
      </p:sp>
      <p:pic>
        <p:nvPicPr>
          <p:cNvPr id="650" name="Shape 6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775" y="1114050"/>
            <a:ext cx="4826375" cy="36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/>
          <p:nvPr/>
        </p:nvSpPr>
        <p:spPr>
          <a:xfrm>
            <a:off x="1167701" y="936375"/>
            <a:ext cx="6865858" cy="3270743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BDCC6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6" name="Shape 656"/>
          <p:cNvSpPr txBox="1">
            <a:spLocks noGrp="1"/>
          </p:cNvSpPr>
          <p:nvPr>
            <p:ph type="title" idx="4294967295"/>
          </p:nvPr>
        </p:nvSpPr>
        <p:spPr>
          <a:xfrm>
            <a:off x="1567200" y="0"/>
            <a:ext cx="6009600" cy="70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2254825" y="1559650"/>
            <a:ext cx="918000" cy="2649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8EBC71"/>
          </a:solidFill>
          <a:ln w="9525" cap="flat" cmpd="sng">
            <a:solidFill>
              <a:srgbClr val="93B77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rgbClr val="FFFFFF"/>
                </a:solidFill>
                <a:latin typeface="Neuton"/>
                <a:ea typeface="Neuton"/>
                <a:cs typeface="Neuton"/>
                <a:sym typeface="Neuton"/>
              </a:rPr>
              <a:t>13 Colonies</a:t>
            </a:r>
          </a:p>
        </p:txBody>
      </p:sp>
      <p:sp>
        <p:nvSpPr>
          <p:cNvPr id="658" name="Shape 658"/>
          <p:cNvSpPr/>
          <p:nvPr/>
        </p:nvSpPr>
        <p:spPr>
          <a:xfrm>
            <a:off x="1719526" y="2025941"/>
            <a:ext cx="113926" cy="116427"/>
          </a:xfrm>
          <a:custGeom>
            <a:avLst/>
            <a:gdLst/>
            <a:ahLst/>
            <a:cxnLst/>
            <a:rect l="0" t="0" r="0" b="0"/>
            <a:pathLst>
              <a:path w="3313" h="3385" extrusionOk="0">
                <a:moveTo>
                  <a:pt x="1621" y="1"/>
                </a:moveTo>
                <a:lnTo>
                  <a:pt x="1269" y="71"/>
                </a:lnTo>
                <a:lnTo>
                  <a:pt x="987" y="212"/>
                </a:lnTo>
                <a:lnTo>
                  <a:pt x="775" y="424"/>
                </a:lnTo>
                <a:lnTo>
                  <a:pt x="493" y="635"/>
                </a:lnTo>
                <a:lnTo>
                  <a:pt x="352" y="847"/>
                </a:lnTo>
                <a:lnTo>
                  <a:pt x="141" y="1129"/>
                </a:lnTo>
                <a:lnTo>
                  <a:pt x="71" y="1410"/>
                </a:lnTo>
                <a:lnTo>
                  <a:pt x="0" y="1763"/>
                </a:lnTo>
                <a:lnTo>
                  <a:pt x="0" y="2045"/>
                </a:lnTo>
                <a:lnTo>
                  <a:pt x="71" y="2327"/>
                </a:lnTo>
                <a:lnTo>
                  <a:pt x="211" y="2679"/>
                </a:lnTo>
                <a:lnTo>
                  <a:pt x="423" y="2891"/>
                </a:lnTo>
                <a:lnTo>
                  <a:pt x="705" y="3173"/>
                </a:lnTo>
                <a:lnTo>
                  <a:pt x="987" y="3314"/>
                </a:lnTo>
                <a:lnTo>
                  <a:pt x="1339" y="3384"/>
                </a:lnTo>
                <a:lnTo>
                  <a:pt x="1974" y="3384"/>
                </a:lnTo>
                <a:lnTo>
                  <a:pt x="2256" y="3243"/>
                </a:lnTo>
                <a:lnTo>
                  <a:pt x="2537" y="3032"/>
                </a:lnTo>
                <a:lnTo>
                  <a:pt x="2749" y="2820"/>
                </a:lnTo>
                <a:lnTo>
                  <a:pt x="2960" y="2538"/>
                </a:lnTo>
                <a:lnTo>
                  <a:pt x="3172" y="2256"/>
                </a:lnTo>
                <a:lnTo>
                  <a:pt x="3242" y="1974"/>
                </a:lnTo>
                <a:lnTo>
                  <a:pt x="3313" y="1692"/>
                </a:lnTo>
                <a:lnTo>
                  <a:pt x="3313" y="1340"/>
                </a:lnTo>
                <a:lnTo>
                  <a:pt x="3313" y="1058"/>
                </a:lnTo>
                <a:lnTo>
                  <a:pt x="3172" y="776"/>
                </a:lnTo>
                <a:lnTo>
                  <a:pt x="2960" y="494"/>
                </a:lnTo>
                <a:lnTo>
                  <a:pt x="2608" y="283"/>
                </a:lnTo>
                <a:lnTo>
                  <a:pt x="2256" y="142"/>
                </a:lnTo>
                <a:lnTo>
                  <a:pt x="1974" y="1"/>
                </a:lnTo>
                <a:close/>
              </a:path>
            </a:pathLst>
          </a:custGeom>
          <a:solidFill>
            <a:srgbClr val="F7B22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9" name="Shape 659"/>
          <p:cNvSpPr/>
          <p:nvPr/>
        </p:nvSpPr>
        <p:spPr>
          <a:xfrm rot="-3064564">
            <a:off x="3242229" y="3113541"/>
            <a:ext cx="113924" cy="116431"/>
          </a:xfrm>
          <a:custGeom>
            <a:avLst/>
            <a:gdLst/>
            <a:ahLst/>
            <a:cxnLst/>
            <a:rect l="0" t="0" r="0" b="0"/>
            <a:pathLst>
              <a:path w="3313" h="3385" extrusionOk="0">
                <a:moveTo>
                  <a:pt x="1621" y="1"/>
                </a:moveTo>
                <a:lnTo>
                  <a:pt x="1269" y="71"/>
                </a:lnTo>
                <a:lnTo>
                  <a:pt x="987" y="212"/>
                </a:lnTo>
                <a:lnTo>
                  <a:pt x="775" y="424"/>
                </a:lnTo>
                <a:lnTo>
                  <a:pt x="493" y="635"/>
                </a:lnTo>
                <a:lnTo>
                  <a:pt x="352" y="847"/>
                </a:lnTo>
                <a:lnTo>
                  <a:pt x="141" y="1129"/>
                </a:lnTo>
                <a:lnTo>
                  <a:pt x="71" y="1410"/>
                </a:lnTo>
                <a:lnTo>
                  <a:pt x="0" y="1763"/>
                </a:lnTo>
                <a:lnTo>
                  <a:pt x="0" y="2045"/>
                </a:lnTo>
                <a:lnTo>
                  <a:pt x="71" y="2327"/>
                </a:lnTo>
                <a:lnTo>
                  <a:pt x="211" y="2679"/>
                </a:lnTo>
                <a:lnTo>
                  <a:pt x="423" y="2891"/>
                </a:lnTo>
                <a:lnTo>
                  <a:pt x="705" y="3173"/>
                </a:lnTo>
                <a:lnTo>
                  <a:pt x="987" y="3314"/>
                </a:lnTo>
                <a:lnTo>
                  <a:pt x="1339" y="3384"/>
                </a:lnTo>
                <a:lnTo>
                  <a:pt x="1974" y="3384"/>
                </a:lnTo>
                <a:lnTo>
                  <a:pt x="2256" y="3243"/>
                </a:lnTo>
                <a:lnTo>
                  <a:pt x="2537" y="3032"/>
                </a:lnTo>
                <a:lnTo>
                  <a:pt x="2749" y="2820"/>
                </a:lnTo>
                <a:lnTo>
                  <a:pt x="2960" y="2538"/>
                </a:lnTo>
                <a:lnTo>
                  <a:pt x="3172" y="2256"/>
                </a:lnTo>
                <a:lnTo>
                  <a:pt x="3242" y="1974"/>
                </a:lnTo>
                <a:lnTo>
                  <a:pt x="3313" y="1692"/>
                </a:lnTo>
                <a:lnTo>
                  <a:pt x="3313" y="1340"/>
                </a:lnTo>
                <a:lnTo>
                  <a:pt x="3313" y="1058"/>
                </a:lnTo>
                <a:lnTo>
                  <a:pt x="3172" y="776"/>
                </a:lnTo>
                <a:lnTo>
                  <a:pt x="2960" y="494"/>
                </a:lnTo>
                <a:lnTo>
                  <a:pt x="2608" y="283"/>
                </a:lnTo>
                <a:lnTo>
                  <a:pt x="2256" y="142"/>
                </a:lnTo>
                <a:lnTo>
                  <a:pt x="1974" y="1"/>
                </a:lnTo>
                <a:close/>
              </a:path>
            </a:pathLst>
          </a:custGeom>
          <a:solidFill>
            <a:srgbClr val="F7B22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0" name="Shape 660"/>
          <p:cNvSpPr/>
          <p:nvPr/>
        </p:nvSpPr>
        <p:spPr>
          <a:xfrm rot="8635344">
            <a:off x="3998588" y="1811198"/>
            <a:ext cx="113925" cy="116425"/>
          </a:xfrm>
          <a:custGeom>
            <a:avLst/>
            <a:gdLst/>
            <a:ahLst/>
            <a:cxnLst/>
            <a:rect l="0" t="0" r="0" b="0"/>
            <a:pathLst>
              <a:path w="3313" h="3385" extrusionOk="0">
                <a:moveTo>
                  <a:pt x="1621" y="1"/>
                </a:moveTo>
                <a:lnTo>
                  <a:pt x="1269" y="71"/>
                </a:lnTo>
                <a:lnTo>
                  <a:pt x="987" y="212"/>
                </a:lnTo>
                <a:lnTo>
                  <a:pt x="775" y="424"/>
                </a:lnTo>
                <a:lnTo>
                  <a:pt x="493" y="635"/>
                </a:lnTo>
                <a:lnTo>
                  <a:pt x="352" y="847"/>
                </a:lnTo>
                <a:lnTo>
                  <a:pt x="141" y="1129"/>
                </a:lnTo>
                <a:lnTo>
                  <a:pt x="71" y="1410"/>
                </a:lnTo>
                <a:lnTo>
                  <a:pt x="0" y="1763"/>
                </a:lnTo>
                <a:lnTo>
                  <a:pt x="0" y="2045"/>
                </a:lnTo>
                <a:lnTo>
                  <a:pt x="71" y="2327"/>
                </a:lnTo>
                <a:lnTo>
                  <a:pt x="211" y="2679"/>
                </a:lnTo>
                <a:lnTo>
                  <a:pt x="423" y="2891"/>
                </a:lnTo>
                <a:lnTo>
                  <a:pt x="705" y="3173"/>
                </a:lnTo>
                <a:lnTo>
                  <a:pt x="987" y="3314"/>
                </a:lnTo>
                <a:lnTo>
                  <a:pt x="1339" y="3384"/>
                </a:lnTo>
                <a:lnTo>
                  <a:pt x="1974" y="3384"/>
                </a:lnTo>
                <a:lnTo>
                  <a:pt x="2256" y="3243"/>
                </a:lnTo>
                <a:lnTo>
                  <a:pt x="2537" y="3032"/>
                </a:lnTo>
                <a:lnTo>
                  <a:pt x="2749" y="2820"/>
                </a:lnTo>
                <a:lnTo>
                  <a:pt x="2960" y="2538"/>
                </a:lnTo>
                <a:lnTo>
                  <a:pt x="3172" y="2256"/>
                </a:lnTo>
                <a:lnTo>
                  <a:pt x="3242" y="1974"/>
                </a:lnTo>
                <a:lnTo>
                  <a:pt x="3313" y="1692"/>
                </a:lnTo>
                <a:lnTo>
                  <a:pt x="3313" y="1340"/>
                </a:lnTo>
                <a:lnTo>
                  <a:pt x="3313" y="1058"/>
                </a:lnTo>
                <a:lnTo>
                  <a:pt x="3172" y="776"/>
                </a:lnTo>
                <a:lnTo>
                  <a:pt x="2960" y="494"/>
                </a:lnTo>
                <a:lnTo>
                  <a:pt x="2608" y="283"/>
                </a:lnTo>
                <a:lnTo>
                  <a:pt x="2256" y="142"/>
                </a:lnTo>
                <a:lnTo>
                  <a:pt x="1974" y="1"/>
                </a:lnTo>
                <a:close/>
              </a:path>
            </a:pathLst>
          </a:custGeom>
          <a:solidFill>
            <a:srgbClr val="F7B22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4657551" y="3606666"/>
            <a:ext cx="113926" cy="116427"/>
          </a:xfrm>
          <a:custGeom>
            <a:avLst/>
            <a:gdLst/>
            <a:ahLst/>
            <a:cxnLst/>
            <a:rect l="0" t="0" r="0" b="0"/>
            <a:pathLst>
              <a:path w="3313" h="3385" extrusionOk="0">
                <a:moveTo>
                  <a:pt x="1621" y="1"/>
                </a:moveTo>
                <a:lnTo>
                  <a:pt x="1269" y="71"/>
                </a:lnTo>
                <a:lnTo>
                  <a:pt x="987" y="212"/>
                </a:lnTo>
                <a:lnTo>
                  <a:pt x="775" y="424"/>
                </a:lnTo>
                <a:lnTo>
                  <a:pt x="493" y="635"/>
                </a:lnTo>
                <a:lnTo>
                  <a:pt x="352" y="847"/>
                </a:lnTo>
                <a:lnTo>
                  <a:pt x="141" y="1129"/>
                </a:lnTo>
                <a:lnTo>
                  <a:pt x="71" y="1410"/>
                </a:lnTo>
                <a:lnTo>
                  <a:pt x="0" y="1763"/>
                </a:lnTo>
                <a:lnTo>
                  <a:pt x="0" y="2045"/>
                </a:lnTo>
                <a:lnTo>
                  <a:pt x="71" y="2327"/>
                </a:lnTo>
                <a:lnTo>
                  <a:pt x="211" y="2679"/>
                </a:lnTo>
                <a:lnTo>
                  <a:pt x="423" y="2891"/>
                </a:lnTo>
                <a:lnTo>
                  <a:pt x="705" y="3173"/>
                </a:lnTo>
                <a:lnTo>
                  <a:pt x="987" y="3314"/>
                </a:lnTo>
                <a:lnTo>
                  <a:pt x="1339" y="3384"/>
                </a:lnTo>
                <a:lnTo>
                  <a:pt x="1974" y="3384"/>
                </a:lnTo>
                <a:lnTo>
                  <a:pt x="2256" y="3243"/>
                </a:lnTo>
                <a:lnTo>
                  <a:pt x="2537" y="3032"/>
                </a:lnTo>
                <a:lnTo>
                  <a:pt x="2749" y="2820"/>
                </a:lnTo>
                <a:lnTo>
                  <a:pt x="2960" y="2538"/>
                </a:lnTo>
                <a:lnTo>
                  <a:pt x="3172" y="2256"/>
                </a:lnTo>
                <a:lnTo>
                  <a:pt x="3242" y="1974"/>
                </a:lnTo>
                <a:lnTo>
                  <a:pt x="3313" y="1692"/>
                </a:lnTo>
                <a:lnTo>
                  <a:pt x="3313" y="1340"/>
                </a:lnTo>
                <a:lnTo>
                  <a:pt x="3313" y="1058"/>
                </a:lnTo>
                <a:lnTo>
                  <a:pt x="3172" y="776"/>
                </a:lnTo>
                <a:lnTo>
                  <a:pt x="2960" y="494"/>
                </a:lnTo>
                <a:lnTo>
                  <a:pt x="2608" y="283"/>
                </a:lnTo>
                <a:lnTo>
                  <a:pt x="2256" y="142"/>
                </a:lnTo>
                <a:lnTo>
                  <a:pt x="1974" y="1"/>
                </a:lnTo>
                <a:close/>
              </a:path>
            </a:pathLst>
          </a:custGeom>
          <a:solidFill>
            <a:srgbClr val="F7B22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2" name="Shape 662"/>
          <p:cNvSpPr/>
          <p:nvPr/>
        </p:nvSpPr>
        <p:spPr>
          <a:xfrm rot="-6114671">
            <a:off x="6407552" y="2265363"/>
            <a:ext cx="113927" cy="116430"/>
          </a:xfrm>
          <a:custGeom>
            <a:avLst/>
            <a:gdLst/>
            <a:ahLst/>
            <a:cxnLst/>
            <a:rect l="0" t="0" r="0" b="0"/>
            <a:pathLst>
              <a:path w="3313" h="3385" extrusionOk="0">
                <a:moveTo>
                  <a:pt x="1621" y="1"/>
                </a:moveTo>
                <a:lnTo>
                  <a:pt x="1269" y="71"/>
                </a:lnTo>
                <a:lnTo>
                  <a:pt x="987" y="212"/>
                </a:lnTo>
                <a:lnTo>
                  <a:pt x="775" y="424"/>
                </a:lnTo>
                <a:lnTo>
                  <a:pt x="493" y="635"/>
                </a:lnTo>
                <a:lnTo>
                  <a:pt x="352" y="847"/>
                </a:lnTo>
                <a:lnTo>
                  <a:pt x="141" y="1129"/>
                </a:lnTo>
                <a:lnTo>
                  <a:pt x="71" y="1410"/>
                </a:lnTo>
                <a:lnTo>
                  <a:pt x="0" y="1763"/>
                </a:lnTo>
                <a:lnTo>
                  <a:pt x="0" y="2045"/>
                </a:lnTo>
                <a:lnTo>
                  <a:pt x="71" y="2327"/>
                </a:lnTo>
                <a:lnTo>
                  <a:pt x="211" y="2679"/>
                </a:lnTo>
                <a:lnTo>
                  <a:pt x="423" y="2891"/>
                </a:lnTo>
                <a:lnTo>
                  <a:pt x="705" y="3173"/>
                </a:lnTo>
                <a:lnTo>
                  <a:pt x="987" y="3314"/>
                </a:lnTo>
                <a:lnTo>
                  <a:pt x="1339" y="3384"/>
                </a:lnTo>
                <a:lnTo>
                  <a:pt x="1974" y="3384"/>
                </a:lnTo>
                <a:lnTo>
                  <a:pt x="2256" y="3243"/>
                </a:lnTo>
                <a:lnTo>
                  <a:pt x="2537" y="3032"/>
                </a:lnTo>
                <a:lnTo>
                  <a:pt x="2749" y="2820"/>
                </a:lnTo>
                <a:lnTo>
                  <a:pt x="2960" y="2538"/>
                </a:lnTo>
                <a:lnTo>
                  <a:pt x="3172" y="2256"/>
                </a:lnTo>
                <a:lnTo>
                  <a:pt x="3242" y="1974"/>
                </a:lnTo>
                <a:lnTo>
                  <a:pt x="3313" y="1692"/>
                </a:lnTo>
                <a:lnTo>
                  <a:pt x="3313" y="1340"/>
                </a:lnTo>
                <a:lnTo>
                  <a:pt x="3313" y="1058"/>
                </a:lnTo>
                <a:lnTo>
                  <a:pt x="3172" y="776"/>
                </a:lnTo>
                <a:lnTo>
                  <a:pt x="2960" y="494"/>
                </a:lnTo>
                <a:lnTo>
                  <a:pt x="2608" y="283"/>
                </a:lnTo>
                <a:lnTo>
                  <a:pt x="2256" y="142"/>
                </a:lnTo>
                <a:lnTo>
                  <a:pt x="1974" y="1"/>
                </a:lnTo>
                <a:close/>
              </a:path>
            </a:pathLst>
          </a:custGeom>
          <a:solidFill>
            <a:srgbClr val="F7B22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3" name="Shape 663"/>
          <p:cNvSpPr/>
          <p:nvPr/>
        </p:nvSpPr>
        <p:spPr>
          <a:xfrm rot="2700000">
            <a:off x="6949628" y="3651690"/>
            <a:ext cx="113923" cy="116423"/>
          </a:xfrm>
          <a:custGeom>
            <a:avLst/>
            <a:gdLst/>
            <a:ahLst/>
            <a:cxnLst/>
            <a:rect l="0" t="0" r="0" b="0"/>
            <a:pathLst>
              <a:path w="3313" h="3385" extrusionOk="0">
                <a:moveTo>
                  <a:pt x="1621" y="1"/>
                </a:moveTo>
                <a:lnTo>
                  <a:pt x="1269" y="71"/>
                </a:lnTo>
                <a:lnTo>
                  <a:pt x="987" y="212"/>
                </a:lnTo>
                <a:lnTo>
                  <a:pt x="775" y="424"/>
                </a:lnTo>
                <a:lnTo>
                  <a:pt x="493" y="635"/>
                </a:lnTo>
                <a:lnTo>
                  <a:pt x="352" y="847"/>
                </a:lnTo>
                <a:lnTo>
                  <a:pt x="141" y="1129"/>
                </a:lnTo>
                <a:lnTo>
                  <a:pt x="71" y="1410"/>
                </a:lnTo>
                <a:lnTo>
                  <a:pt x="0" y="1763"/>
                </a:lnTo>
                <a:lnTo>
                  <a:pt x="0" y="2045"/>
                </a:lnTo>
                <a:lnTo>
                  <a:pt x="71" y="2327"/>
                </a:lnTo>
                <a:lnTo>
                  <a:pt x="211" y="2679"/>
                </a:lnTo>
                <a:lnTo>
                  <a:pt x="423" y="2891"/>
                </a:lnTo>
                <a:lnTo>
                  <a:pt x="705" y="3173"/>
                </a:lnTo>
                <a:lnTo>
                  <a:pt x="987" y="3314"/>
                </a:lnTo>
                <a:lnTo>
                  <a:pt x="1339" y="3384"/>
                </a:lnTo>
                <a:lnTo>
                  <a:pt x="1974" y="3384"/>
                </a:lnTo>
                <a:lnTo>
                  <a:pt x="2256" y="3243"/>
                </a:lnTo>
                <a:lnTo>
                  <a:pt x="2537" y="3032"/>
                </a:lnTo>
                <a:lnTo>
                  <a:pt x="2749" y="2820"/>
                </a:lnTo>
                <a:lnTo>
                  <a:pt x="2960" y="2538"/>
                </a:lnTo>
                <a:lnTo>
                  <a:pt x="3172" y="2256"/>
                </a:lnTo>
                <a:lnTo>
                  <a:pt x="3242" y="1974"/>
                </a:lnTo>
                <a:lnTo>
                  <a:pt x="3313" y="1692"/>
                </a:lnTo>
                <a:lnTo>
                  <a:pt x="3313" y="1340"/>
                </a:lnTo>
                <a:lnTo>
                  <a:pt x="3313" y="1058"/>
                </a:lnTo>
                <a:lnTo>
                  <a:pt x="3172" y="776"/>
                </a:lnTo>
                <a:lnTo>
                  <a:pt x="2960" y="494"/>
                </a:lnTo>
                <a:lnTo>
                  <a:pt x="2608" y="283"/>
                </a:lnTo>
                <a:lnTo>
                  <a:pt x="2256" y="142"/>
                </a:lnTo>
                <a:lnTo>
                  <a:pt x="1974" y="1"/>
                </a:lnTo>
                <a:close/>
              </a:path>
            </a:pathLst>
          </a:custGeom>
          <a:solidFill>
            <a:srgbClr val="F7B228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3857550" y="1212875"/>
            <a:ext cx="7287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8EBC71"/>
          </a:solidFill>
          <a:ln w="9525" cap="flat" cmpd="sng">
            <a:solidFill>
              <a:srgbClr val="93B77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>
                <a:solidFill>
                  <a:srgbClr val="FFFFFF"/>
                </a:solidFill>
                <a:latin typeface="Neuton"/>
                <a:ea typeface="Neuton"/>
                <a:cs typeface="Neuton"/>
                <a:sym typeface="Neuton"/>
              </a:rPr>
              <a:t>Britian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914725" y="524600"/>
            <a:ext cx="600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Bree Serif"/>
                <a:ea typeface="Bree Serif"/>
                <a:cs typeface="Bree Serif"/>
                <a:sym typeface="Bree Serif"/>
              </a:rPr>
              <a:t>Enlightenment</a:t>
            </a:r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28975" y="1308875"/>
            <a:ext cx="6670200" cy="3255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1600s - 1700s in Europe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Intellectual &amp; philosophical movement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Emphasis on using reason/rationale to solve problems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Some ideas that came out during this movement: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Individual liberty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Constitutional gov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Separation of church and state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Religious tolerance  </a:t>
            </a:r>
          </a:p>
        </p:txBody>
      </p:sp>
      <p:pic>
        <p:nvPicPr>
          <p:cNvPr id="671" name="Shape 6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8025" y="231425"/>
            <a:ext cx="2793825" cy="20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852350" y="134225"/>
            <a:ext cx="7267200" cy="116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Bree Serif"/>
                <a:ea typeface="Bree Serif"/>
                <a:cs typeface="Bree Serif"/>
                <a:sym typeface="Bree Serif"/>
              </a:rPr>
              <a:t>Enlightenment Thinkers - Philosophes</a:t>
            </a:r>
          </a:p>
        </p:txBody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552775" y="1165750"/>
            <a:ext cx="7218900" cy="350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Five main concepts behind their beliefs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b="1"/>
              <a:t>Reason </a:t>
            </a:r>
            <a:r>
              <a:rPr lang="en"/>
              <a:t>– truth could be discovered through logic or reasoning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b="1"/>
              <a:t>Nature </a:t>
            </a:r>
            <a:r>
              <a:rPr lang="en"/>
              <a:t>– what was natural was also good</a:t>
            </a:r>
            <a:br>
              <a:rPr lang="en"/>
            </a:br>
            <a:r>
              <a:rPr lang="en" b="1"/>
              <a:t>Happiness</a:t>
            </a:r>
            <a:r>
              <a:rPr lang="en"/>
              <a:t> – be happy here and now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b="1"/>
              <a:t>Progress </a:t>
            </a:r>
            <a:r>
              <a:rPr lang="en"/>
              <a:t>– mankind can always improve</a:t>
            </a:r>
          </a:p>
          <a:p>
            <a:pPr marL="914400" lvl="1" indent="-228600">
              <a:spcBef>
                <a:spcPts val="0"/>
              </a:spcBef>
            </a:pPr>
            <a:r>
              <a:rPr lang="en" b="1"/>
              <a:t>Liberty</a:t>
            </a:r>
            <a:r>
              <a:rPr lang="en"/>
              <a:t> – the French philosophes wanted the same liberties that the English had won through Bill of Rights, etc.</a:t>
            </a:r>
            <a:br>
              <a:rPr lang="en"/>
            </a:br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Enlightenment Philosophers</a:t>
            </a:r>
          </a:p>
        </p:txBody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84" name="Shape 6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50" y="1612638"/>
            <a:ext cx="1613300" cy="19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Shape 6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0475" y="1587088"/>
            <a:ext cx="1613300" cy="209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Shape 6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3950" y="1471988"/>
            <a:ext cx="1613300" cy="2250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Shape 6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4875" y="1624838"/>
            <a:ext cx="1916325" cy="202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Shape 688"/>
          <p:cNvSpPr txBox="1"/>
          <p:nvPr/>
        </p:nvSpPr>
        <p:spPr>
          <a:xfrm>
            <a:off x="4162025" y="3683100"/>
            <a:ext cx="1613400" cy="37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Montesquieu</a:t>
            </a:r>
          </a:p>
        </p:txBody>
      </p:sp>
      <p:sp>
        <p:nvSpPr>
          <p:cNvPr id="689" name="Shape 689"/>
          <p:cNvSpPr txBox="1"/>
          <p:nvPr/>
        </p:nvSpPr>
        <p:spPr>
          <a:xfrm>
            <a:off x="6007050" y="3683100"/>
            <a:ext cx="1390200" cy="37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Rousseau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Enlightenment Philosopher Reading</a:t>
            </a:r>
          </a:p>
        </p:txBody>
      </p:sp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726000" cy="3255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 your table…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Each group member chooses a philosopher to read about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Read about your philosopher &amp; answer the questions for your philosopher 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After each group member is done, share out while other group members record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329775" y="62375"/>
            <a:ext cx="8012100" cy="493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38761D"/>
                </a:solidFill>
              </a:rPr>
              <a:t>Read Ch 3, Section 2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Create a Mind Map on </a:t>
            </a:r>
            <a:r>
              <a:rPr lang="en" b="1"/>
              <a:t>Colonial America’s View on Government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Your Mind Map must have 4 major branches: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French Enlightenment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English Enlightenment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English Roots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Religious and Classical Roots 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Each branch must have: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an explanation of why it contributed to Colonial America’s view on gov’t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key vocab (with definition) -- highlight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key philosophers &amp; their ideas -- underline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On-screen Show (16:9)</PresentationFormat>
  <Paragraphs>43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Bree Serif</vt:lpstr>
      <vt:lpstr>Yellowtail</vt:lpstr>
      <vt:lpstr>Neuton</vt:lpstr>
      <vt:lpstr>Ceres template</vt:lpstr>
      <vt:lpstr>PowerPoint Presentation</vt:lpstr>
      <vt:lpstr>The Roots of American Democracy</vt:lpstr>
      <vt:lpstr>United States at this time...</vt:lpstr>
      <vt:lpstr>PowerPoint Presentation</vt:lpstr>
      <vt:lpstr>Enlightenment</vt:lpstr>
      <vt:lpstr>Enlightenment Thinkers - Philosophes</vt:lpstr>
      <vt:lpstr>Enlightenment Philosophers</vt:lpstr>
      <vt:lpstr>Enlightenment Philosopher Reading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Thai-Hang    SHS - Staff</dc:creator>
  <cp:lastModifiedBy>Nguyen, Thai-Hang    SHS - Staff</cp:lastModifiedBy>
  <cp:revision>1</cp:revision>
  <dcterms:modified xsi:type="dcterms:W3CDTF">2017-10-10T22:04:10Z</dcterms:modified>
</cp:coreProperties>
</file>