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handoutMasterIdLst>
    <p:handoutMasterId r:id="rId14"/>
  </p:handoutMasterIdLst>
  <p:sldIdLst>
    <p:sldId id="286" r:id="rId2"/>
    <p:sldId id="301" r:id="rId3"/>
    <p:sldId id="313" r:id="rId4"/>
    <p:sldId id="312" r:id="rId5"/>
    <p:sldId id="258" r:id="rId6"/>
    <p:sldId id="277" r:id="rId7"/>
    <p:sldId id="276" r:id="rId8"/>
    <p:sldId id="259" r:id="rId9"/>
    <p:sldId id="279" r:id="rId10"/>
    <p:sldId id="278" r:id="rId11"/>
    <p:sldId id="30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87917" autoAdjust="0"/>
  </p:normalViewPr>
  <p:slideViewPr>
    <p:cSldViewPr snapToGrid="0">
      <p:cViewPr varScale="1">
        <p:scale>
          <a:sx n="83" d="100"/>
          <a:sy n="83" d="100"/>
        </p:scale>
        <p:origin x="-10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7E4413-3DD2-46C0-B7A4-81785744B9DC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0695E9-DC4F-4BF2-AAE5-0F45EA0E3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37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DBF4B0-1620-49EF-A048-5672DB8FA0B6}" type="datetimeFigureOut">
              <a:rPr lang="en-US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31988E-231F-4531-B48D-2A878A676F9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9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50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913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861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344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252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845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970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731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661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8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2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36472" y="124594"/>
            <a:ext cx="9418320" cy="1222248"/>
          </a:xfrm>
        </p:spPr>
        <p:txBody>
          <a:bodyPr/>
          <a:lstStyle/>
          <a:p>
            <a:pPr algn="ctr"/>
            <a:r>
              <a:rPr lang="en-US" dirty="0" smtClean="0"/>
              <a:t>September 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1348" y="1620502"/>
            <a:ext cx="6141378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/>
              <a:t>TURN IN:</a:t>
            </a:r>
            <a:r>
              <a:rPr lang="en-US" sz="3200" b="1" dirty="0" smtClean="0"/>
              <a:t> </a:t>
            </a:r>
            <a:r>
              <a:rPr lang="en-US" sz="3200" dirty="0"/>
              <a:t>Parent Signature sheet for syllabus if you </a:t>
            </a:r>
            <a:r>
              <a:rPr lang="en-US" sz="3200" dirty="0" smtClean="0"/>
              <a:t>haven’t</a:t>
            </a:r>
          </a:p>
          <a:p>
            <a:endParaRPr lang="en-US" sz="3200" dirty="0" smtClean="0"/>
          </a:p>
          <a:p>
            <a:r>
              <a:rPr lang="en-US" sz="3200" b="1" u="sng" dirty="0" smtClean="0"/>
              <a:t>TAKE OUT:</a:t>
            </a:r>
          </a:p>
          <a:p>
            <a:r>
              <a:rPr lang="en-US" sz="3200" dirty="0" smtClean="0"/>
              <a:t>“Who are they”, SS notebook, pen/pencil </a:t>
            </a:r>
            <a:endParaRPr lang="en-US" sz="3200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6706" y="4933530"/>
            <a:ext cx="9285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Learning Objective:</a:t>
            </a:r>
            <a:r>
              <a:rPr lang="en-US" sz="2800" dirty="0" smtClean="0"/>
              <a:t>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Review Ancient Romans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Intro to the Middle Ages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61351" y="2023805"/>
            <a:ext cx="4491053" cy="25545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/>
              <a:t>Today’s 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Week’s 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Who are they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Middle Age Europe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2147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27" y="13947"/>
            <a:ext cx="4574135" cy="729259"/>
          </a:xfrm>
        </p:spPr>
        <p:txBody>
          <a:bodyPr/>
          <a:lstStyle/>
          <a:p>
            <a:r>
              <a:rPr lang="en-US" dirty="0" smtClean="0"/>
              <a:t>Rise of Europe: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4428" y="743206"/>
            <a:ext cx="5515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10" dirty="0" smtClean="0"/>
              <a:t>Germanic people ended Roman rule in the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10" dirty="0" smtClean="0"/>
              <a:t>When </a:t>
            </a:r>
            <a:r>
              <a:rPr lang="en-US" b="1" spc="10" dirty="0" smtClean="0"/>
              <a:t>Germanic tribes took over</a:t>
            </a:r>
            <a:r>
              <a:rPr lang="en-US" spc="10" dirty="0" smtClean="0"/>
              <a:t>, their rule differed because </a:t>
            </a:r>
            <a:r>
              <a:rPr lang="en-US" b="1" u="sng" spc="10" dirty="0" smtClean="0"/>
              <a:t>they did not have cities or written laws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10" dirty="0" smtClean="0"/>
              <a:t>Europe </a:t>
            </a:r>
            <a:r>
              <a:rPr lang="en-US" spc="10" dirty="0" smtClean="0">
                <a:sym typeface="Wingdings" panose="05000000000000000000" pitchFamily="2" charset="2"/>
              </a:rPr>
              <a:t> </a:t>
            </a:r>
            <a:r>
              <a:rPr lang="en-US" spc="10" dirty="0" smtClean="0"/>
              <a:t>small kingdoms between 400s and 700s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spc="10" dirty="0" smtClean="0"/>
              <a:t>Charlemagne</a:t>
            </a:r>
            <a:r>
              <a:rPr lang="en-US" spc="10" dirty="0" smtClean="0"/>
              <a:t> </a:t>
            </a:r>
            <a:r>
              <a:rPr lang="en-US" b="1" spc="10" dirty="0" smtClean="0"/>
              <a:t>unified Western Europe in 800s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spc="10" dirty="0" smtClean="0">
                <a:sym typeface="Wingdings" panose="05000000000000000000" pitchFamily="2" charset="2"/>
              </a:rPr>
              <a:t>Holy Roman Empire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pc="10" dirty="0" smtClean="0">
                <a:sym typeface="Wingdings" panose="05000000000000000000" pitchFamily="2" charset="2"/>
              </a:rPr>
              <a:t>After his death Europe fell into a power struggle </a:t>
            </a:r>
          </a:p>
        </p:txBody>
      </p:sp>
      <p:pic>
        <p:nvPicPr>
          <p:cNvPr id="4098" name="Picture 2" descr="http://s1.thingpic.com/images/Yc/E1aHPAwrTRtFSAzZuS2JD4T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91" y="276765"/>
            <a:ext cx="6192409" cy="29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onynatalie.weebly.com/uploads/1/7/8/7/1787193/25344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34" y="3307044"/>
            <a:ext cx="3115339" cy="34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2300" y="4159526"/>
            <a:ext cx="7594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pc="10" dirty="0">
                <a:sym typeface="Wingdings" panose="05000000000000000000" pitchFamily="2" charset="2"/>
              </a:rPr>
              <a:t>New wave of invaders: </a:t>
            </a:r>
            <a:r>
              <a:rPr lang="en-US" b="1" u="sng" spc="10" dirty="0">
                <a:sym typeface="Wingdings" panose="05000000000000000000" pitchFamily="2" charset="2"/>
              </a:rPr>
              <a:t>Muslims and Vikings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10" dirty="0"/>
              <a:t>The kings could not provide sufficient protection to the people so a system of Feudalism was born: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u="sng" spc="10" dirty="0"/>
              <a:t>Feudalism</a:t>
            </a:r>
            <a:r>
              <a:rPr lang="en-US" spc="10" dirty="0"/>
              <a:t>: </a:t>
            </a:r>
            <a:r>
              <a:rPr lang="en-US" b="1" spc="10" dirty="0"/>
              <a:t>powerful lords would employ knights and armies and people would live on their lands for protection. In exchange, these vassals would give money and loyalty to the lords.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spc="10" dirty="0"/>
              <a:t>The Manor (Lord’s estates) </a:t>
            </a:r>
            <a:r>
              <a:rPr lang="en-US" b="1" spc="10" dirty="0"/>
              <a:t>was the center of the Medieval economy. </a:t>
            </a:r>
          </a:p>
        </p:txBody>
      </p:sp>
    </p:spTree>
    <p:extLst>
      <p:ext uri="{BB962C8B-B14F-4D97-AF65-F5344CB8AC3E}">
        <p14:creationId xmlns:p14="http://schemas.microsoft.com/office/powerpoint/2010/main" val="18929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823" y="1788824"/>
            <a:ext cx="6453378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Using a textbook OR internet on your phone/tablet….</a:t>
            </a:r>
          </a:p>
          <a:p>
            <a:pPr lvl="1"/>
            <a:r>
              <a:rPr lang="en-US" dirty="0" smtClean="0"/>
              <a:t>Label the following CITIES and it’s corresponding COUNTRIES on your map</a:t>
            </a:r>
          </a:p>
          <a:p>
            <a:pPr lvl="1"/>
            <a:r>
              <a:rPr lang="en-US" dirty="0" smtClean="0"/>
              <a:t>Please be neat as you will use this to study for your map quiz on Thursday.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finish early </a:t>
            </a:r>
            <a:r>
              <a:rPr lang="en-US" dirty="0" smtClean="0">
                <a:sym typeface="Wingdings" panose="05000000000000000000" pitchFamily="2" charset="2"/>
              </a:rPr>
              <a:t> get started on your reading HOMEWORK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94885" y="182571"/>
            <a:ext cx="3252866" cy="61863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Label the following cities AND their country on your map: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London</a:t>
            </a:r>
          </a:p>
          <a:p>
            <a:r>
              <a:rPr lang="en-US" dirty="0"/>
              <a:t>Paris</a:t>
            </a:r>
          </a:p>
          <a:p>
            <a:r>
              <a:rPr lang="en-US" dirty="0"/>
              <a:t>Versailles</a:t>
            </a:r>
          </a:p>
          <a:p>
            <a:r>
              <a:rPr lang="en-US" dirty="0"/>
              <a:t>Moscow</a:t>
            </a:r>
          </a:p>
          <a:p>
            <a:r>
              <a:rPr lang="en-US" dirty="0"/>
              <a:t>St. Petersburg</a:t>
            </a:r>
          </a:p>
          <a:p>
            <a:r>
              <a:rPr lang="en-US" dirty="0"/>
              <a:t>Rome</a:t>
            </a:r>
          </a:p>
          <a:p>
            <a:r>
              <a:rPr lang="en-US" dirty="0"/>
              <a:t>Florence</a:t>
            </a:r>
          </a:p>
          <a:p>
            <a:r>
              <a:rPr lang="en-US" dirty="0"/>
              <a:t>Berlin</a:t>
            </a:r>
          </a:p>
          <a:p>
            <a:r>
              <a:rPr lang="en-US" dirty="0"/>
              <a:t>Warsaw</a:t>
            </a:r>
          </a:p>
          <a:p>
            <a:r>
              <a:rPr lang="en-US" dirty="0"/>
              <a:t>Vienna</a:t>
            </a:r>
          </a:p>
          <a:p>
            <a:r>
              <a:rPr lang="en-US" dirty="0"/>
              <a:t>Munich</a:t>
            </a:r>
          </a:p>
          <a:p>
            <a:r>
              <a:rPr lang="en-US" dirty="0"/>
              <a:t>Prague</a:t>
            </a:r>
          </a:p>
          <a:p>
            <a:r>
              <a:rPr lang="en-US" dirty="0"/>
              <a:t>Dublin</a:t>
            </a:r>
          </a:p>
          <a:p>
            <a:r>
              <a:rPr lang="en-US" dirty="0"/>
              <a:t>Stockholm</a:t>
            </a:r>
          </a:p>
          <a:p>
            <a:r>
              <a:rPr lang="en-US" dirty="0"/>
              <a:t>Amsterdam</a:t>
            </a:r>
          </a:p>
          <a:p>
            <a:r>
              <a:rPr lang="en-US" dirty="0"/>
              <a:t>Sarajevo</a:t>
            </a:r>
          </a:p>
          <a:p>
            <a:r>
              <a:rPr lang="en-US" dirty="0"/>
              <a:t>Madrid</a:t>
            </a:r>
          </a:p>
          <a:p>
            <a:r>
              <a:rPr lang="en-US" dirty="0"/>
              <a:t>Istanbul </a:t>
            </a:r>
          </a:p>
        </p:txBody>
      </p:sp>
    </p:spTree>
    <p:extLst>
      <p:ext uri="{BB962C8B-B14F-4D97-AF65-F5344CB8AC3E}">
        <p14:creationId xmlns:p14="http://schemas.microsoft.com/office/powerpoint/2010/main" val="11678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974429"/>
          </a:xfrm>
        </p:spPr>
        <p:txBody>
          <a:bodyPr/>
          <a:lstStyle/>
          <a:p>
            <a:r>
              <a:rPr lang="en-US" dirty="0" smtClean="0"/>
              <a:t>A week’s preview…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349079"/>
              </p:ext>
            </p:extLst>
          </p:nvPr>
        </p:nvGraphicFramePr>
        <p:xfrm>
          <a:off x="246969" y="1422782"/>
          <a:ext cx="11722445" cy="4945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44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44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444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444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65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Tuesday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Wednesday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Thursday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Friday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966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</a:p>
                    <a:p>
                      <a:r>
                        <a:rPr lang="en-US" dirty="0" smtClean="0"/>
                        <a:t>Fall</a:t>
                      </a:r>
                      <a:r>
                        <a:rPr lang="en-US" baseline="0" dirty="0" smtClean="0"/>
                        <a:t> of Roman Empire &amp; Middle Ages (lecture notes)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Map of Europe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="1" u="sng" baseline="0" dirty="0" smtClean="0">
                          <a:solidFill>
                            <a:srgbClr val="C00000"/>
                          </a:solidFill>
                        </a:rPr>
                        <a:t>HW: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Finish map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Read &amp; take notes Ch. 7, Section 2, pp. 219-224, use Cornell notes style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</a:p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Reading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quiz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Feudalism &amp; Medieval Society 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HW: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0" baseline="0" dirty="0" smtClean="0">
                          <a:solidFill>
                            <a:srgbClr val="C00000"/>
                          </a:solidFill>
                        </a:rPr>
                        <a:t>Study for Map Quiz</a:t>
                      </a:r>
                      <a:endParaRPr lang="en-US" b="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</a:p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Catholic Church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The Crusades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HW: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0" baseline="0" dirty="0" smtClean="0">
                          <a:solidFill>
                            <a:srgbClr val="C00000"/>
                          </a:solidFill>
                        </a:rPr>
                        <a:t>Study for Map Quiz</a:t>
                      </a:r>
                      <a:endParaRPr lang="en-US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</a:t>
                      </a:r>
                    </a:p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Map Quiz – </a:t>
                      </a:r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turn in Map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Finish</a:t>
                      </a:r>
                      <a:r>
                        <a:rPr lang="en-US" baseline="0" dirty="0" smtClean="0"/>
                        <a:t> The Catholic Church &amp; Crusades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HW:</a:t>
                      </a:r>
                    </a:p>
                    <a:p>
                      <a:r>
                        <a:rPr lang="en-US" b="0" baseline="0" dirty="0" smtClean="0">
                          <a:solidFill>
                            <a:srgbClr val="C00000"/>
                          </a:solidFill>
                        </a:rPr>
                        <a:t>Read &amp; take notes Ch. 8 Section 4, pp. 262-268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</a:p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Reading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Quiz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Learning &amp; Culture during the Middle Ages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7990703" y="140043"/>
            <a:ext cx="2858529" cy="1128584"/>
          </a:xfrm>
          <a:prstGeom prst="wedgeRoundRectCallout">
            <a:avLst>
              <a:gd name="adj1" fmla="val -96145"/>
              <a:gd name="adj2" fmla="val -110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Take a couple of minutes to write down HW &amp; Quiz dates 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2975547" y="5538864"/>
            <a:ext cx="2061148" cy="1034321"/>
          </a:xfrm>
          <a:prstGeom prst="wedgeRectCallout">
            <a:avLst>
              <a:gd name="adj1" fmla="val -96866"/>
              <a:gd name="adj2" fmla="val -75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to my website to find the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Reminder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09750"/>
            <a:ext cx="9872853" cy="435133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6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period:</a:t>
            </a:r>
          </a:p>
          <a:p>
            <a:pPr lvl="1"/>
            <a:r>
              <a:rPr lang="en-US" sz="4400" dirty="0" smtClean="0"/>
              <a:t>Text </a:t>
            </a:r>
            <a:r>
              <a:rPr lang="en-US" sz="4400" u="sng" dirty="0" smtClean="0"/>
              <a:t>@nguyenwh6</a:t>
            </a:r>
            <a:r>
              <a:rPr lang="en-US" sz="4400" dirty="0" smtClean="0"/>
              <a:t> to the number 81010</a:t>
            </a:r>
          </a:p>
          <a:p>
            <a:pPr marL="0" indent="0">
              <a:buNone/>
            </a:pP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27409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Reminder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872853" cy="435133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5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period:</a:t>
            </a:r>
          </a:p>
          <a:p>
            <a:pPr lvl="1"/>
            <a:r>
              <a:rPr lang="en-US" sz="4400" dirty="0" smtClean="0"/>
              <a:t>Text </a:t>
            </a:r>
            <a:r>
              <a:rPr lang="en-US" sz="4400" u="sng" dirty="0" smtClean="0"/>
              <a:t>@nguyenwh5</a:t>
            </a:r>
            <a:r>
              <a:rPr lang="en-US" sz="4400" dirty="0" smtClean="0"/>
              <a:t> to the number 81010</a:t>
            </a:r>
          </a:p>
          <a:p>
            <a:pPr marL="0" indent="0">
              <a:buNone/>
            </a:pP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3926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59" y="130922"/>
            <a:ext cx="9899240" cy="808192"/>
          </a:xfrm>
        </p:spPr>
        <p:txBody>
          <a:bodyPr>
            <a:noAutofit/>
          </a:bodyPr>
          <a:lstStyle/>
          <a:p>
            <a:r>
              <a:rPr lang="en-US" sz="4000" dirty="0" smtClean="0"/>
              <a:t>Ancient Roman</a:t>
            </a:r>
            <a:endParaRPr lang="en-US" sz="4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4259" y="1079157"/>
            <a:ext cx="4380878" cy="577884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Began in </a:t>
            </a:r>
            <a:r>
              <a:rPr lang="en-US" b="1" u="sng" dirty="0" smtClean="0">
                <a:solidFill>
                  <a:schemeClr val="tx1"/>
                </a:solidFill>
              </a:rPr>
              <a:t>Italy</a:t>
            </a:r>
            <a:r>
              <a:rPr lang="en-US" dirty="0" smtClean="0">
                <a:solidFill>
                  <a:schemeClr val="tx1"/>
                </a:solidFill>
              </a:rPr>
              <a:t> as small city states.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They established a </a:t>
            </a:r>
            <a:r>
              <a:rPr lang="en-US" u="sng" dirty="0" smtClean="0">
                <a:solidFill>
                  <a:schemeClr val="tx1"/>
                </a:solidFill>
              </a:rPr>
              <a:t>republic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a system of government where people choose their government.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133bc Roman power reached from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u="sng" dirty="0" smtClean="0">
                <a:solidFill>
                  <a:schemeClr val="tx1"/>
                </a:solidFill>
              </a:rPr>
              <a:t>Spain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u="sng" dirty="0" smtClean="0">
                <a:solidFill>
                  <a:schemeClr val="tx1"/>
                </a:solidFill>
              </a:rPr>
              <a:t>Egypt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Riches flooded into Rome </a:t>
            </a:r>
            <a:r>
              <a:rPr lang="en-US" b="1" u="sng" dirty="0" smtClean="0">
                <a:solidFill>
                  <a:schemeClr val="tx1"/>
                </a:solidFill>
              </a:rPr>
              <a:t>from conquered lands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Rome’s first emperor </a:t>
            </a:r>
            <a:r>
              <a:rPr lang="en-US" b="1" u="sng" dirty="0" smtClean="0">
                <a:solidFill>
                  <a:schemeClr val="tx1"/>
                </a:solidFill>
              </a:rPr>
              <a:t>Augustus</a:t>
            </a:r>
            <a:r>
              <a:rPr lang="en-US" dirty="0" smtClean="0">
                <a:solidFill>
                  <a:schemeClr val="tx1"/>
                </a:solidFill>
              </a:rPr>
              <a:t> helped the empire recover form the long period of unrest. Many civil wars!!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“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Pax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Romana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” a time of peace in Rome 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137" y="1330532"/>
            <a:ext cx="7235065" cy="44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59" y="130922"/>
            <a:ext cx="9899240" cy="808192"/>
          </a:xfrm>
        </p:spPr>
        <p:txBody>
          <a:bodyPr>
            <a:noAutofit/>
          </a:bodyPr>
          <a:lstStyle/>
          <a:p>
            <a:r>
              <a:rPr lang="en-US" sz="4000" dirty="0" smtClean="0"/>
              <a:t>Ancient Roman</a:t>
            </a:r>
            <a:endParaRPr lang="en-US" sz="4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3112" y="1130849"/>
            <a:ext cx="5109849" cy="306674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Greco- Roman</a:t>
            </a:r>
            <a:r>
              <a:rPr lang="en-US" sz="2400" dirty="0" smtClean="0">
                <a:solidFill>
                  <a:schemeClr val="tx1"/>
                </a:solidFill>
              </a:rPr>
              <a:t>: the name given to the blending of Greek and roman cultures.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Romans were greatly influenced by the </a:t>
            </a: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reek in their culture and government structures.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Greatest legacy of Rome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b="1" u="sng" dirty="0" smtClean="0">
                <a:solidFill>
                  <a:schemeClr val="tx1"/>
                </a:solidFill>
              </a:rPr>
              <a:t>The rule of law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Base of many legal systems in the western world today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://romeonsegway.com/wp-content/plugins/widgetkit/cache/gallery/738/Pantheon-day-rome-on-segway-26234d1a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79" y="870657"/>
            <a:ext cx="4373495" cy="263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d/da/The_Parthenon_in_Athe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22" y="3688302"/>
            <a:ext cx="4373495" cy="30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ute-calendar.com/images/en/teaser/international-justice-d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69" y="4197589"/>
            <a:ext cx="3650307" cy="24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5861" y="6284813"/>
            <a:ext cx="2421924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Parthenon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7664" y="3191207"/>
            <a:ext cx="242192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Pantheon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28252" y="1481418"/>
            <a:ext cx="1588337" cy="815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Rome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2558020">
            <a:off x="5631823" y="3266252"/>
            <a:ext cx="1464961" cy="815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Greece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11379" y="6118197"/>
            <a:ext cx="242192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Goddess Justice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392" y="5874"/>
            <a:ext cx="9692640" cy="883813"/>
          </a:xfrm>
        </p:spPr>
        <p:txBody>
          <a:bodyPr/>
          <a:lstStyle/>
          <a:p>
            <a:r>
              <a:rPr lang="en-US" dirty="0" smtClean="0"/>
              <a:t>Rise </a:t>
            </a:r>
            <a:r>
              <a:rPr lang="en-US" dirty="0"/>
              <a:t>of Christianity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392" y="889687"/>
            <a:ext cx="6501008" cy="4416447"/>
          </a:xfrm>
        </p:spPr>
        <p:txBody>
          <a:bodyPr>
            <a:normAutofit lnSpcReduction="10000"/>
          </a:bodyPr>
          <a:lstStyle/>
          <a:p>
            <a:r>
              <a:rPr lang="en-US" sz="1800" b="1" u="sng" dirty="0" smtClean="0">
                <a:solidFill>
                  <a:schemeClr val="tx1"/>
                </a:solidFill>
              </a:rPr>
              <a:t>Christianity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was a new religion that developed in Roman-held lands in the Middle East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Leading figure was a Jewish man named </a:t>
            </a:r>
            <a:r>
              <a:rPr lang="en-US" sz="1800" b="1" dirty="0" smtClean="0">
                <a:solidFill>
                  <a:schemeClr val="tx1"/>
                </a:solidFill>
              </a:rPr>
              <a:t>Jesus</a:t>
            </a:r>
            <a:r>
              <a:rPr lang="en-US" sz="1800" dirty="0" smtClean="0">
                <a:solidFill>
                  <a:schemeClr val="tx1"/>
                </a:solidFill>
              </a:rPr>
              <a:t> (Born around 4bc)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Messiah (savior sent by God)</a:t>
            </a:r>
          </a:p>
          <a:p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Roman authorities thought he was </a:t>
            </a:r>
            <a:r>
              <a:rPr lang="en-US" sz="18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a dangerous troublemaker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Jesus was executed by the Romans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His followers/ Students = Disciples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the first Christians </a:t>
            </a:r>
          </a:p>
          <a:p>
            <a:r>
              <a:rPr lang="en-US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Romans persecuted Christians, however they organized and grew in power.</a:t>
            </a:r>
          </a:p>
          <a:p>
            <a:r>
              <a:rPr lang="en-US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Christianity would shape Roman belief and society. 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utsalumni.org/wp-content/uploads/2013/12/RomeIsrael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82" y="137679"/>
            <a:ext cx="5133211" cy="263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isual-arts-cork.com/images-pictures/last-supper-n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85" y="5106346"/>
            <a:ext cx="5401215" cy="16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hdwallnpics.com/wp-content/gallery/jesus-crucifiction-pictures/crucifixion-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78" y="2834525"/>
            <a:ext cx="4192115" cy="31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09478" y="5596477"/>
            <a:ext cx="3554153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Crucifixion of Christ 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Common method of execution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b.cocc.edu/cagatucci/classes/hum213/Maps/RomanWorld526CEHUNT_Map207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71" y="987096"/>
            <a:ext cx="6334581" cy="447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6476" y="234176"/>
            <a:ext cx="9846529" cy="752920"/>
          </a:xfrm>
          <a:prstGeom prst="rect">
            <a:avLst/>
          </a:prstGeom>
        </p:spPr>
        <p:txBody>
          <a:bodyPr vert="horz" lIns="91440" tIns="27432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Western Roman Empire falls in 476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6120" y="1048498"/>
            <a:ext cx="5344851" cy="54776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Death of Roman Emperor Marcus Aurelius (180 ad) </a:t>
            </a:r>
            <a:r>
              <a:rPr lang="en-US" sz="2400" b="1" dirty="0" smtClean="0">
                <a:solidFill>
                  <a:schemeClr val="tx1"/>
                </a:solidFill>
              </a:rPr>
              <a:t>turmoil rocked the empire: </a:t>
            </a:r>
          </a:p>
          <a:p>
            <a:pPr lvl="1"/>
            <a:r>
              <a:rPr lang="en-US" sz="2400" b="1" u="sng" dirty="0" smtClean="0">
                <a:solidFill>
                  <a:schemeClr val="tx1"/>
                </a:solidFill>
              </a:rPr>
              <a:t>The empire split!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Western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Roman 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Empire: </a:t>
            </a:r>
          </a:p>
          <a:p>
            <a:pPr lvl="3" indent="0">
              <a:buNone/>
            </a:pP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Latin speaking  Capital: Rome </a:t>
            </a:r>
          </a:p>
          <a:p>
            <a:pPr lvl="3" indent="0">
              <a:buNone/>
            </a:pPr>
            <a:endParaRPr lang="en-US" sz="9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6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Eastern</a:t>
            </a:r>
            <a:r>
              <a:rPr lang="en-US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Roman Empire/ Byzantine </a:t>
            </a:r>
            <a:r>
              <a:rPr lang="en-US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Empire: </a:t>
            </a:r>
            <a:endParaRPr lang="en-US" sz="2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3" indent="0">
              <a:buNone/>
            </a:pP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Greek speaking 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Capital: Constantinople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Germanic leader Odovacar attacks and removes the last Western Roman Emperor from power </a:t>
            </a:r>
            <a:r>
              <a:rPr lang="en-US" sz="2200" dirty="0" smtClean="0">
                <a:solidFill>
                  <a:schemeClr val="tx1"/>
                </a:solidFill>
              </a:rPr>
              <a:t>in 476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Germanic tribes began to take over 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Create small kingdoms: </a:t>
            </a:r>
            <a:r>
              <a:rPr lang="en-US" dirty="0" smtClean="0">
                <a:solidFill>
                  <a:schemeClr val="tx1"/>
                </a:solidFill>
              </a:rPr>
              <a:t>Visigoths, Franks, Vandals, Ostrogoth, Saxons, etc. </a:t>
            </a:r>
          </a:p>
        </p:txBody>
      </p:sp>
      <p:sp>
        <p:nvSpPr>
          <p:cNvPr id="2" name="Right Arrow 1"/>
          <p:cNvSpPr/>
          <p:nvPr/>
        </p:nvSpPr>
        <p:spPr>
          <a:xfrm rot="20300050">
            <a:off x="5511644" y="4801264"/>
            <a:ext cx="3724858" cy="15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Byzantine Empire: </a:t>
            </a:r>
          </a:p>
          <a:p>
            <a:pPr algn="ctr"/>
            <a:r>
              <a:rPr lang="en-US" b="1" dirty="0" smtClean="0"/>
              <a:t>Lasted another 1000 years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71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16" y="130029"/>
            <a:ext cx="4225703" cy="1600197"/>
          </a:xfrm>
        </p:spPr>
        <p:txBody>
          <a:bodyPr>
            <a:normAutofit/>
          </a:bodyPr>
          <a:lstStyle/>
          <a:p>
            <a:r>
              <a:rPr lang="en-US" sz="4800" dirty="0"/>
              <a:t>Germanic </a:t>
            </a:r>
            <a:r>
              <a:rPr lang="en-US" sz="4800" dirty="0" smtClean="0"/>
              <a:t>peoples: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15" y="1915176"/>
            <a:ext cx="4225703" cy="447723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AKA </a:t>
            </a:r>
            <a:r>
              <a:rPr lang="en-US" sz="2400" dirty="0">
                <a:solidFill>
                  <a:schemeClr val="tx1"/>
                </a:solidFill>
              </a:rPr>
              <a:t>Teutonic, </a:t>
            </a:r>
            <a:r>
              <a:rPr lang="en-US" sz="2400" dirty="0" err="1">
                <a:solidFill>
                  <a:schemeClr val="tx1"/>
                </a:solidFill>
              </a:rPr>
              <a:t>Suebian</a:t>
            </a:r>
            <a:r>
              <a:rPr lang="en-US" sz="2400" dirty="0">
                <a:solidFill>
                  <a:schemeClr val="tx1"/>
                </a:solidFill>
              </a:rPr>
              <a:t> or Gothic in older </a:t>
            </a:r>
            <a:r>
              <a:rPr lang="en-US" sz="2400" dirty="0" smtClean="0">
                <a:solidFill>
                  <a:schemeClr val="tx1"/>
                </a:solidFill>
              </a:rPr>
              <a:t>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Indo-European </a:t>
            </a:r>
            <a:r>
              <a:rPr lang="en-US" sz="2400" dirty="0">
                <a:solidFill>
                  <a:schemeClr val="tx1"/>
                </a:solidFill>
              </a:rPr>
              <a:t>ethno-linguistic group of Northern European </a:t>
            </a:r>
            <a:r>
              <a:rPr lang="en-US" sz="2400" dirty="0" smtClean="0">
                <a:solidFill>
                  <a:schemeClr val="tx1"/>
                </a:solidFill>
              </a:rPr>
              <a:t>origin 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identified by their use of the </a:t>
            </a:r>
            <a:r>
              <a:rPr lang="en-US" sz="2400" b="1" dirty="0">
                <a:solidFill>
                  <a:schemeClr val="tx1"/>
                </a:solidFill>
              </a:rPr>
              <a:t>Germanic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languages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AutoShape 2" descr="Image result for germanic peoples"/>
          <p:cNvSpPr>
            <a:spLocks noChangeAspect="1" noChangeArrowheads="1"/>
          </p:cNvSpPr>
          <p:nvPr/>
        </p:nvSpPr>
        <p:spPr bwMode="auto">
          <a:xfrm>
            <a:off x="4580291" y="2239962"/>
            <a:ext cx="444339" cy="4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img1.wikia.nocookie.net/__cb20070610164149/althistory/images/5/55/Distribution_of_Germanic_peoples_(Celtic_Rules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91" y="499145"/>
            <a:ext cx="6248506" cy="585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2619</TotalTime>
  <Words>733</Words>
  <Application>Microsoft Office PowerPoint</Application>
  <PresentationFormat>Custom</PresentationFormat>
  <Paragraphs>146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View</vt:lpstr>
      <vt:lpstr>September 11th </vt:lpstr>
      <vt:lpstr>A week’s preview…</vt:lpstr>
      <vt:lpstr>Text Reminder </vt:lpstr>
      <vt:lpstr>Text Reminder </vt:lpstr>
      <vt:lpstr>Ancient Roman</vt:lpstr>
      <vt:lpstr>Ancient Roman</vt:lpstr>
      <vt:lpstr>Rise of Christianity</vt:lpstr>
      <vt:lpstr>PowerPoint Presentation</vt:lpstr>
      <vt:lpstr>Germanic peoples:</vt:lpstr>
      <vt:lpstr>Rise of Europe: </vt:lpstr>
      <vt:lpstr>Map of Europe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4th</dc:title>
  <dc:creator>Danielle Jackson</dc:creator>
  <cp:lastModifiedBy>Windows User</cp:lastModifiedBy>
  <cp:revision>133</cp:revision>
  <cp:lastPrinted>2017-09-11T15:13:48Z</cp:lastPrinted>
  <dcterms:created xsi:type="dcterms:W3CDTF">2012-07-27T01:16:44Z</dcterms:created>
  <dcterms:modified xsi:type="dcterms:W3CDTF">2017-09-11T22:43:09Z</dcterms:modified>
</cp:coreProperties>
</file>