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</p:sldIdLst>
  <p:sldSz cx="12192000" cy="6858000"/>
  <p:notesSz cx="6950075" cy="923607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001" cy="462721"/>
          </a:xfrm>
          <a:prstGeom prst="rect">
            <a:avLst/>
          </a:prstGeom>
        </p:spPr>
        <p:txBody>
          <a:bodyPr vert="horz" lIns="87490" tIns="43745" rIns="87490" bIns="43745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566" y="0"/>
            <a:ext cx="3012001" cy="462721"/>
          </a:xfrm>
          <a:prstGeom prst="rect">
            <a:avLst/>
          </a:prstGeom>
        </p:spPr>
        <p:txBody>
          <a:bodyPr vert="horz" lIns="87490" tIns="43745" rIns="87490" bIns="43745" rtlCol="0"/>
          <a:lstStyle>
            <a:lvl1pPr algn="r">
              <a:defRPr sz="1100"/>
            </a:lvl1pPr>
          </a:lstStyle>
          <a:p>
            <a:fld id="{DB6B0B31-54E7-492D-9767-5C91BC07ECE4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55"/>
            <a:ext cx="3012001" cy="462720"/>
          </a:xfrm>
          <a:prstGeom prst="rect">
            <a:avLst/>
          </a:prstGeom>
        </p:spPr>
        <p:txBody>
          <a:bodyPr vert="horz" lIns="87490" tIns="43745" rIns="87490" bIns="43745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566" y="8773355"/>
            <a:ext cx="3012001" cy="462720"/>
          </a:xfrm>
          <a:prstGeom prst="rect">
            <a:avLst/>
          </a:prstGeom>
        </p:spPr>
        <p:txBody>
          <a:bodyPr vert="horz" lIns="87490" tIns="43745" rIns="87490" bIns="43745" rtlCol="0" anchor="b"/>
          <a:lstStyle>
            <a:lvl1pPr algn="r">
              <a:defRPr sz="1100"/>
            </a:lvl1pPr>
          </a:lstStyle>
          <a:p>
            <a:fld id="{26409C38-B657-47D5-8241-8E0D00166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8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wrap="square" lIns="91420" tIns="91420" rIns="91420" bIns="91420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78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5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34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12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89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067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245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423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36767" y="0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wrap="square" lIns="91420" tIns="91420" rIns="91420" bIns="91420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78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5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34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12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89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067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245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423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  <a:noFill/>
          <a:ln>
            <a:noFill/>
          </a:ln>
        </p:spPr>
        <p:txBody>
          <a:bodyPr wrap="square" lIns="91420" tIns="91420" rIns="91420" bIns="91420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772667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wrap="square" lIns="91420" tIns="91420" rIns="91420" bIns="91420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78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55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34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12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89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067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245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423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36767" y="8772667"/>
            <a:ext cx="3011699" cy="461804"/>
          </a:xfrm>
          <a:prstGeom prst="rect">
            <a:avLst/>
          </a:prstGeom>
          <a:noFill/>
          <a:ln>
            <a:noFill/>
          </a:ln>
        </p:spPr>
        <p:txBody>
          <a:bodyPr wrap="square" lIns="92471" tIns="46223" rIns="92471" bIns="46223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695009" y="4387135"/>
            <a:ext cx="5560200" cy="4156200"/>
          </a:xfrm>
          <a:prstGeom prst="rect">
            <a:avLst/>
          </a:prstGeom>
        </p:spPr>
        <p:txBody>
          <a:bodyPr wrap="square" lIns="91420" tIns="91420" rIns="91420" bIns="91420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3936768" y="8772667"/>
            <a:ext cx="3011700" cy="461700"/>
          </a:xfrm>
          <a:prstGeom prst="rect">
            <a:avLst/>
          </a:prstGeom>
        </p:spPr>
        <p:txBody>
          <a:bodyPr wrap="square" lIns="92471" tIns="46223" rIns="92471" bIns="46223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Shape 314"/>
          <p:cNvSpPr txBox="1">
            <a:spLocks noGrp="1"/>
          </p:cNvSpPr>
          <p:nvPr>
            <p:ph type="body" idx="1"/>
          </p:nvPr>
        </p:nvSpPr>
        <p:spPr>
          <a:xfrm>
            <a:off x="695009" y="4387135"/>
            <a:ext cx="5560200" cy="4156200"/>
          </a:xfrm>
          <a:prstGeom prst="rect">
            <a:avLst/>
          </a:prstGeom>
        </p:spPr>
        <p:txBody>
          <a:bodyPr wrap="square" lIns="91420" tIns="91420" rIns="91420" bIns="91420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315" name="Shape 315"/>
          <p:cNvSpPr txBox="1">
            <a:spLocks noGrp="1"/>
          </p:cNvSpPr>
          <p:nvPr>
            <p:ph type="sldNum" idx="12"/>
          </p:nvPr>
        </p:nvSpPr>
        <p:spPr>
          <a:xfrm>
            <a:off x="3936768" y="8772667"/>
            <a:ext cx="3011700" cy="461700"/>
          </a:xfrm>
          <a:prstGeom prst="rect">
            <a:avLst/>
          </a:prstGeom>
        </p:spPr>
        <p:txBody>
          <a:bodyPr wrap="square" lIns="92471" tIns="46223" rIns="92471" bIns="46223" anchor="b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95009" y="4387135"/>
            <a:ext cx="5560200" cy="4156200"/>
          </a:xfrm>
          <a:prstGeom prst="rect">
            <a:avLst/>
          </a:prstGeom>
        </p:spPr>
        <p:txBody>
          <a:bodyPr wrap="square" lIns="91420" tIns="91420" rIns="91420" bIns="91420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3936768" y="8772667"/>
            <a:ext cx="3011700" cy="461700"/>
          </a:xfrm>
          <a:prstGeom prst="rect">
            <a:avLst/>
          </a:prstGeom>
        </p:spPr>
        <p:txBody>
          <a:bodyPr wrap="square" lIns="92471" tIns="46223" rIns="92471" bIns="46223" anchor="b" anchorCtr="0">
            <a:noAutofit/>
          </a:bodyPr>
          <a:lstStyle/>
          <a:p>
            <a:fld id="{00000000-1234-1234-1234-123412341234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wrap="square" lIns="91420" tIns="91420" rIns="91420" bIns="91420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wrap="square" lIns="91420" tIns="91420" rIns="91420" bIns="91420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345" name="Shape 345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wrap="square" lIns="91420" tIns="91420" rIns="91420" bIns="91420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wrap="square" lIns="91420" tIns="91420" rIns="91420" bIns="91420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95008" y="4387135"/>
            <a:ext cx="5560060" cy="4156234"/>
          </a:xfrm>
          <a:prstGeom prst="rect">
            <a:avLst/>
          </a:prstGeom>
        </p:spPr>
        <p:txBody>
          <a:bodyPr wrap="square" lIns="91420" tIns="91420" rIns="91420" bIns="91420" anchor="t" anchorCtr="0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wrap="square"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838200" y="6356362"/>
            <a:ext cx="2743200" cy="36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4038600" y="6356362"/>
            <a:ext cx="4114800" cy="36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610600" y="6356362"/>
            <a:ext cx="2743200" cy="365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09600" y="1600204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6197600" y="1600204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9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7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900" cy="47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79900" cy="4114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clipArt" idx="2"/>
          </p:nvPr>
        </p:nvSpPr>
        <p:spPr>
          <a:xfrm>
            <a:off x="6197600" y="1981200"/>
            <a:ext cx="50799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914400" y="1981200"/>
            <a:ext cx="5079900" cy="41148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6197600" y="1981200"/>
            <a:ext cx="5079900" cy="1981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3"/>
          </p:nvPr>
        </p:nvSpPr>
        <p:spPr>
          <a:xfrm>
            <a:off x="6197600" y="4114800"/>
            <a:ext cx="5079900" cy="1981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wrap="square"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wrap="square"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wrap="square"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wrap="square" lIns="121900" tIns="121900" rIns="121900" bIns="121900" anchor="ctr" anchorCtr="0"/>
          <a:lstStyle>
            <a:lvl1pPr lvl="0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wrap="square"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wrap="square"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wrap="square"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Char char="●"/>
              <a:defRPr sz="2400">
                <a:solidFill>
                  <a:schemeClr val="lt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Char char="○"/>
              <a:defRPr sz="1900">
                <a:solidFill>
                  <a:schemeClr val="lt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Char char="■"/>
              <a:defRPr sz="1900">
                <a:solidFill>
                  <a:schemeClr val="lt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Char char="●"/>
              <a:defRPr sz="1900">
                <a:solidFill>
                  <a:schemeClr val="lt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Char char="○"/>
              <a:defRPr sz="1900">
                <a:solidFill>
                  <a:schemeClr val="lt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Char char="■"/>
              <a:defRPr sz="1900">
                <a:solidFill>
                  <a:schemeClr val="lt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Char char="●"/>
              <a:defRPr sz="1900">
                <a:solidFill>
                  <a:schemeClr val="lt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Char char="○"/>
              <a:defRPr sz="1900">
                <a:solidFill>
                  <a:schemeClr val="lt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lt2"/>
              </a:buClr>
              <a:buSzPct val="100000"/>
              <a:buChar char="■"/>
              <a:defRPr sz="19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lt2"/>
                </a:solidFill>
              </a:rPr>
              <a:t>‹#›</a:t>
            </a:fld>
            <a:endParaRPr lang="en-US" sz="1300">
              <a:solidFill>
                <a:schemeClr val="lt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Textbooks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0" lvl="0" indent="0" rtl="0">
              <a:spcBef>
                <a:spcPts val="0"/>
              </a:spcBef>
              <a:buNone/>
            </a:pPr>
            <a:r>
              <a:rPr lang="en-US" sz="4800"/>
              <a:t>If you did not get a blue Civics book -- don’t worry...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4800"/>
              <a:t>I will provide you with chapter readings for them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838200" y="365129"/>
            <a:ext cx="10515600" cy="1325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Take out your Mind Map</a:t>
            </a:r>
          </a:p>
        </p:txBody>
      </p:sp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196500" y="1825612"/>
            <a:ext cx="3614700" cy="43512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Trade your map with one person at your table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-US"/>
              <a:t>On the back or side</a:t>
            </a:r>
          </a:p>
          <a:p>
            <a:pPr marL="914400" lvl="1" indent="-228600" rtl="0">
              <a:lnSpc>
                <a:spcPct val="115000"/>
              </a:lnSpc>
              <a:spcBef>
                <a:spcPts val="600"/>
              </a:spcBef>
              <a:buClr>
                <a:srgbClr val="FFFFFF"/>
              </a:buClr>
            </a:pPr>
            <a:r>
              <a:rPr lang="en-US" sz="2400">
                <a:solidFill>
                  <a:srgbClr val="FFFFFF"/>
                </a:solidFill>
              </a:rPr>
              <a:t>Your name</a:t>
            </a:r>
          </a:p>
          <a:p>
            <a:pPr marL="914400" lvl="1" indent="-228600" rtl="0">
              <a:lnSpc>
                <a:spcPct val="115000"/>
              </a:lnSpc>
              <a:spcBef>
                <a:spcPts val="600"/>
              </a:spcBef>
              <a:buClr>
                <a:srgbClr val="FFFFFF"/>
              </a:buClr>
            </a:pPr>
            <a:r>
              <a:rPr lang="en-US">
                <a:solidFill>
                  <a:srgbClr val="FFFFFF"/>
                </a:solidFill>
              </a:rPr>
              <a:t>Complement</a:t>
            </a:r>
            <a:r>
              <a:rPr lang="en-US" sz="2400">
                <a:solidFill>
                  <a:srgbClr val="FFFFFF"/>
                </a:solidFill>
              </a:rPr>
              <a:t>, specific to rubric</a:t>
            </a:r>
          </a:p>
          <a:p>
            <a:pPr marL="914400" lvl="1" indent="-228600" rtl="0">
              <a:lnSpc>
                <a:spcPct val="115000"/>
              </a:lnSpc>
              <a:spcBef>
                <a:spcPts val="600"/>
              </a:spcBef>
              <a:buClr>
                <a:srgbClr val="FFFFFF"/>
              </a:buClr>
            </a:pPr>
            <a:r>
              <a:rPr lang="en-US" sz="2400">
                <a:solidFill>
                  <a:srgbClr val="FFFFFF"/>
                </a:solidFill>
              </a:rPr>
              <a:t>Grade ____/20 pts</a:t>
            </a:r>
          </a:p>
        </p:txBody>
      </p:sp>
      <p:pic>
        <p:nvPicPr>
          <p:cNvPr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9299" y="1937337"/>
            <a:ext cx="6676625" cy="412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Shape 3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23075" y="1473499"/>
            <a:ext cx="8382275" cy="470332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Shape 321"/>
          <p:cNvSpPr txBox="1"/>
          <p:nvPr/>
        </p:nvSpPr>
        <p:spPr>
          <a:xfrm>
            <a:off x="5573100" y="6065100"/>
            <a:ext cx="1045800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>
                <a:solidFill>
                  <a:srgbClr val="F3F3F3"/>
                </a:solidFill>
              </a:rPr>
              <a:t>20-18</a:t>
            </a:r>
          </a:p>
        </p:txBody>
      </p:sp>
      <p:sp>
        <p:nvSpPr>
          <p:cNvPr id="322" name="Shape 322"/>
          <p:cNvSpPr txBox="1"/>
          <p:nvPr/>
        </p:nvSpPr>
        <p:spPr>
          <a:xfrm>
            <a:off x="7329700" y="5626150"/>
            <a:ext cx="1045800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/>
              <a:t>17-16</a:t>
            </a:r>
          </a:p>
        </p:txBody>
      </p:sp>
      <p:sp>
        <p:nvSpPr>
          <p:cNvPr id="323" name="Shape 323"/>
          <p:cNvSpPr txBox="1"/>
          <p:nvPr/>
        </p:nvSpPr>
        <p:spPr>
          <a:xfrm>
            <a:off x="8979375" y="5626150"/>
            <a:ext cx="1045800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/>
              <a:t>15-14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838200" y="377029"/>
            <a:ext cx="10515600" cy="1325700"/>
          </a:xfrm>
          <a:prstGeom prst="rect">
            <a:avLst/>
          </a:prstGeom>
        </p:spPr>
        <p:txBody>
          <a:bodyPr wrap="square" lIns="121900" tIns="121900" rIns="121900" bIns="121900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Take out your Mind Map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285200" y="1702725"/>
            <a:ext cx="3687300" cy="4351200"/>
          </a:xfrm>
          <a:prstGeom prst="rect">
            <a:avLst/>
          </a:prstGeom>
        </p:spPr>
        <p:txBody>
          <a:bodyPr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When you get your map back</a:t>
            </a: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 sz="2600" b="1" u="sng">
                <a:solidFill>
                  <a:srgbClr val="FFFFFF"/>
                </a:solidFill>
              </a:rPr>
              <a:t>Self-reflection: </a:t>
            </a:r>
          </a:p>
          <a:p>
            <a:pPr marL="457200" lvl="0" indent="-393700" rtl="0">
              <a:lnSpc>
                <a:spcPct val="115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en-US" sz="2600">
                <a:solidFill>
                  <a:srgbClr val="FFFFFF"/>
                </a:solidFill>
              </a:rPr>
              <a:t>How well did this note-processing strategy work?</a:t>
            </a:r>
          </a:p>
          <a:p>
            <a:pPr marL="457200" lvl="0" indent="-393700" rtl="0">
              <a:lnSpc>
                <a:spcPct val="115000"/>
              </a:lnSpc>
              <a:spcBef>
                <a:spcPts val="600"/>
              </a:spcBef>
              <a:buClr>
                <a:srgbClr val="FFFFFF"/>
              </a:buClr>
              <a:buSzPct val="100000"/>
            </a:pPr>
            <a:r>
              <a:rPr lang="en-US" sz="2600">
                <a:solidFill>
                  <a:srgbClr val="FFFFFF"/>
                </a:solidFill>
              </a:rPr>
              <a:t>+Grade ____/20 pts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1" name="Shape 3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2500" y="1534299"/>
            <a:ext cx="8054875" cy="451962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/>
        </p:nvSpPr>
        <p:spPr>
          <a:xfrm>
            <a:off x="5573100" y="5947150"/>
            <a:ext cx="1045800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b="1">
                <a:solidFill>
                  <a:srgbClr val="F3F3F3"/>
                </a:solidFill>
              </a:rPr>
              <a:t>20-18</a:t>
            </a:r>
          </a:p>
        </p:txBody>
      </p:sp>
      <p:sp>
        <p:nvSpPr>
          <p:cNvPr id="333" name="Shape 333"/>
          <p:cNvSpPr txBox="1"/>
          <p:nvPr/>
        </p:nvSpPr>
        <p:spPr>
          <a:xfrm>
            <a:off x="7329700" y="5626150"/>
            <a:ext cx="1045800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/>
              <a:t>17-16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8979375" y="5626150"/>
            <a:ext cx="1045800" cy="32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 b="1"/>
              <a:t>15-14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389744" y="2"/>
            <a:ext cx="11353800" cy="97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441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 are studying societies and civilizations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389758" y="1018822"/>
            <a:ext cx="5358000" cy="554969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4A7D6"/>
              </a:buClr>
              <a:buSzPct val="100000"/>
              <a:buFont typeface="Arial"/>
              <a:buChar char="•"/>
            </a:pPr>
            <a:r>
              <a:rPr lang="en-US" sz="3600" b="0" i="0" u="none" strike="noStrike" cap="none">
                <a:solidFill>
                  <a:srgbClr val="B4A7D6"/>
                </a:solidFill>
                <a:latin typeface="Calibri"/>
                <a:ea typeface="Calibri"/>
                <a:cs typeface="Calibri"/>
                <a:sym typeface="Calibri"/>
              </a:rPr>
              <a:t>If you study </a:t>
            </a:r>
            <a:r>
              <a:rPr lang="en-US" sz="3600" b="1" i="0" u="none" strike="noStrike" cap="none">
                <a:solidFill>
                  <a:srgbClr val="B4A7D6"/>
                </a:solidFill>
                <a:latin typeface="Calibri"/>
                <a:ea typeface="Calibri"/>
                <a:cs typeface="Calibri"/>
                <a:sym typeface="Calibri"/>
              </a:rPr>
              <a:t>biology</a:t>
            </a:r>
            <a:r>
              <a:rPr lang="en-US" sz="3600" b="0" i="0" u="none" strike="noStrike" cap="none">
                <a:solidFill>
                  <a:srgbClr val="B4A7D6"/>
                </a:solidFill>
                <a:latin typeface="Calibri"/>
                <a:ea typeface="Calibri"/>
                <a:cs typeface="Calibri"/>
                <a:sym typeface="Calibri"/>
              </a:rPr>
              <a:t>, you study </a:t>
            </a:r>
            <a:r>
              <a:rPr lang="en-US" sz="3600" b="1" i="0" u="none" strike="noStrike" cap="none">
                <a:solidFill>
                  <a:srgbClr val="B4A7D6"/>
                </a:solidFill>
                <a:latin typeface="Calibri"/>
                <a:ea typeface="Calibri"/>
                <a:cs typeface="Calibri"/>
                <a:sym typeface="Calibri"/>
              </a:rPr>
              <a:t>cells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rgbClr val="00B050"/>
              </a:buClr>
              <a:buSzPct val="100000"/>
              <a:buFont typeface="Arial"/>
              <a:buChar char="•"/>
            </a:pPr>
            <a:r>
              <a:rPr lang="en-US" sz="36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Society</a:t>
            </a:r>
            <a:r>
              <a:rPr lang="en-US" sz="36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is made up of </a:t>
            </a:r>
            <a:r>
              <a:rPr lang="en-US" sz="3600" b="1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people</a:t>
            </a:r>
          </a:p>
        </p:txBody>
      </p:sp>
      <p:pic>
        <p:nvPicPr>
          <p:cNvPr id="341" name="Shape 341" descr="http://ia.media-imdb.com/images/M/MV5BMTQwNjkxOTkyNF5BMl5BanBnXkFtZTgwMjc5NzY1MDE@._V1_SX640_SY720_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9696" y="889236"/>
            <a:ext cx="3922200" cy="580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 descr="http://training.seer.cancer.gov/images/anatomy/cells_tissues_membranes/cell_structur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5841" y="3670976"/>
            <a:ext cx="4867200" cy="27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0" y="13"/>
            <a:ext cx="11353800" cy="119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B050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Humans</a:t>
            </a:r>
          </a:p>
        </p:txBody>
      </p:sp>
      <p:pic>
        <p:nvPicPr>
          <p:cNvPr id="348" name="Shape 348" descr="http://i.huffpost.com/gen/1792946/images/o-GROUP-HAPPY-PEOPLE-facebook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79739" y="1894874"/>
            <a:ext cx="6512261" cy="325613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168445" y="998625"/>
            <a:ext cx="5511296" cy="56428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FC5E8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Please </a:t>
            </a:r>
            <a:r>
              <a:rPr lang="en-US" sz="4000" b="1" i="0" u="none" strike="noStrike" cap="none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draw</a:t>
            </a:r>
            <a:r>
              <a:rPr lang="en-US" sz="4000" b="0" i="0" u="none" strike="noStrike" cap="none">
                <a:solidFill>
                  <a:srgbClr val="9FC5E8"/>
                </a:solidFill>
                <a:latin typeface="Calibri"/>
                <a:ea typeface="Calibri"/>
                <a:cs typeface="Calibri"/>
                <a:sym typeface="Calibri"/>
              </a:rPr>
              <a:t> a person on your blank piece of paper.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6D7A8"/>
              </a:buClr>
              <a:buSzPct val="100000"/>
              <a:buFont typeface="Arial"/>
              <a:buChar char="•"/>
            </a:pPr>
            <a:r>
              <a:rPr lang="en-US" sz="4000" b="0" i="0" u="none" strike="noStrike" cap="none">
                <a:solidFill>
                  <a:srgbClr val="B6D7A8"/>
                </a:solidFill>
                <a:latin typeface="Calibri"/>
                <a:ea typeface="Calibri"/>
                <a:cs typeface="Calibri"/>
                <a:sym typeface="Calibri"/>
              </a:rPr>
              <a:t>Be </a:t>
            </a:r>
            <a:r>
              <a:rPr lang="en-US" sz="4000" b="1" i="0" u="none" strike="noStrike" cap="none">
                <a:solidFill>
                  <a:srgbClr val="B6D7A8"/>
                </a:solidFill>
                <a:latin typeface="Calibri"/>
                <a:ea typeface="Calibri"/>
                <a:cs typeface="Calibri"/>
                <a:sym typeface="Calibri"/>
              </a:rPr>
              <a:t>detailed</a:t>
            </a:r>
            <a:r>
              <a:rPr lang="en-US" sz="4000" b="0" i="0" u="none" strike="noStrike" cap="none">
                <a:solidFill>
                  <a:srgbClr val="B6D7A8"/>
                </a:solidFill>
                <a:latin typeface="Calibri"/>
                <a:ea typeface="Calibri"/>
                <a:cs typeface="Calibri"/>
                <a:sym typeface="Calibri"/>
              </a:rPr>
              <a:t>! 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buClr>
                <a:srgbClr val="DD7E6B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>
                <a:solidFill>
                  <a:srgbClr val="DD7E6B"/>
                </a:solidFill>
                <a:latin typeface="Calibri"/>
                <a:ea typeface="Calibri"/>
                <a:cs typeface="Calibri"/>
                <a:sym typeface="Calibri"/>
              </a:rPr>
              <a:t>Label</a:t>
            </a:r>
            <a:r>
              <a:rPr lang="en-US" sz="4000" b="0" i="0" u="none" strike="noStrike" cap="none">
                <a:solidFill>
                  <a:srgbClr val="DD7E6B"/>
                </a:solidFill>
                <a:latin typeface="Calibri"/>
                <a:ea typeface="Calibri"/>
                <a:cs typeface="Calibri"/>
                <a:sym typeface="Calibri"/>
              </a:rPr>
              <a:t>: What makes this person human?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0" y="1"/>
            <a:ext cx="11353800" cy="107080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B050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Is humanity simply a group of people?</a:t>
            </a:r>
          </a:p>
        </p:txBody>
      </p:sp>
      <p:pic>
        <p:nvPicPr>
          <p:cNvPr id="355" name="Shape 355" descr="http://data.whicdn.com/images/59545540/origina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39953"/>
            <a:ext cx="12192000" cy="6575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title"/>
          </p:nvPr>
        </p:nvSpPr>
        <p:spPr>
          <a:xfrm>
            <a:off x="0" y="5"/>
            <a:ext cx="11353800" cy="9264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00B050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Humans vs. Humanity</a:t>
            </a:r>
          </a:p>
        </p:txBody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2" name="Shape 362" descr="http://d2x3wmakafwqf5.cloudfront.net/wordpress/wp-content/blogs.dir/95/files/2013/11/humanit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950495"/>
            <a:ext cx="12192000" cy="5907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800113" y="11"/>
            <a:ext cx="10659900" cy="1107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7030A0"/>
              </a:buClr>
              <a:buSzPct val="25000"/>
              <a:buFont typeface="Calibri"/>
              <a:buNone/>
            </a:pPr>
            <a:r>
              <a:rPr lang="en-US" sz="54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What are humans?</a:t>
            </a:r>
          </a:p>
        </p:txBody>
      </p:sp>
      <p:sp>
        <p:nvSpPr>
          <p:cNvPr id="383" name="Shape 383"/>
          <p:cNvSpPr txBox="1">
            <a:spLocks noGrp="1"/>
          </p:cNvSpPr>
          <p:nvPr>
            <p:ph type="body" idx="1"/>
          </p:nvPr>
        </p:nvSpPr>
        <p:spPr>
          <a:xfrm>
            <a:off x="300788" y="1155044"/>
            <a:ext cx="11658600" cy="218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Char char="•"/>
            </a:pPr>
            <a:r>
              <a:rPr lang="en-US"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With your table group</a:t>
            </a:r>
            <a:r>
              <a:rPr lang="en-US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brainstorm </a:t>
            </a:r>
            <a:r>
              <a:rPr lang="en-US" sz="4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adjectives</a:t>
            </a:r>
            <a:r>
              <a:rPr lang="en-US" sz="4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you would use to complete the following sentence: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buClr>
                <a:srgbClr val="FFFF00"/>
              </a:buClr>
              <a:buSzPct val="100000"/>
              <a:buFont typeface="Arial"/>
              <a:buChar char="•"/>
            </a:pPr>
            <a:r>
              <a:rPr lang="en-US" sz="3600" b="0" i="1" u="none" strike="noStrike" cap="non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Humans are _________</a:t>
            </a:r>
          </a:p>
        </p:txBody>
      </p:sp>
      <p:sp>
        <p:nvSpPr>
          <p:cNvPr id="384" name="Shape 384" descr="data:image/jpeg;base64,/9j/4AAQSkZJRgABAQAAAQABAAD/2wCEAAkGBxQTEhUTExQVFhUWGBwbGBcYGR0cHhwcGx0aFxgfGSAYHCgkHBwlHB0YIjIiJSorLi4uFx8zODMsNygtLisBCgoKDg0OGhAQFywcHBwsLCwsLCwsLCwsLCwsLCwsLCwsLCwsLCwsLCwsLCwsLCwsLCwsKyw3LDc3LCwsKzc3K//AABEIAN4AwAMBIgACEQEDEQH/xAAcAAACAwEBAQEAAAAAAAAAAAAABgQFBwMIAgH/xAA+EAABAgQEAwYEBAUDBAMAAAABAhEAAwQhBRIxQQZRYRMiMnGBkQehscFCUtHwFCMzYuEVcqIIQ4LxFiSS/8QAFwEBAQEBAAAAAAAAAAAAAAAAAAECA//EAB0RAQEBAAMAAwEAAAAAAAAAAAABEQIhMRJhcVH/2gAMAwEAAhEDEQA/ANxggggCCOFZWS5SCuatKEDVSiAPnFLScbUMxWVE9J6sW9yIBhgj4lzAoBSSCDoQXB9o+4AggggCCCCAIIIIAggggCCCCAIIIIAggggCCCCAIIIIAil4r4il0UgzV3JshP5lcvLmYuoxj4o14mkKLEnP2STshNsw6rU5fkgQCNjePza2fmnzHv3RolP+0bCGnhyhAlZikAA3UoankkA+5MI2G0ZJD7w8Vc0dgpOa6QAUmwfmWu7NGa1DFw5ia5WZUhbgHvSie76co0TCMalzwMpZW6DqP1jCsI4qTTqQiegAKcgjvFQUAxe3dDWDPfpE1XEYWtS5VPOMlLPMR4kEvdgO8g9DZusJKVvUEI/DvFIRLHa9qtCiciyHIFgxGrecW07jehQHXUIT0Lv7NF1nDFBCJW/FSiSP5RXNVslIZ/fSFuf8S580kJCZd7AF/cnX0hauNfghBosRqloz9ooXI2ILFtIs8M4impOWpSGOi0hvcQ0w1wRyp6lCw6FBQ6GOsVBBBBAEEEEAQQQQBBBBAEEEEBDxmp7KRNmaFCFEeYBb5x5o4g4hEwpEsElCRLCntlQGBHPMSo+0eg+PaCfPoKiTTf1VoZIdn5hzo4ePMNTQzZCzKnIUhaSxSoMx89D6QE0UtRqlYBNwA23KJFAqsnKtLCm1XcWGx5xWSsWWl02dmc9YbOGeJBIT2YYqI1PM6/aM1pC4j4RnqAm9+aWDkbM1gBoGdoaeGOJuwkypa0KSkuxVYi7cg8QMJ4xUif35YSFMcoLA+TxJ46x2VUoyoZxcK5Hl6xbTGgSpyJqAtJCkK0I2O8Y5xzJ7OoWks2xHLrEDA+LJtM6Ul0nVJ08xyMQsaxRVQorNy20TFfNEvKpx5xLpZ9w22nvaK6Qb+kTKHY8yIlHoPhWqEymQofi1HI7x2xoy0pZRAcW9IRuBsdEuWUKI7t4m1eJ/xCgXtt6Xt03ib0Z2uqenWU55RKVjlr/6i/wbHSpXZTwEr/CdlfoYzOl4lmInlKSlkkJVf1uObmGCatVQToq29m8miypjS4IV8CxxSSmTUG5AyrO55K+xhojbIggggCCCCAIIIIAggggCF7jfhVGI0/YrUUFKsyFgAsWa4OqTuzQwwQHl/jrgxeHTZaFrEwLQ4mZSkFiyhqbi2+hEL+HqSCFTCcuzBgfePUnGMikVTK/jUpVKHMOcxsMv90eeaXBpCWzJUtKkuM6myp2LBgFGJbizsVmKyFyxLSl1P3FcnAfbnC7iWJHMwOlvaG/E+FqWTIp5wWuUuaSMxOdPq+lusalwPhGFVNL2cqRLmCXaZ2gClkn8SiNc17jkeUSZSvNPauTEiQpn+Ual8UfhtTSFyzRr7NUzMTKWp02Zsj3Gp1cRlKpC0eIFhGhNlTLRb0SHSn98oopAdusNPD9EZhyg6Rjl01DBheGFU0pDuUjTrFzjko0NNMX/ANy4TewJs/nf5RecNASarIwLpBJOuj26RT8czBNOUPlMwufN216xkrOMGxLKslRPeU5fcxpOF4uAM7EqA0fY/eM5xvBFylJKQ6SMw9LX8jHehxVaVJRoQe8T9ucWze4StgpUqnIMwAZQGA3/AMQzcMYmVDsll1pDgndP6iMdp8dmEFpimGoHL0ho4fxKakpm2XkN21Y6/KLLiWNZgjjSVKZiErQXSoODHaNsiCCCAIIIIAggggCCCCAQvijUJaWhSiwC15fzEBkv6Zoyebmnzssu5ZgB0GkOnxxrVSJ0ggd2bKWl+RSofZfyjPeFcXTKqZa1FkhVz00+8Z5NcXX4kV2eRSoykdmClWrOb32fVt7GI3wkxWokVhXJSpaRLUFAeEAjulfIZv3eNLkcLyZ1NXSJk4mbVFKkLU3ZjI5lFJA5kgk9IW0cBzsKoV1a1ntz/LmS0kKRkUWSoEB3094vHxL6WqnjCeZyhMU5VMJK1ByXsAdmDaDnEPHapJTlSN9ANSddIgVuFKUSXZLOFHc6luZj7FSCM4UM4DEbg6P6xVjnhNPdRP4WHu/6Q6fD+RmmK6An2hLwmaSojnaNA+GCSaiYk/kP+WjHJYZaWpAXOWk+I90nyELPE+J9mmUFP3yVWvowH3hjlYSpJYqZyS3Qxn3GWKf/AG1JA7stISPPU/aM5tN6W0ypTllhRchBJHU6COlJhAJdQdWTN1tcQsSpvaMpZs/s0XOEYsc0xb91KCPQaecTKurSXgqFfzJTozAOHcPuekSZWCTZaTMRMIazGxfkDuD1iDwvi262v4v35w+0dchSMgbM43Hzi/oj/Dvigpnfws2wmeA6MrcHzEahGc45Sy1pSsJyL0ChYuNwd4cOGsWFRJCiRnT3VjrzbYHWNz+MVbQQQRpBBBBAEEEEAQQQQCr8ReD04lTdm+WbLOaUvYKZiFf2kWPpyjzLidDNppqpM9Cpc1BYpPyIO4OxEexIVePeBpGJSmX3Jyf6c0C46K/Mk8vaAwPhXjCZTG/8xH5FEsObco0zDeJ01ciZJSntZS0kLkLUy0g7yldNW6bRjXEWAz6KeqRUJyqFwfwqTspJ3H0iTguLGWQRqOsZsxqXVpxNTIlypYSViaglKkLS1vzA6X6QpUdJMWomWkqU9gA/m/KHnHcSTUICiXBsQrRJ5g7RTSVBKcstJI5qsn10f1MNMc6Ph2ehAmEJJB8IUCR5w/cMyOxrpEwf06hH/LwqFuR+sKEqSlQ7wS4/IG+ZMW+F4uaXLcFIUCAq46kf46RNVqGLKCc5NrBL/v1jzhX1vaTZkz861H0e3yaNv4txlK5EwoIJRLUpwd8paMAFovFmrSRUHKRz2i2pKoJklA1UO9CuiYR+kTqepWfC3nCw0xLBGVKSwYZv3yhhwvEEyyzAuN9bQn0GUqGfMove+Ue8N9EtEsgjsZZOrIVMIG2zRmxqU88NqVUBK1LQ1nQAbaix59bx3pMSRSVxVpLWyVnZufob+TxE4WXNVMSrt5S0O3cSxc8wY6cR0Cjm5gkggfKEGoiCKHgrEu2pUOXWjuKfVxYP5hovo6MCCCCAIIIIAggggCCCKDi7iiVQys6hmWQcksFiptSSdEjnAc+OOFaevpzLnskpBKJtnlnm525iPNZ4e7NSu1moKUqIHZl87HVJ/KYZ+JOOKurB7VYCDpKl2T/5XdXrCs5Uq5JP79omqnTKlJbMAwslI0EftIM5ukdDf7xFppbG94kTqxi+b0GkTF1LRKBUUk7WHM9ekfC1hLFRK5n4Up0HIdYq14molkhyeUNPB2F98TF+MaaMHHu8PD0x8IYGAFzK1BmJmJYSQRlZWpWdzyA0ioqfhnTKmKKVz0Sye6gFKiPUi8OcmflASQ4TryvHb/V5Sh3Slxre8Z2rkK1L8MqFLFSZ8z/eth/wA+sM1HwtTywOyp5QbfKD9XiSivkqstYtyP6ROk4tTi3bAcrxRzTRgD+mj0AER51CtWUjuh+YaCtMlYLVKQToywPvFBVUUw6VSSBzLffWIHqlocodRD9NopeIsSlICu+CeQ1POFOumzkyylE9an10P0EdcA4bWpSVrz5TclQ1bm9gOkILL4e4kZVUqWpwiaBr+bbz1jVoxurqEoraVAIJVNSCxdg8bJG4zRBBBFQQQQQBBBBARMVxGXTylzpqsqEAkn7DqdI82cY8RTKucpZ1VqBolP4UDy57l4ePjHxQJk5NEhTold6c269UJPkLtzUOUZ9hBSkLmKUByf8Az0iW4sUhqUo1Pe5C8fnbLVZKD6xwpJYXMUoaE28oYZS0oS2X1MS3Fk1W09JNWQCcqdyA7DrE1GDJdiokcyfsIvJF0pYP5CJKOG5iwFgLUNwAlwP/ACIjO2rmIFKiVLPcZx+94+qurI8NnvaI0/BajMezlKmDyyn5Eh/UREq5VRIvOpZqE8ylx7jSJ8V1KVjUywzKY6uY+Zs99bnm8QpOISlXK0v5Ryqq29iD7faNYmpMte4Ur3tElFYoBmuNC8VEmpTupjHc1cprnSFNXdFi7EukM1t/eJkydOmlLSQQNDcW3b/MJ0zEsq3lLSDu419Y+0cVzQ17ch/iJ8fpNatSYbZJSoZrOCpLj2irx3HKiU8oggE6g7bOz+8I1JjVR4ky1kb5Ukv7CJc/iCYtJQpC0jW6T94nx7atMHBkkz8QpgpQLLzeibn7R6FjCPgtSmdXKmBgmQhza5K3SkfJR9I3eOkYogggioIIIIAggggPMfxRweZS4lOzA5J6jMlq2ILZh5hW3lE/DOElTcLq6tSXCJZEkMXJSf5i26MQPWNY+LPDaq2hUJSM8+SRMlAakjxJHmnbyjI+HfiBV4agyVSs8tTkSp6VIKVHxFJIcg7hvaAQ8NubbRamaVW0P0jpxXxImsnony5KadQQEqSgjKVAm6QwYMd4iIrAoMohJ/Nt68oliyplHULQbKY/KGmVxTPQjKQFJ5HxDqCITv4dYLHfQvb/ACIkzTYbHSMY1rReGuJJc1wpeRW129jDNJxdSbTAJsg2KwnvyjuJiRqnq3vGMSig/wBRJH9yNf0IhkwrEqiUAqTMTPSNh4wORSbqT7+kUWvGPAEmp/mU2WXNNxl8Cx1b6iMpmYNOTMMqYMi0+IKLN16jqI2TDcSSs5pByrZ1yVWv+aX15xScc4d/ESf4hH9WS5BGqkaqSeo+V4S4lhOw7hSWotNqMvLKH+ekM+GcCUJfMuaWsVEhgeoAt5wo0deSxBb93ieKyahRKFEBWvLmPrF7Q3r+HVHqgqU2wI/SOMnhuTKdpKcwv3y9tBrC0MenAA5ydm+8WScbmrkzEqm5lFg5F238j+sTKumakxQyUOJaB5KHtraGDDcXp6kDIuWVN3kKZxGSKHMvux5xyw6YpEwFJPdL5ht6dY1ImtmJlSsxSQgG6imwto5DWF7xaoxybLR/UB5KUM3zjGv9ZnqbMsgObfq3KL2ixma39QC3dJY3N3ZrDzhhrXsC4hTNGWaUy5g2JYKHMPv0i9BjztW1VQtGXtAXLuC91W12394074Q4uubTTZMxRUqnmZQTrkIdL+XeHkBFiHyCCCAIIIIAiDiuDyKlOSolImp5LSC3lyidBAUU3g6hMtcr+FkpTMTlVlQEluhAcR52+IHBa8MqAh1LkLvKmHUtqlTWzD0d3j1NFRxTw/KrqZdPNFlDuq3Sr8Kh1BgPKUqpUjwm3I3HtEtNWhQZXcPW6ffb1j84nwCfRT1SJ6WUPCoeFadlIO46bRWIW9jBVzlOmsS8OlqKu6WXqLs/l1ihl1KpWl0cuXlF3R1yJgsQfqPSM1YYpUhU8gptPQdyyj0uQ8WuFzyVLRNSoK/Gk2JtqOfXnC2id2hAUbjQ7+8XUniJScsuoRnH4VmywN8qt25GMtEDEcPVSzTLJdJ70tY0Unb12IicKoKl5d9ocsdwmXUSiMzhV5a28C+vIHeMydSFFCwUqSSFJOx3jUus2YsJKO81mMSZMtWZiLAFj16x84eQGdiC7fKPmdNWgMlTpOzRUdTMSs28WoffmH5xK7BUpSSUFlNqLe+kUBmHM7N0POHDCyJ1OHUUqcJKeSuYio6yKQDvuQlJId32cAtz5jlHwuakkgOond2cevWIiZ6mKAogkXdmVscvK9o5Us0hxd/duY/fKJRaKlrCFqUoZjcAGw840f4GF6Weo+Mz782CEZfqYyqsqcwTle+r/pGr/A6WP4Scpu8qf3jzZCG+pijR4IIIAggggCCCCAIIIICi4u4WkYhJMqcLi6FjxIVzSfqN48z8XcKz8PndlPTY+CYPCsc09eY1EetYrcfwORWSVSahAWhXuDsUnUEc4DyKFbHSOC5RQQpCiORhs4+4InYbNYuuSo/y5ra/2qbwr+u0KS1FukBdYdiImWPdWPnF5Q1AuiaMyORNx1SdjCCJpBCgbjeGylqkzEhSRci45HeJWpTVSkyWynPJVYHl/asbPFD8QMGsmqlvlICVjcbAxMwjEGVlV3kmygRYvFpJxjOhVNOT2krQKIYgefKMeVbNZrR1ZSGf9+sW06Q/f2uQXJcvy84g41hCqZRHilkkImbW2PIx+UNeR3dvvHT8YFQnKb+cOnCZaWR3TnJKXZnAFjyP1igm06FuXBJDOPpE2kn9mkJAL7bnfbT1jO6uJeKUhCycoBOqdQlZ1yvz876axXpQoFiNtdn3idPqgsgTCqXyzA5WD8v3yiKub3mUxy3AB7p/KX5EecUTcLwmctSQ4fxKc3FiwbezRp3worxLVNpSGKjnSRzCUhQv0ymM1oqlQmZkhWdiEn8NtwTqG5iLTBcbMqcmYkd9JzXBG5cHoQ4io9AwRypp6ZiErSXSoAg9DcR1gCCCCAIIIIAggggCCCCAh4vhcqpkrkTkhUtYYj7jkRzjypxlw3Mw+qXTruBdC28ST4T57HqI9bxk3/ULhaFUsmp0mS5mQdUzBcehSD7wHn2cmLnhkllcgdfMf4inmK2hhwl5cvIGc3J6xKsWVIvXpv8AKLzDMOQQVTJjAahNz0b97xRUSAslJI6OW84vaKlOUoB9dvcxitruRhiV0c7tcqZcwOAq5sGBHIxjGRiQ7sW9odeIOJsqFU0o5nspew2YQlqlEeUb4sUy4IgFDKsNX562+USUKCCiYLqBcv4QRp6G8U1HNISGsRfz6eUWUmcOz73hNj5HcQ8QyY5PkTyhwtE1TZSAcjNudCXt1inmYapKSbDYAfLL0hrVSomIRnUwlh3JbusAHvHypaUygxC3JSCGIa+t+UNUp088J/lKfNsDoRZg50+8M9PSs3ZqBn6spNlbM5++kQ6vDJZQSoMTdJ3T5RG/+RzAlJUhGcMkEg3YEehNriKjSfhfxKrtFUM3LYFUoguWBdaFeTuOjxpcYl8IKbtK8zFBskpRA6khP3jbYAggggCCCCAIIIIAggggCMF/6hMez1EmjSe7KSZix/euyfZOb/8AUbZjWLSqWSufOUEoQkk9eQHMnSPMMxSKuq7eqmAzJ6yVhi0tL+TEBNh5QC/hFAZsx2dKdep2EMUmhUpXdSbbtaL2Vi8qUhCpaUywvMWSnwIl6H/fM57AWjnh/Fs5KUzBKTMWTcJQCED8KWFgTe4DxmtRNwnhwoUgz+6gnv28LgkP8vePziiuQP5NMQXDEizcyeUR6/Ea2qd1S5KTZSXTmPKzvm84ssM4bShNkkg6lRdRVdyTybbZrRlaTJOFBaSE+EFyrdR+v6R91WEZgUsx/bRJ4gnqpqgDKN2bflcaqibTGbUIzoQyQSFGz5iLMdhGmUOZSy5dOFlPeykFrhwAxbmb+wiLSX0ZiHuNm1iPJq5oJkzCoKc5SQLgsGiThMuYSlSEvqlOwBZtTFE/CcqlETlOAiwIzB3YBQB71o+5DpmqZQlywwISLeg/esRZVBPRlzpswcpI0cuS2kdJiU5i+ZzdIALKZwS/O7NBF5IT2jKQXSzXN3/u6x91eEBYKVXZ9NASPrC1KBQXlrUi/wDSL2I1Z92Ohhjw+cqUkrQQEkZlIPIalT83+cAyfCeYmVWLlq1XK7ijuxBI9tuka7GCGryzJU2mPeBTMS9n6EdbgtG44ZXonykTZZdKg46cweREIJUEEEUEEEEAQQQQBELGsRTTyJs9XhlIUsjmwdvWJsI3xnCv9KnETFy2Zwhu+CWyrf8ACSQS3KA8/wDFPFFVXzBMnrzE+GWLIR0Snn1N4+JAWlJAIchiprxHopQdzc/rFsilFrku/wBHiWrH7NoitJUuY7pCWFgw/Zi5wOnkg9kSUEM18ruNXa920ioWP5Y0sH84/FhRShYVcEp9QbGM5VWqMOnJnspK5gcEnRTf3F7ERbdnNlT2lmcqUtOmYFik7uSR6QtyMYmpScqiH1u9xbfbeJ9PxKoIKG7zuF/i8v8Ab0i4iZjlAucbpAbq9ns3LrEelkLBSn8tiA4zAc+jbxXz+IVlQIsDqzedo+hiwU6smVTAZkrUD7XBEXKLXGcOQpRWhaSsBJGVQUABe7b+kd8KrpSZKELOUK72ndWdCQQ9+haKyTTyJ5JCVSlpGqWYnclmvr7xBVhqkL7NanT4kgE7830PlFxDPV19OtLZnUlLJICt9X6C0VsutUkhKE5lb5tPSK4KGhdnBYcntePvEZqQnKxzKcA7WhhpxoqCVNUpHcRNLuAq99e9vH5X09OhJlTFFRSAlRTYhrgW6fSEHC8fWg5txcEavzvvHStxFYPbEuFOb6vu8MFuhCM47DMkIfKpV2G6QTuCHDtrvDr8IcZmLq58r/tFGYjkpJABHmDfyEZrRValKZNkqIe5clrktaNS+DWDEKmVRWWbsgnncEk+wYdTD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Shape 385" descr="data:image/jpeg;base64,/9j/4AAQSkZJRgABAQAAAQABAAD/2wCEAAkGBxQTEhUTExQVFhUWGBwbGBcYGR0cHhwcGx0aFxgfGSAYHCgkHBwlHB0YIjIiJSorLi4uFx8zODMsNygtLisBCgoKDg0OGhAQFywcHBwsLCwsLCwsLCwsLCwsLCwsLCwsLCwsLCwsLCwsLCwsLCwsLCwsKyw3LDc3LCwsKzc3K//AABEIAN4AwAMBIgACEQEDEQH/xAAcAAACAwEBAQEAAAAAAAAAAAAABgQFBwMIAgH/xAA+EAABAgQEAwYEBAUDBAMAAAABAhEAAwQhBRIxQQZRYRMiMnGBkQehscFCUtHwFCMzYuEVcqIIQ4LxFiSS/8QAFwEBAQEBAAAAAAAAAAAAAAAAAAECA//EAB0RAQEBAAMAAwEAAAAAAAAAAAABEQIhMRJhcVH/2gAMAwEAAhEDEQA/ANxggggCCOFZWS5SCuatKEDVSiAPnFLScbUMxWVE9J6sW9yIBhgj4lzAoBSSCDoQXB9o+4AggggCCCCAIIIIAggggCCCCAIIIIAggggCCCCAIIIIAil4r4il0UgzV3JshP5lcvLmYuoxj4o14mkKLEnP2STshNsw6rU5fkgQCNjePza2fmnzHv3RolP+0bCGnhyhAlZikAA3UoankkA+5MI2G0ZJD7w8Vc0dgpOa6QAUmwfmWu7NGa1DFw5ia5WZUhbgHvSie76co0TCMalzwMpZW6DqP1jCsI4qTTqQiegAKcgjvFQUAxe3dDWDPfpE1XEYWtS5VPOMlLPMR4kEvdgO8g9DZusJKVvUEI/DvFIRLHa9qtCiciyHIFgxGrecW07jehQHXUIT0Lv7NF1nDFBCJW/FSiSP5RXNVslIZ/fSFuf8S580kJCZd7AF/cnX0hauNfghBosRqloz9ooXI2ILFtIs8M4impOWpSGOi0hvcQ0w1wRyp6lCw6FBQ6GOsVBBBBAEEEEAQQQQBBBBAEEEEBDxmp7KRNmaFCFEeYBb5x5o4g4hEwpEsElCRLCntlQGBHPMSo+0eg+PaCfPoKiTTf1VoZIdn5hzo4ePMNTQzZCzKnIUhaSxSoMx89D6QE0UtRqlYBNwA23KJFAqsnKtLCm1XcWGx5xWSsWWl02dmc9YbOGeJBIT2YYqI1PM6/aM1pC4j4RnqAm9+aWDkbM1gBoGdoaeGOJuwkypa0KSkuxVYi7cg8QMJ4xUif35YSFMcoLA+TxJ46x2VUoyoZxcK5Hl6xbTGgSpyJqAtJCkK0I2O8Y5xzJ7OoWks2xHLrEDA+LJtM6Ul0nVJ08xyMQsaxRVQorNy20TFfNEvKpx5xLpZ9w22nvaK6Qb+kTKHY8yIlHoPhWqEymQofi1HI7x2xoy0pZRAcW9IRuBsdEuWUKI7t4m1eJ/xCgXtt6Xt03ib0Z2uqenWU55RKVjlr/6i/wbHSpXZTwEr/CdlfoYzOl4lmInlKSlkkJVf1uObmGCatVQToq29m8miypjS4IV8CxxSSmTUG5AyrO55K+xhojbIggggCCCCAIIIIAggggCF7jfhVGI0/YrUUFKsyFgAsWa4OqTuzQwwQHl/jrgxeHTZaFrEwLQ4mZSkFiyhqbi2+hEL+HqSCFTCcuzBgfePUnGMikVTK/jUpVKHMOcxsMv90eeaXBpCWzJUtKkuM6myp2LBgFGJbizsVmKyFyxLSl1P3FcnAfbnC7iWJHMwOlvaG/E+FqWTIp5wWuUuaSMxOdPq+lusalwPhGFVNL2cqRLmCXaZ2gClkn8SiNc17jkeUSZSvNPauTEiQpn+Ual8UfhtTSFyzRr7NUzMTKWp02Zsj3Gp1cRlKpC0eIFhGhNlTLRb0SHSn98oopAdusNPD9EZhyg6Rjl01DBheGFU0pDuUjTrFzjko0NNMX/ANy4TewJs/nf5RecNASarIwLpBJOuj26RT8czBNOUPlMwufN216xkrOMGxLKslRPeU5fcxpOF4uAM7EqA0fY/eM5xvBFylJKQ6SMw9LX8jHehxVaVJRoQe8T9ucWze4StgpUqnIMwAZQGA3/AMQzcMYmVDsll1pDgndP6iMdp8dmEFpimGoHL0ho4fxKakpm2XkN21Y6/KLLiWNZgjjSVKZiErQXSoODHaNsiCCCAIIIIAggggCCCCAQvijUJaWhSiwC15fzEBkv6Zoyebmnzssu5ZgB0GkOnxxrVSJ0ggd2bKWl+RSofZfyjPeFcXTKqZa1FkhVz00+8Z5NcXX4kV2eRSoykdmClWrOb32fVt7GI3wkxWokVhXJSpaRLUFAeEAjulfIZv3eNLkcLyZ1NXSJk4mbVFKkLU3ZjI5lFJA5kgk9IW0cBzsKoV1a1ntz/LmS0kKRkUWSoEB3094vHxL6WqnjCeZyhMU5VMJK1ByXsAdmDaDnEPHapJTlSN9ANSddIgVuFKUSXZLOFHc6luZj7FSCM4UM4DEbg6P6xVjnhNPdRP4WHu/6Q6fD+RmmK6An2hLwmaSojnaNA+GCSaiYk/kP+WjHJYZaWpAXOWk+I90nyELPE+J9mmUFP3yVWvowH3hjlYSpJYqZyS3Qxn3GWKf/AG1JA7stISPPU/aM5tN6W0ypTllhRchBJHU6COlJhAJdQdWTN1tcQsSpvaMpZs/s0XOEYsc0xb91KCPQaecTKurSXgqFfzJTozAOHcPuekSZWCTZaTMRMIazGxfkDuD1iDwvi262v4v35w+0dchSMgbM43Hzi/oj/Dvigpnfws2wmeA6MrcHzEahGc45Sy1pSsJyL0ChYuNwd4cOGsWFRJCiRnT3VjrzbYHWNz+MVbQQQRpBBBBAEEEEAQQQQCr8ReD04lTdm+WbLOaUvYKZiFf2kWPpyjzLidDNppqpM9Cpc1BYpPyIO4OxEexIVePeBpGJSmX3Jyf6c0C46K/Mk8vaAwPhXjCZTG/8xH5FEsObco0zDeJ01ciZJSntZS0kLkLUy0g7yldNW6bRjXEWAz6KeqRUJyqFwfwqTspJ3H0iTguLGWQRqOsZsxqXVpxNTIlypYSViaglKkLS1vzA6X6QpUdJMWomWkqU9gA/m/KHnHcSTUICiXBsQrRJ5g7RTSVBKcstJI5qsn10f1MNMc6Ph2ehAmEJJB8IUCR5w/cMyOxrpEwf06hH/LwqFuR+sKEqSlQ7wS4/IG+ZMW+F4uaXLcFIUCAq46kf46RNVqGLKCc5NrBL/v1jzhX1vaTZkz861H0e3yaNv4txlK5EwoIJRLUpwd8paMAFovFmrSRUHKRz2i2pKoJklA1UO9CuiYR+kTqepWfC3nCw0xLBGVKSwYZv3yhhwvEEyyzAuN9bQn0GUqGfMove+Ue8N9EtEsgjsZZOrIVMIG2zRmxqU88NqVUBK1LQ1nQAbaix59bx3pMSRSVxVpLWyVnZufob+TxE4WXNVMSrt5S0O3cSxc8wY6cR0Cjm5gkggfKEGoiCKHgrEu2pUOXWjuKfVxYP5hovo6MCCCCAIIIIAggggCCCKDi7iiVQys6hmWQcksFiptSSdEjnAc+OOFaevpzLnskpBKJtnlnm525iPNZ4e7NSu1moKUqIHZl87HVJ/KYZ+JOOKurB7VYCDpKl2T/5XdXrCs5Uq5JP79omqnTKlJbMAwslI0EftIM5ukdDf7xFppbG94kTqxi+b0GkTF1LRKBUUk7WHM9ekfC1hLFRK5n4Up0HIdYq14molkhyeUNPB2F98TF+MaaMHHu8PD0x8IYGAFzK1BmJmJYSQRlZWpWdzyA0ioqfhnTKmKKVz0Sye6gFKiPUi8OcmflASQ4TryvHb/V5Sh3Slxre8Z2rkK1L8MqFLFSZ8z/eth/wA+sM1HwtTywOyp5QbfKD9XiSivkqstYtyP6ROk4tTi3bAcrxRzTRgD+mj0AER51CtWUjuh+YaCtMlYLVKQToywPvFBVUUw6VSSBzLffWIHqlocodRD9NopeIsSlICu+CeQ1POFOumzkyylE9an10P0EdcA4bWpSVrz5TclQ1bm9gOkILL4e4kZVUqWpwiaBr+bbz1jVoxurqEoraVAIJVNSCxdg8bJG4zRBBBFQQQQQBBBBARMVxGXTylzpqsqEAkn7DqdI82cY8RTKucpZ1VqBolP4UDy57l4ePjHxQJk5NEhTold6c269UJPkLtzUOUZ9hBSkLmKUByf8Az0iW4sUhqUo1Pe5C8fnbLVZKD6xwpJYXMUoaE28oYZS0oS2X1MS3Fk1W09JNWQCcqdyA7DrE1GDJdiokcyfsIvJF0pYP5CJKOG5iwFgLUNwAlwP/ACIjO2rmIFKiVLPcZx+94+qurI8NnvaI0/BajMezlKmDyyn5Eh/UREq5VRIvOpZqE8ylx7jSJ8V1KVjUywzKY6uY+Zs99bnm8QpOISlXK0v5Ryqq29iD7faNYmpMte4Ur3tElFYoBmuNC8VEmpTupjHc1cprnSFNXdFi7EukM1t/eJkydOmlLSQQNDcW3b/MJ0zEsq3lLSDu419Y+0cVzQ17ch/iJ8fpNatSYbZJSoZrOCpLj2irx3HKiU8oggE6g7bOz+8I1JjVR4ky1kb5Ukv7CJc/iCYtJQpC0jW6T94nx7atMHBkkz8QpgpQLLzeibn7R6FjCPgtSmdXKmBgmQhza5K3SkfJR9I3eOkYogggioIIIIAggggPMfxRweZS4lOzA5J6jMlq2ILZh5hW3lE/DOElTcLq6tSXCJZEkMXJSf5i26MQPWNY+LPDaq2hUJSM8+SRMlAakjxJHmnbyjI+HfiBV4agyVSs8tTkSp6VIKVHxFJIcg7hvaAQ8NubbRamaVW0P0jpxXxImsnony5KadQQEqSgjKVAm6QwYMd4iIrAoMohJ/Nt68oliyplHULQbKY/KGmVxTPQjKQFJ5HxDqCITv4dYLHfQvb/ACIkzTYbHSMY1rReGuJJc1wpeRW129jDNJxdSbTAJsg2KwnvyjuJiRqnq3vGMSig/wBRJH9yNf0IhkwrEqiUAqTMTPSNh4wORSbqT7+kUWvGPAEmp/mU2WXNNxl8Cx1b6iMpmYNOTMMqYMi0+IKLN16jqI2TDcSSs5pByrZ1yVWv+aX15xScc4d/ESf4hH9WS5BGqkaqSeo+V4S4lhOw7hSWotNqMvLKH+ekM+GcCUJfMuaWsVEhgeoAt5wo0deSxBb93ieKyahRKFEBWvLmPrF7Q3r+HVHqgqU2wI/SOMnhuTKdpKcwv3y9tBrC0MenAA5ydm+8WScbmrkzEqm5lFg5F238j+sTKumakxQyUOJaB5KHtraGDDcXp6kDIuWVN3kKZxGSKHMvux5xyw6YpEwFJPdL5ht6dY1ImtmJlSsxSQgG6imwto5DWF7xaoxybLR/UB5KUM3zjGv9ZnqbMsgObfq3KL2ixma39QC3dJY3N3ZrDzhhrXsC4hTNGWaUy5g2JYKHMPv0i9BjztW1VQtGXtAXLuC91W12394074Q4uubTTZMxRUqnmZQTrkIdL+XeHkBFiHyCCCAIIIIAiDiuDyKlOSolImp5LSC3lyidBAUU3g6hMtcr+FkpTMTlVlQEluhAcR52+IHBa8MqAh1LkLvKmHUtqlTWzD0d3j1NFRxTw/KrqZdPNFlDuq3Sr8Kh1BgPKUqpUjwm3I3HtEtNWhQZXcPW6ffb1j84nwCfRT1SJ6WUPCoeFadlIO46bRWIW9jBVzlOmsS8OlqKu6WXqLs/l1ihl1KpWl0cuXlF3R1yJgsQfqPSM1YYpUhU8gptPQdyyj0uQ8WuFzyVLRNSoK/Gk2JtqOfXnC2id2hAUbjQ7+8XUniJScsuoRnH4VmywN8qt25GMtEDEcPVSzTLJdJ70tY0Unb12IicKoKl5d9ocsdwmXUSiMzhV5a28C+vIHeMydSFFCwUqSSFJOx3jUus2YsJKO81mMSZMtWZiLAFj16x84eQGdiC7fKPmdNWgMlTpOzRUdTMSs28WoffmH5xK7BUpSSUFlNqLe+kUBmHM7N0POHDCyJ1OHUUqcJKeSuYio6yKQDvuQlJId32cAtz5jlHwuakkgOond2cevWIiZ6mKAogkXdmVscvK9o5Us0hxd/duY/fKJRaKlrCFqUoZjcAGw840f4GF6Weo+Mz782CEZfqYyqsqcwTle+r/pGr/A6WP4Scpu8qf3jzZCG+pijR4IIIAggggCCCCAIIIICi4u4WkYhJMqcLi6FjxIVzSfqN48z8XcKz8PndlPTY+CYPCsc09eY1EetYrcfwORWSVSahAWhXuDsUnUEc4DyKFbHSOC5RQQpCiORhs4+4InYbNYuuSo/y5ra/2qbwr+u0KS1FukBdYdiImWPdWPnF5Q1AuiaMyORNx1SdjCCJpBCgbjeGylqkzEhSRci45HeJWpTVSkyWynPJVYHl/asbPFD8QMGsmqlvlICVjcbAxMwjEGVlV3kmygRYvFpJxjOhVNOT2krQKIYgefKMeVbNZrR1ZSGf9+sW06Q/f2uQXJcvy84g41hCqZRHilkkImbW2PIx+UNeR3dvvHT8YFQnKb+cOnCZaWR3TnJKXZnAFjyP1igm06FuXBJDOPpE2kn9mkJAL7bnfbT1jO6uJeKUhCycoBOqdQlZ1yvz876axXpQoFiNtdn3idPqgsgTCqXyzA5WD8v3yiKub3mUxy3AB7p/KX5EecUTcLwmctSQ4fxKc3FiwbezRp3worxLVNpSGKjnSRzCUhQv0ymM1oqlQmZkhWdiEn8NtwTqG5iLTBcbMqcmYkd9JzXBG5cHoQ4io9AwRypp6ZiErSXSoAg9DcR1gCCCCAIIIIAggggCCCCAh4vhcqpkrkTkhUtYYj7jkRzjypxlw3Mw+qXTruBdC28ST4T57HqI9bxk3/ULhaFUsmp0mS5mQdUzBcehSD7wHn2cmLnhkllcgdfMf4inmK2hhwl5cvIGc3J6xKsWVIvXpv8AKLzDMOQQVTJjAahNz0b97xRUSAslJI6OW84vaKlOUoB9dvcxitruRhiV0c7tcqZcwOAq5sGBHIxjGRiQ7sW9odeIOJsqFU0o5nspew2YQlqlEeUb4sUy4IgFDKsNX562+USUKCCiYLqBcv4QRp6G8U1HNISGsRfz6eUWUmcOz73hNj5HcQ8QyY5PkTyhwtE1TZSAcjNudCXt1inmYapKSbDYAfLL0hrVSomIRnUwlh3JbusAHvHypaUygxC3JSCGIa+t+UNUp088J/lKfNsDoRZg50+8M9PSs3ZqBn6spNlbM5++kQ6vDJZQSoMTdJ3T5RG/+RzAlJUhGcMkEg3YEehNriKjSfhfxKrtFUM3LYFUoguWBdaFeTuOjxpcYl8IKbtK8zFBskpRA6khP3jbYAggggCCCCAIIIIAggggCMF/6hMez1EmjSe7KSZix/euyfZOb/8AUbZjWLSqWSufOUEoQkk9eQHMnSPMMxSKuq7eqmAzJ6yVhi0tL+TEBNh5QC/hFAZsx2dKdep2EMUmhUpXdSbbtaL2Vi8qUhCpaUywvMWSnwIl6H/fM57AWjnh/Fs5KUzBKTMWTcJQCED8KWFgTe4DxmtRNwnhwoUgz+6gnv28LgkP8vePziiuQP5NMQXDEizcyeUR6/Ea2qd1S5KTZSXTmPKzvm84ssM4bShNkkg6lRdRVdyTybbZrRlaTJOFBaSE+EFyrdR+v6R91WEZgUsx/bRJ4gnqpqgDKN2bflcaqibTGbUIzoQyQSFGz5iLMdhGmUOZSy5dOFlPeykFrhwAxbmb+wiLSX0ZiHuNm1iPJq5oJkzCoKc5SQLgsGiThMuYSlSEvqlOwBZtTFE/CcqlETlOAiwIzB3YBQB71o+5DpmqZQlywwISLeg/esRZVBPRlzpswcpI0cuS2kdJiU5i+ZzdIALKZwS/O7NBF5IT2jKQXSzXN3/u6x91eEBYKVXZ9NASPrC1KBQXlrUi/wDSL2I1Z92Ohhjw+cqUkrQQEkZlIPIalT83+cAyfCeYmVWLlq1XK7ijuxBI9tuka7GCGryzJU2mPeBTMS9n6EdbgtG44ZXonykTZZdKg46cweREIJUEEEUEEEEAQQQQBELGsRTTyJs9XhlIUsjmwdvWJsI3xnCv9KnETFy2Zwhu+CWyrf8ACSQS3KA8/wDFPFFVXzBMnrzE+GWLIR0Snn1N4+JAWlJAIchiprxHopQdzc/rFsilFrku/wBHiWrH7NoitJUuY7pCWFgw/Zi5wOnkg9kSUEM18ruNXa920ioWP5Y0sH84/FhRShYVcEp9QbGM5VWqMOnJnspK5gcEnRTf3F7ERbdnNlT2lmcqUtOmYFik7uSR6QtyMYmpScqiH1u9xbfbeJ9PxKoIKG7zuF/i8v8Ab0i4iZjlAucbpAbq9ns3LrEelkLBSn8tiA4zAc+jbxXz+IVlQIsDqzedo+hiwU6smVTAZkrUD7XBEXKLXGcOQpRWhaSsBJGVQUABe7b+kd8KrpSZKELOUK72ndWdCQQ9+haKyTTyJ5JCVSlpGqWYnclmvr7xBVhqkL7NanT4kgE7830PlFxDPV19OtLZnUlLJICt9X6C0VsutUkhKE5lb5tPSK4KGhdnBYcntePvEZqQnKxzKcA7WhhpxoqCVNUpHcRNLuAq99e9vH5X09OhJlTFFRSAlRTYhrgW6fSEHC8fWg5txcEavzvvHStxFYPbEuFOb6vu8MFuhCM47DMkIfKpV2G6QTuCHDtrvDr8IcZmLq58r/tFGYjkpJABHmDfyEZrRValKZNkqIe5clrktaNS+DWDEKmVRWWbsgnncEk+wYdTDB//2Q==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Shape 386" descr="http://marcscottvoiceover.com/wp-content/uploads/2013/06/thinking-man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2245" y="2545441"/>
            <a:ext cx="3452226" cy="3998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166</Words>
  <Application>Microsoft Office PowerPoint</Application>
  <PresentationFormat>Widescreen</PresentationFormat>
  <Paragraphs>35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Arial</vt:lpstr>
      <vt:lpstr>Simple Dark</vt:lpstr>
      <vt:lpstr>Textbooks</vt:lpstr>
      <vt:lpstr>Take out your Mind Map</vt:lpstr>
      <vt:lpstr>Take out your Mind Map</vt:lpstr>
      <vt:lpstr>We are studying societies and civilizations</vt:lpstr>
      <vt:lpstr>Humans</vt:lpstr>
      <vt:lpstr>Is humanity simply a group of people?</vt:lpstr>
      <vt:lpstr>Humans vs. Humanity</vt:lpstr>
      <vt:lpstr>What are humans?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Textbooks</dc:title>
  <dc:creator>Nguyen, Thai-Hang    SHS - Staff</dc:creator>
  <cp:lastModifiedBy>Nguyen, Thai-Hang    SHS - Staff</cp:lastModifiedBy>
  <cp:revision>1</cp:revision>
  <dcterms:modified xsi:type="dcterms:W3CDTF">2017-09-17T19:52:56Z</dcterms:modified>
</cp:coreProperties>
</file>