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8"/>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Lst>
  <p:sldSz cx="12192000" cy="6858000"/>
  <p:notesSz cx="6950075" cy="9236075"/>
  <p:embeddedFontLs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11699" cy="461804"/>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36767" y="0"/>
            <a:ext cx="3011699" cy="461804"/>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5008" y="4387135"/>
            <a:ext cx="5560060" cy="4156234"/>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7"/>
            <a:ext cx="3011699" cy="461804"/>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36767" y="8772667"/>
            <a:ext cx="3011699" cy="461804"/>
          </a:xfrm>
          <a:prstGeom prst="rect">
            <a:avLst/>
          </a:prstGeom>
          <a:noFill/>
          <a:ln>
            <a:noFill/>
          </a:ln>
        </p:spPr>
        <p:txBody>
          <a:bodyPr wrap="square" lIns="92475" tIns="46225" rIns="92475" bIns="462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a:spcBef>
                <a:spcPts val="0"/>
              </a:spcBef>
              <a:buNone/>
            </a:pPr>
            <a:endParaRPr/>
          </a:p>
        </p:txBody>
      </p:sp>
      <p:sp>
        <p:nvSpPr>
          <p:cNvPr id="366" name="Shape 366"/>
          <p:cNvSpPr txBox="1">
            <a:spLocks noGrp="1"/>
          </p:cNvSpPr>
          <p:nvPr>
            <p:ph type="sldNum" idx="12"/>
          </p:nvPr>
        </p:nvSpPr>
        <p:spPr>
          <a:xfrm>
            <a:off x="3936767" y="8772667"/>
            <a:ext cx="3011700" cy="461700"/>
          </a:xfrm>
          <a:prstGeom prst="rect">
            <a:avLst/>
          </a:prstGeom>
        </p:spPr>
        <p:txBody>
          <a:bodyPr wrap="square" lIns="92475" tIns="46225" rIns="92475" bIns="46225"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30" name="Shape 430"/>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67" name="Shape 467"/>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75" name="Shape 475"/>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94" name="Shape 494"/>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507" name="Shape 507"/>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Government </a:t>
            </a:r>
          </a:p>
          <a:p>
            <a:pPr lvl="0">
              <a:spcBef>
                <a:spcPts val="0"/>
              </a:spcBef>
              <a:buNone/>
            </a:pPr>
            <a:r>
              <a:rPr lang="en-US"/>
              <a:t>Language </a:t>
            </a:r>
          </a:p>
          <a:p>
            <a:pPr lvl="0">
              <a:spcBef>
                <a:spcPts val="0"/>
              </a:spcBef>
              <a:buNone/>
            </a:pPr>
            <a:r>
              <a:rPr lang="en-US"/>
              <a:t>Customs &amp; traditions </a:t>
            </a:r>
          </a:p>
        </p:txBody>
      </p:sp>
      <p:sp>
        <p:nvSpPr>
          <p:cNvPr id="513" name="Shape 513"/>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Science &amp; tech</a:t>
            </a:r>
          </a:p>
          <a:p>
            <a:pPr lvl="0">
              <a:spcBef>
                <a:spcPts val="0"/>
              </a:spcBef>
              <a:buNone/>
            </a:pPr>
            <a:r>
              <a:rPr lang="en-US"/>
              <a:t>economics </a:t>
            </a:r>
          </a:p>
          <a:p>
            <a:pPr lvl="0">
              <a:spcBef>
                <a:spcPts val="0"/>
              </a:spcBef>
              <a:buNone/>
            </a:pPr>
            <a:endParaRPr/>
          </a:p>
        </p:txBody>
      </p:sp>
      <p:sp>
        <p:nvSpPr>
          <p:cNvPr id="520" name="Shape 520"/>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a:spcBef>
                <a:spcPts val="0"/>
              </a:spcBef>
              <a:buNone/>
            </a:pPr>
            <a:endParaRPr/>
          </a:p>
        </p:txBody>
      </p:sp>
      <p:sp>
        <p:nvSpPr>
          <p:cNvPr id="374" name="Shape 374"/>
          <p:cNvSpPr txBox="1">
            <a:spLocks noGrp="1"/>
          </p:cNvSpPr>
          <p:nvPr>
            <p:ph type="sldNum" idx="12"/>
          </p:nvPr>
        </p:nvSpPr>
        <p:spPr>
          <a:xfrm>
            <a:off x="3936767" y="8772667"/>
            <a:ext cx="3011700" cy="461700"/>
          </a:xfrm>
          <a:prstGeom prst="rect">
            <a:avLst/>
          </a:prstGeom>
        </p:spPr>
        <p:txBody>
          <a:bodyPr wrap="square" lIns="92475" tIns="46225" rIns="92475" bIns="46225"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social org, customs &amp; traditions </a:t>
            </a:r>
          </a:p>
        </p:txBody>
      </p:sp>
      <p:sp>
        <p:nvSpPr>
          <p:cNvPr id="527" name="Shape 527"/>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technology</a:t>
            </a:r>
          </a:p>
        </p:txBody>
      </p:sp>
      <p:sp>
        <p:nvSpPr>
          <p:cNvPr id="533" name="Shape 533"/>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customs &amp; traditions</a:t>
            </a:r>
          </a:p>
        </p:txBody>
      </p:sp>
      <p:sp>
        <p:nvSpPr>
          <p:cNvPr id="540" name="Shape 540"/>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science &amp; tech </a:t>
            </a:r>
          </a:p>
        </p:txBody>
      </p:sp>
      <p:sp>
        <p:nvSpPr>
          <p:cNvPr id="547" name="Shape 547"/>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religions </a:t>
            </a:r>
          </a:p>
        </p:txBody>
      </p:sp>
      <p:sp>
        <p:nvSpPr>
          <p:cNvPr id="554" name="Shape 554"/>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r>
              <a:rPr lang="en-US"/>
              <a:t>customs &amp; traditions </a:t>
            </a:r>
          </a:p>
          <a:p>
            <a:pPr lvl="0">
              <a:spcBef>
                <a:spcPts val="0"/>
              </a:spcBef>
              <a:buNone/>
            </a:pPr>
            <a:r>
              <a:rPr lang="en-US"/>
              <a:t>art &amp; literature </a:t>
            </a:r>
          </a:p>
        </p:txBody>
      </p:sp>
      <p:sp>
        <p:nvSpPr>
          <p:cNvPr id="561" name="Shape 561"/>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380" name="Shape 380"/>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a:spcBef>
                <a:spcPts val="0"/>
              </a:spcBef>
              <a:buNone/>
            </a:pPr>
            <a:endParaRPr/>
          </a:p>
        </p:txBody>
      </p:sp>
      <p:sp>
        <p:nvSpPr>
          <p:cNvPr id="390" name="Shape 390"/>
          <p:cNvSpPr txBox="1">
            <a:spLocks noGrp="1"/>
          </p:cNvSpPr>
          <p:nvPr>
            <p:ph type="sldNum" idx="12"/>
          </p:nvPr>
        </p:nvSpPr>
        <p:spPr>
          <a:xfrm>
            <a:off x="3936767" y="8772667"/>
            <a:ext cx="3011700" cy="461700"/>
          </a:xfrm>
          <a:prstGeom prst="rect">
            <a:avLst/>
          </a:prstGeom>
        </p:spPr>
        <p:txBody>
          <a:bodyPr wrap="square" lIns="92475" tIns="46225" rIns="92475" bIns="46225"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03" name="Shape 403"/>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12" name="Shape 412"/>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418" name="Shape 418"/>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95008" y="4387135"/>
            <a:ext cx="5560060" cy="4156234"/>
          </a:xfrm>
          <a:prstGeom prst="rect">
            <a:avLst/>
          </a:prstGeom>
        </p:spPr>
        <p:txBody>
          <a:bodyPr wrap="square"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15611" y="992766"/>
            <a:ext cx="11360700" cy="2736900"/>
          </a:xfrm>
          <a:prstGeom prst="rect">
            <a:avLst/>
          </a:prstGeom>
        </p:spPr>
        <p:txBody>
          <a:bodyPr wrap="square" lIns="121900" tIns="121900" rIns="121900" bIns="121900" anchor="b" anchorCtr="0"/>
          <a:lstStyle>
            <a:lvl1pPr lvl="0" algn="ctr">
              <a:spcBef>
                <a:spcPts val="0"/>
              </a:spcBef>
              <a:buSzPct val="100000"/>
              <a:defRPr sz="6900"/>
            </a:lvl1pPr>
            <a:lvl2pPr lvl="1" algn="ctr">
              <a:spcBef>
                <a:spcPts val="0"/>
              </a:spcBef>
              <a:buSzPct val="100000"/>
              <a:defRPr sz="6900"/>
            </a:lvl2pPr>
            <a:lvl3pPr lvl="2" algn="ctr">
              <a:spcBef>
                <a:spcPts val="0"/>
              </a:spcBef>
              <a:buSzPct val="100000"/>
              <a:defRPr sz="6900"/>
            </a:lvl3pPr>
            <a:lvl4pPr lvl="3" algn="ctr">
              <a:spcBef>
                <a:spcPts val="0"/>
              </a:spcBef>
              <a:buSzPct val="100000"/>
              <a:defRPr sz="6900"/>
            </a:lvl4pPr>
            <a:lvl5pPr lvl="4" algn="ctr">
              <a:spcBef>
                <a:spcPts val="0"/>
              </a:spcBef>
              <a:buSzPct val="100000"/>
              <a:defRPr sz="6900"/>
            </a:lvl5pPr>
            <a:lvl6pPr lvl="5" algn="ctr">
              <a:spcBef>
                <a:spcPts val="0"/>
              </a:spcBef>
              <a:buSzPct val="100000"/>
              <a:defRPr sz="6900"/>
            </a:lvl6pPr>
            <a:lvl7pPr lvl="6" algn="ctr">
              <a:spcBef>
                <a:spcPts val="0"/>
              </a:spcBef>
              <a:buSzPct val="100000"/>
              <a:defRPr sz="6900"/>
            </a:lvl7pPr>
            <a:lvl8pPr lvl="7" algn="ctr">
              <a:spcBef>
                <a:spcPts val="0"/>
              </a:spcBef>
              <a:buSzPct val="100000"/>
              <a:defRPr sz="6900"/>
            </a:lvl8pPr>
            <a:lvl9pPr lvl="8" algn="ctr">
              <a:spcBef>
                <a:spcPts val="0"/>
              </a:spcBef>
              <a:buSzPct val="100000"/>
              <a:defRPr sz="6900"/>
            </a:lvl9pPr>
          </a:lstStyle>
          <a:p>
            <a:endParaRPr/>
          </a:p>
        </p:txBody>
      </p:sp>
      <p:sp>
        <p:nvSpPr>
          <p:cNvPr id="15" name="Shape 15"/>
          <p:cNvSpPr txBox="1">
            <a:spLocks noGrp="1"/>
          </p:cNvSpPr>
          <p:nvPr>
            <p:ph type="subTitle" idx="1"/>
          </p:nvPr>
        </p:nvSpPr>
        <p:spPr>
          <a:xfrm>
            <a:off x="415600" y="3778833"/>
            <a:ext cx="11360700" cy="1056900"/>
          </a:xfrm>
          <a:prstGeom prst="rect">
            <a:avLst/>
          </a:prstGeom>
        </p:spPr>
        <p:txBody>
          <a:bodyPr wrap="square" lIns="121900" tIns="121900" rIns="121900" bIns="121900" anchor="t" anchorCtr="0"/>
          <a:lstStyle>
            <a:lvl1pPr lvl="0" algn="ctr">
              <a:lnSpc>
                <a:spcPct val="100000"/>
              </a:lnSpc>
              <a:spcBef>
                <a:spcPts val="0"/>
              </a:spcBef>
              <a:spcAft>
                <a:spcPts val="0"/>
              </a:spcAft>
              <a:buSzPct val="100000"/>
              <a:buNone/>
              <a:defRPr sz="3700"/>
            </a:lvl1pPr>
            <a:lvl2pPr lvl="1" algn="ctr">
              <a:lnSpc>
                <a:spcPct val="100000"/>
              </a:lnSpc>
              <a:spcBef>
                <a:spcPts val="0"/>
              </a:spcBef>
              <a:spcAft>
                <a:spcPts val="0"/>
              </a:spcAft>
              <a:buSzPct val="100000"/>
              <a:buNone/>
              <a:defRPr sz="3700"/>
            </a:lvl2pPr>
            <a:lvl3pPr lvl="2" algn="ctr">
              <a:lnSpc>
                <a:spcPct val="100000"/>
              </a:lnSpc>
              <a:spcBef>
                <a:spcPts val="0"/>
              </a:spcBef>
              <a:spcAft>
                <a:spcPts val="0"/>
              </a:spcAft>
              <a:buSzPct val="100000"/>
              <a:buNone/>
              <a:defRPr sz="3700"/>
            </a:lvl3pPr>
            <a:lvl4pPr lvl="3" algn="ctr">
              <a:lnSpc>
                <a:spcPct val="100000"/>
              </a:lnSpc>
              <a:spcBef>
                <a:spcPts val="0"/>
              </a:spcBef>
              <a:spcAft>
                <a:spcPts val="0"/>
              </a:spcAft>
              <a:buSzPct val="100000"/>
              <a:buNone/>
              <a:defRPr sz="3700"/>
            </a:lvl4pPr>
            <a:lvl5pPr lvl="4" algn="ctr">
              <a:lnSpc>
                <a:spcPct val="100000"/>
              </a:lnSpc>
              <a:spcBef>
                <a:spcPts val="0"/>
              </a:spcBef>
              <a:spcAft>
                <a:spcPts val="0"/>
              </a:spcAft>
              <a:buSzPct val="100000"/>
              <a:buNone/>
              <a:defRPr sz="3700"/>
            </a:lvl5pPr>
            <a:lvl6pPr lvl="5" algn="ctr">
              <a:lnSpc>
                <a:spcPct val="100000"/>
              </a:lnSpc>
              <a:spcBef>
                <a:spcPts val="0"/>
              </a:spcBef>
              <a:spcAft>
                <a:spcPts val="0"/>
              </a:spcAft>
              <a:buSzPct val="100000"/>
              <a:buNone/>
              <a:defRPr sz="3700"/>
            </a:lvl6pPr>
            <a:lvl7pPr lvl="6" algn="ctr">
              <a:lnSpc>
                <a:spcPct val="100000"/>
              </a:lnSpc>
              <a:spcBef>
                <a:spcPts val="0"/>
              </a:spcBef>
              <a:spcAft>
                <a:spcPts val="0"/>
              </a:spcAft>
              <a:buSzPct val="100000"/>
              <a:buNone/>
              <a:defRPr sz="3700"/>
            </a:lvl7pPr>
            <a:lvl8pPr lvl="7" algn="ctr">
              <a:lnSpc>
                <a:spcPct val="100000"/>
              </a:lnSpc>
              <a:spcBef>
                <a:spcPts val="0"/>
              </a:spcBef>
              <a:spcAft>
                <a:spcPts val="0"/>
              </a:spcAft>
              <a:buSzPct val="100000"/>
              <a:buNone/>
              <a:defRPr sz="3700"/>
            </a:lvl8pPr>
            <a:lvl9pPr lvl="8" algn="ctr">
              <a:lnSpc>
                <a:spcPct val="100000"/>
              </a:lnSpc>
              <a:spcBef>
                <a:spcPts val="0"/>
              </a:spcBef>
              <a:spcAft>
                <a:spcPts val="0"/>
              </a:spcAft>
              <a:buSzPct val="100000"/>
              <a:buNone/>
              <a:defRPr sz="3700"/>
            </a:lvl9pPr>
          </a:lstStyle>
          <a:p>
            <a:endParaRPr/>
          </a:p>
        </p:txBody>
      </p:sp>
      <p:sp>
        <p:nvSpPr>
          <p:cNvPr id="16" name="Shape 16"/>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15600" y="1474833"/>
            <a:ext cx="11360700" cy="2618100"/>
          </a:xfrm>
          <a:prstGeom prst="rect">
            <a:avLst/>
          </a:prstGeom>
        </p:spPr>
        <p:txBody>
          <a:bodyPr wrap="square" lIns="121900" tIns="121900" rIns="121900" bIns="121900"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50" name="Shape 50"/>
          <p:cNvSpPr txBox="1">
            <a:spLocks noGrp="1"/>
          </p:cNvSpPr>
          <p:nvPr>
            <p:ph type="body" idx="1"/>
          </p:nvPr>
        </p:nvSpPr>
        <p:spPr>
          <a:xfrm>
            <a:off x="415600" y="4202966"/>
            <a:ext cx="11360700" cy="1734300"/>
          </a:xfrm>
          <a:prstGeom prst="rect">
            <a:avLst/>
          </a:prstGeom>
        </p:spPr>
        <p:txBody>
          <a:bodyPr wrap="square" lIns="121900" tIns="121900" rIns="121900" bIns="1219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8200" y="365129"/>
            <a:ext cx="10515600" cy="1325700"/>
          </a:xfrm>
          <a:prstGeom prst="rect">
            <a:avLst/>
          </a:prstGeom>
          <a:noFill/>
          <a:ln>
            <a:noFill/>
          </a:ln>
        </p:spPr>
        <p:txBody>
          <a:bodyPr wrap="square" lIns="121900" tIns="121900" rIns="121900" bIns="121900"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838200" y="1825625"/>
            <a:ext cx="10515600" cy="4351200"/>
          </a:xfrm>
          <a:prstGeom prst="rect">
            <a:avLst/>
          </a:prstGeom>
          <a:noFill/>
          <a:ln>
            <a:noFill/>
          </a:ln>
        </p:spPr>
        <p:txBody>
          <a:bodyPr wrap="square" lIns="121900" tIns="121900" rIns="121900" bIns="121900"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838200" y="6356362"/>
            <a:ext cx="2743200" cy="365099"/>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62"/>
            <a:ext cx="4114800" cy="36509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62"/>
            <a:ext cx="2743200" cy="365099"/>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09600" y="274637"/>
            <a:ext cx="10972800" cy="1143000"/>
          </a:xfrm>
          <a:prstGeom prst="rect">
            <a:avLst/>
          </a:prstGeom>
          <a:noFill/>
          <a:ln>
            <a:noFill/>
          </a:ln>
        </p:spPr>
        <p:txBody>
          <a:bodyPr wrap="square" lIns="121900" tIns="121900" rIns="121900" bIns="121900"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2" name="Shape 62"/>
          <p:cNvSpPr txBox="1">
            <a:spLocks noGrp="1"/>
          </p:cNvSpPr>
          <p:nvPr>
            <p:ph type="body" idx="1"/>
          </p:nvPr>
        </p:nvSpPr>
        <p:spPr>
          <a:xfrm>
            <a:off x="609600" y="1600204"/>
            <a:ext cx="5384700" cy="45261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6197600" y="1600204"/>
            <a:ext cx="5384700" cy="45261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09600" y="6245225"/>
            <a:ext cx="2844900" cy="476100"/>
          </a:xfrm>
          <a:prstGeom prst="rect">
            <a:avLst/>
          </a:prstGeom>
          <a:noFill/>
          <a:ln>
            <a:noFill/>
          </a:ln>
        </p:spPr>
        <p:txBody>
          <a:bodyPr wrap="square"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4165600" y="6245225"/>
            <a:ext cx="3860700" cy="476100"/>
          </a:xfrm>
          <a:prstGeom prst="rect">
            <a:avLst/>
          </a:prstGeom>
          <a:noFill/>
          <a:ln>
            <a:noFill/>
          </a:ln>
        </p:spPr>
        <p:txBody>
          <a:bodyPr wrap="square" lIns="91425" tIns="91425" rIns="91425" bIns="91425" anchor="t" anchorCtr="0"/>
          <a:lstStyle>
            <a:lvl1pPr marL="0" marR="0" lvl="0" indent="0" algn="ctr"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737600" y="6245225"/>
            <a:ext cx="2844900" cy="476100"/>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914400" y="609600"/>
            <a:ext cx="10363200" cy="1143000"/>
          </a:xfrm>
          <a:prstGeom prst="rect">
            <a:avLst/>
          </a:prstGeom>
          <a:noFill/>
          <a:ln>
            <a:noFill/>
          </a:ln>
        </p:spPr>
        <p:txBody>
          <a:bodyPr wrap="square" lIns="121900" tIns="121900" rIns="121900" bIns="121900"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body" idx="1"/>
          </p:nvPr>
        </p:nvSpPr>
        <p:spPr>
          <a:xfrm>
            <a:off x="914400" y="1981200"/>
            <a:ext cx="5079900" cy="41148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a:spLocks noGrp="1"/>
          </p:cNvSpPr>
          <p:nvPr>
            <p:ph type="clipArt" idx="2"/>
          </p:nvPr>
        </p:nvSpPr>
        <p:spPr>
          <a:xfrm>
            <a:off x="6197600" y="1981200"/>
            <a:ext cx="50799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914400" y="609600"/>
            <a:ext cx="10363200" cy="1143000"/>
          </a:xfrm>
          <a:prstGeom prst="rect">
            <a:avLst/>
          </a:prstGeom>
          <a:noFill/>
          <a:ln>
            <a:noFill/>
          </a:ln>
        </p:spPr>
        <p:txBody>
          <a:bodyPr wrap="square" lIns="121900" tIns="121900" rIns="121900" bIns="121900"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3" name="Shape 73"/>
          <p:cNvSpPr txBox="1">
            <a:spLocks noGrp="1"/>
          </p:cNvSpPr>
          <p:nvPr>
            <p:ph type="body" idx="1"/>
          </p:nvPr>
        </p:nvSpPr>
        <p:spPr>
          <a:xfrm>
            <a:off x="914400" y="1981200"/>
            <a:ext cx="5079900" cy="41148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2"/>
          </p:nvPr>
        </p:nvSpPr>
        <p:spPr>
          <a:xfrm>
            <a:off x="6197600" y="1981200"/>
            <a:ext cx="5079900" cy="19812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3"/>
          </p:nvPr>
        </p:nvSpPr>
        <p:spPr>
          <a:xfrm>
            <a:off x="6197600" y="4114800"/>
            <a:ext cx="5079900" cy="19812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2867800"/>
            <a:ext cx="11360700" cy="1122300"/>
          </a:xfrm>
          <a:prstGeom prst="rect">
            <a:avLst/>
          </a:prstGeom>
        </p:spPr>
        <p:txBody>
          <a:bodyPr wrap="square" lIns="121900" tIns="121900" rIns="121900" bIns="121900"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6"/>
            <a:ext cx="11360700" cy="7635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11360700" cy="45552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6"/>
            <a:ext cx="11360700" cy="7635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15600" y="1536633"/>
            <a:ext cx="5333100" cy="4555200"/>
          </a:xfrm>
          <a:prstGeom prst="rect">
            <a:avLst/>
          </a:prstGeom>
        </p:spPr>
        <p:txBody>
          <a:bodyPr wrap="square"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7" name="Shape 27"/>
          <p:cNvSpPr txBox="1">
            <a:spLocks noGrp="1"/>
          </p:cNvSpPr>
          <p:nvPr>
            <p:ph type="body" idx="2"/>
          </p:nvPr>
        </p:nvSpPr>
        <p:spPr>
          <a:xfrm>
            <a:off x="6443200" y="1536633"/>
            <a:ext cx="5333100" cy="4555200"/>
          </a:xfrm>
          <a:prstGeom prst="rect">
            <a:avLst/>
          </a:prstGeom>
        </p:spPr>
        <p:txBody>
          <a:bodyPr wrap="square"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8" name="Shape 28"/>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6"/>
            <a:ext cx="11360700" cy="7635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700"/>
          </a:xfrm>
          <a:prstGeom prst="rect">
            <a:avLst/>
          </a:prstGeom>
        </p:spPr>
        <p:txBody>
          <a:bodyPr wrap="square" lIns="121900" tIns="121900" rIns="121900" bIns="121900"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300"/>
          </a:xfrm>
          <a:prstGeom prst="rect">
            <a:avLst/>
          </a:prstGeom>
        </p:spPr>
        <p:txBody>
          <a:bodyPr wrap="square" lIns="121900" tIns="121900" rIns="121900" bIns="121900"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6" y="600200"/>
            <a:ext cx="8490300" cy="5454300"/>
          </a:xfrm>
          <a:prstGeom prst="rect">
            <a:avLst/>
          </a:prstGeom>
        </p:spPr>
        <p:txBody>
          <a:bodyPr wrap="square" lIns="121900" tIns="121900" rIns="121900" bIns="121900"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8" name="Shape 38"/>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33"/>
            <a:ext cx="6096000" cy="6858000"/>
          </a:xfrm>
          <a:prstGeom prst="rect">
            <a:avLst/>
          </a:prstGeom>
          <a:solidFill>
            <a:schemeClr val="dk2"/>
          </a:solidFill>
          <a:ln>
            <a:noFill/>
          </a:ln>
        </p:spPr>
        <p:txBody>
          <a:bodyPr wrap="square" lIns="121900" tIns="121900" rIns="121900" bIns="121900" anchor="ctr" anchorCtr="0">
            <a:noAutofit/>
          </a:bodyPr>
          <a:lstStyle/>
          <a:p>
            <a:pPr lvl="0">
              <a:spcBef>
                <a:spcPts val="0"/>
              </a:spcBef>
              <a:buNone/>
            </a:pPr>
            <a:endParaRPr/>
          </a:p>
        </p:txBody>
      </p:sp>
      <p:sp>
        <p:nvSpPr>
          <p:cNvPr id="41" name="Shape 41"/>
          <p:cNvSpPr txBox="1">
            <a:spLocks noGrp="1"/>
          </p:cNvSpPr>
          <p:nvPr>
            <p:ph type="title"/>
          </p:nvPr>
        </p:nvSpPr>
        <p:spPr>
          <a:xfrm>
            <a:off x="354000" y="1644233"/>
            <a:ext cx="5393700" cy="1976400"/>
          </a:xfrm>
          <a:prstGeom prst="rect">
            <a:avLst/>
          </a:prstGeom>
        </p:spPr>
        <p:txBody>
          <a:bodyPr wrap="square" lIns="121900" tIns="121900" rIns="121900" bIns="121900"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42" name="Shape 42"/>
          <p:cNvSpPr txBox="1">
            <a:spLocks noGrp="1"/>
          </p:cNvSpPr>
          <p:nvPr>
            <p:ph type="subTitle" idx="1"/>
          </p:nvPr>
        </p:nvSpPr>
        <p:spPr>
          <a:xfrm>
            <a:off x="354000" y="3737433"/>
            <a:ext cx="5393700" cy="1646700"/>
          </a:xfrm>
          <a:prstGeom prst="rect">
            <a:avLst/>
          </a:prstGeom>
        </p:spPr>
        <p:txBody>
          <a:bodyPr wrap="square" lIns="121900" tIns="121900" rIns="121900" bIns="121900"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3" name="Shape 43"/>
          <p:cNvSpPr txBox="1">
            <a:spLocks noGrp="1"/>
          </p:cNvSpPr>
          <p:nvPr>
            <p:ph type="body" idx="2"/>
          </p:nvPr>
        </p:nvSpPr>
        <p:spPr>
          <a:xfrm>
            <a:off x="6586000" y="965600"/>
            <a:ext cx="5115900" cy="4926900"/>
          </a:xfrm>
          <a:prstGeom prst="rect">
            <a:avLst/>
          </a:prstGeom>
        </p:spPr>
        <p:txBody>
          <a:bodyPr wrap="square" lIns="121900" tIns="121900" rIns="121900" bIns="121900"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4" name="Shape 44"/>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15600" y="5640766"/>
            <a:ext cx="7998300" cy="806700"/>
          </a:xfrm>
          <a:prstGeom prst="rect">
            <a:avLst/>
          </a:prstGeom>
        </p:spPr>
        <p:txBody>
          <a:bodyPr wrap="square" lIns="121900" tIns="121900" rIns="121900" bIns="121900"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6"/>
            <a:ext cx="11360700" cy="763500"/>
          </a:xfrm>
          <a:prstGeom prst="rect">
            <a:avLst/>
          </a:prstGeom>
          <a:noFill/>
          <a:ln>
            <a:noFill/>
          </a:ln>
        </p:spPr>
        <p:txBody>
          <a:bodyPr wrap="square" lIns="121900" tIns="121900" rIns="121900" bIns="121900" anchor="t" anchorCtr="0"/>
          <a:lstStyle>
            <a:lvl1pPr lvl="0">
              <a:spcBef>
                <a:spcPts val="0"/>
              </a:spcBef>
              <a:buClr>
                <a:schemeClr val="dk1"/>
              </a:buClr>
              <a:buSzPct val="100000"/>
              <a:buNone/>
              <a:defRPr sz="3700">
                <a:solidFill>
                  <a:schemeClr val="dk1"/>
                </a:solidFill>
              </a:defRPr>
            </a:lvl1pPr>
            <a:lvl2pPr lvl="1">
              <a:spcBef>
                <a:spcPts val="0"/>
              </a:spcBef>
              <a:buClr>
                <a:schemeClr val="dk1"/>
              </a:buClr>
              <a:buSzPct val="100000"/>
              <a:buNone/>
              <a:defRPr sz="3700">
                <a:solidFill>
                  <a:schemeClr val="dk1"/>
                </a:solidFill>
              </a:defRPr>
            </a:lvl2pPr>
            <a:lvl3pPr lvl="2">
              <a:spcBef>
                <a:spcPts val="0"/>
              </a:spcBef>
              <a:buClr>
                <a:schemeClr val="dk1"/>
              </a:buClr>
              <a:buSzPct val="100000"/>
              <a:buNone/>
              <a:defRPr sz="3700">
                <a:solidFill>
                  <a:schemeClr val="dk1"/>
                </a:solidFill>
              </a:defRPr>
            </a:lvl3pPr>
            <a:lvl4pPr lvl="3">
              <a:spcBef>
                <a:spcPts val="0"/>
              </a:spcBef>
              <a:buClr>
                <a:schemeClr val="dk1"/>
              </a:buClr>
              <a:buSzPct val="100000"/>
              <a:buNone/>
              <a:defRPr sz="3700">
                <a:solidFill>
                  <a:schemeClr val="dk1"/>
                </a:solidFill>
              </a:defRPr>
            </a:lvl4pPr>
            <a:lvl5pPr lvl="4">
              <a:spcBef>
                <a:spcPts val="0"/>
              </a:spcBef>
              <a:buClr>
                <a:schemeClr val="dk1"/>
              </a:buClr>
              <a:buSzPct val="100000"/>
              <a:buNone/>
              <a:defRPr sz="3700">
                <a:solidFill>
                  <a:schemeClr val="dk1"/>
                </a:solidFill>
              </a:defRPr>
            </a:lvl5pPr>
            <a:lvl6pPr lvl="5">
              <a:spcBef>
                <a:spcPts val="0"/>
              </a:spcBef>
              <a:buClr>
                <a:schemeClr val="dk1"/>
              </a:buClr>
              <a:buSzPct val="100000"/>
              <a:buNone/>
              <a:defRPr sz="3700">
                <a:solidFill>
                  <a:schemeClr val="dk1"/>
                </a:solidFill>
              </a:defRPr>
            </a:lvl6pPr>
            <a:lvl7pPr lvl="6">
              <a:spcBef>
                <a:spcPts val="0"/>
              </a:spcBef>
              <a:buClr>
                <a:schemeClr val="dk1"/>
              </a:buClr>
              <a:buSzPct val="100000"/>
              <a:buNone/>
              <a:defRPr sz="3700">
                <a:solidFill>
                  <a:schemeClr val="dk1"/>
                </a:solidFill>
              </a:defRPr>
            </a:lvl7pPr>
            <a:lvl8pPr lvl="7">
              <a:spcBef>
                <a:spcPts val="0"/>
              </a:spcBef>
              <a:buClr>
                <a:schemeClr val="dk1"/>
              </a:buClr>
              <a:buSzPct val="100000"/>
              <a:buNone/>
              <a:defRPr sz="3700">
                <a:solidFill>
                  <a:schemeClr val="dk1"/>
                </a:solidFill>
              </a:defRPr>
            </a:lvl8pPr>
            <a:lvl9pPr lvl="8">
              <a:spcBef>
                <a:spcPts val="0"/>
              </a:spcBef>
              <a:buClr>
                <a:schemeClr val="dk1"/>
              </a:buClr>
              <a:buSzPct val="100000"/>
              <a:buNone/>
              <a:defRPr sz="3700">
                <a:solidFill>
                  <a:schemeClr val="dk1"/>
                </a:solidFill>
              </a:defRPr>
            </a:lvl9pPr>
          </a:lstStyle>
          <a:p>
            <a:endParaRPr/>
          </a:p>
        </p:txBody>
      </p:sp>
      <p:sp>
        <p:nvSpPr>
          <p:cNvPr id="11" name="Shape 11"/>
          <p:cNvSpPr txBox="1">
            <a:spLocks noGrp="1"/>
          </p:cNvSpPr>
          <p:nvPr>
            <p:ph type="body" idx="1"/>
          </p:nvPr>
        </p:nvSpPr>
        <p:spPr>
          <a:xfrm>
            <a:off x="415600" y="1536633"/>
            <a:ext cx="11360700" cy="4555200"/>
          </a:xfrm>
          <a:prstGeom prst="rect">
            <a:avLst/>
          </a:prstGeom>
          <a:noFill/>
          <a:ln>
            <a:noFill/>
          </a:ln>
        </p:spPr>
        <p:txBody>
          <a:bodyPr wrap="square" lIns="121900" tIns="121900" rIns="121900" bIns="121900" anchor="t" anchorCtr="0"/>
          <a:lstStyle>
            <a:lvl1pPr lvl="0">
              <a:lnSpc>
                <a:spcPct val="115000"/>
              </a:lnSpc>
              <a:spcBef>
                <a:spcPts val="0"/>
              </a:spcBef>
              <a:spcAft>
                <a:spcPts val="2100"/>
              </a:spcAft>
              <a:buClr>
                <a:schemeClr val="lt2"/>
              </a:buClr>
              <a:buSzPct val="100000"/>
              <a:buChar char="●"/>
              <a:defRPr sz="2400">
                <a:solidFill>
                  <a:schemeClr val="lt2"/>
                </a:solidFill>
              </a:defRPr>
            </a:lvl1pPr>
            <a:lvl2pPr lvl="1">
              <a:lnSpc>
                <a:spcPct val="115000"/>
              </a:lnSpc>
              <a:spcBef>
                <a:spcPts val="0"/>
              </a:spcBef>
              <a:spcAft>
                <a:spcPts val="2100"/>
              </a:spcAft>
              <a:buClr>
                <a:schemeClr val="lt2"/>
              </a:buClr>
              <a:buSzPct val="100000"/>
              <a:buChar char="○"/>
              <a:defRPr sz="1900">
                <a:solidFill>
                  <a:schemeClr val="lt2"/>
                </a:solidFill>
              </a:defRPr>
            </a:lvl2pPr>
            <a:lvl3pPr lvl="2">
              <a:lnSpc>
                <a:spcPct val="115000"/>
              </a:lnSpc>
              <a:spcBef>
                <a:spcPts val="0"/>
              </a:spcBef>
              <a:spcAft>
                <a:spcPts val="2100"/>
              </a:spcAft>
              <a:buClr>
                <a:schemeClr val="lt2"/>
              </a:buClr>
              <a:buSzPct val="100000"/>
              <a:buChar char="■"/>
              <a:defRPr sz="1900">
                <a:solidFill>
                  <a:schemeClr val="lt2"/>
                </a:solidFill>
              </a:defRPr>
            </a:lvl3pPr>
            <a:lvl4pPr lvl="3">
              <a:lnSpc>
                <a:spcPct val="115000"/>
              </a:lnSpc>
              <a:spcBef>
                <a:spcPts val="0"/>
              </a:spcBef>
              <a:spcAft>
                <a:spcPts val="2100"/>
              </a:spcAft>
              <a:buClr>
                <a:schemeClr val="lt2"/>
              </a:buClr>
              <a:buSzPct val="100000"/>
              <a:buChar char="●"/>
              <a:defRPr sz="1900">
                <a:solidFill>
                  <a:schemeClr val="lt2"/>
                </a:solidFill>
              </a:defRPr>
            </a:lvl4pPr>
            <a:lvl5pPr lvl="4">
              <a:lnSpc>
                <a:spcPct val="115000"/>
              </a:lnSpc>
              <a:spcBef>
                <a:spcPts val="0"/>
              </a:spcBef>
              <a:spcAft>
                <a:spcPts val="2100"/>
              </a:spcAft>
              <a:buClr>
                <a:schemeClr val="lt2"/>
              </a:buClr>
              <a:buSzPct val="100000"/>
              <a:buChar char="○"/>
              <a:defRPr sz="1900">
                <a:solidFill>
                  <a:schemeClr val="lt2"/>
                </a:solidFill>
              </a:defRPr>
            </a:lvl5pPr>
            <a:lvl6pPr lvl="5">
              <a:lnSpc>
                <a:spcPct val="115000"/>
              </a:lnSpc>
              <a:spcBef>
                <a:spcPts val="0"/>
              </a:spcBef>
              <a:spcAft>
                <a:spcPts val="2100"/>
              </a:spcAft>
              <a:buClr>
                <a:schemeClr val="lt2"/>
              </a:buClr>
              <a:buSzPct val="100000"/>
              <a:buChar char="■"/>
              <a:defRPr sz="1900">
                <a:solidFill>
                  <a:schemeClr val="lt2"/>
                </a:solidFill>
              </a:defRPr>
            </a:lvl6pPr>
            <a:lvl7pPr lvl="6">
              <a:lnSpc>
                <a:spcPct val="115000"/>
              </a:lnSpc>
              <a:spcBef>
                <a:spcPts val="0"/>
              </a:spcBef>
              <a:spcAft>
                <a:spcPts val="2100"/>
              </a:spcAft>
              <a:buClr>
                <a:schemeClr val="lt2"/>
              </a:buClr>
              <a:buSzPct val="100000"/>
              <a:buChar char="●"/>
              <a:defRPr sz="1900">
                <a:solidFill>
                  <a:schemeClr val="lt2"/>
                </a:solidFill>
              </a:defRPr>
            </a:lvl7pPr>
            <a:lvl8pPr lvl="7">
              <a:lnSpc>
                <a:spcPct val="115000"/>
              </a:lnSpc>
              <a:spcBef>
                <a:spcPts val="0"/>
              </a:spcBef>
              <a:spcAft>
                <a:spcPts val="2100"/>
              </a:spcAft>
              <a:buClr>
                <a:schemeClr val="lt2"/>
              </a:buClr>
              <a:buSzPct val="100000"/>
              <a:buChar char="○"/>
              <a:defRPr sz="1900">
                <a:solidFill>
                  <a:schemeClr val="lt2"/>
                </a:solidFill>
              </a:defRPr>
            </a:lvl8pPr>
            <a:lvl9pPr lvl="8">
              <a:lnSpc>
                <a:spcPct val="115000"/>
              </a:lnSpc>
              <a:spcBef>
                <a:spcPts val="0"/>
              </a:spcBef>
              <a:spcAft>
                <a:spcPts val="2100"/>
              </a:spcAft>
              <a:buClr>
                <a:schemeClr val="lt2"/>
              </a:buClr>
              <a:buSzPct val="100000"/>
              <a:buChar char="■"/>
              <a:defRPr sz="1900">
                <a:solidFill>
                  <a:schemeClr val="lt2"/>
                </a:solidFill>
              </a:defRPr>
            </a:lvl9pPr>
          </a:lstStyle>
          <a:p>
            <a:endParaRPr/>
          </a:p>
        </p:txBody>
      </p:sp>
      <p:sp>
        <p:nvSpPr>
          <p:cNvPr id="12" name="Shape 12"/>
          <p:cNvSpPr txBox="1">
            <a:spLocks noGrp="1"/>
          </p:cNvSpPr>
          <p:nvPr>
            <p:ph type="sldNum" idx="12"/>
          </p:nvPr>
        </p:nvSpPr>
        <p:spPr>
          <a:xfrm>
            <a:off x="11296610" y="6217622"/>
            <a:ext cx="731700" cy="524700"/>
          </a:xfrm>
          <a:prstGeom prst="rect">
            <a:avLst/>
          </a:prstGeom>
          <a:noFill/>
          <a:ln>
            <a:noFill/>
          </a:ln>
        </p:spPr>
        <p:txBody>
          <a:bodyPr wrap="square" lIns="121900" tIns="121900" rIns="121900" bIns="121900" anchor="ctr" anchorCtr="0">
            <a:noAutofit/>
          </a:bodyPr>
          <a:lstStyle/>
          <a:p>
            <a:pPr lvl="0" algn="r">
              <a:spcBef>
                <a:spcPts val="0"/>
              </a:spcBef>
              <a:buNone/>
            </a:pPr>
            <a:fld id="{00000000-1234-1234-1234-123412341234}" type="slidenum">
              <a:rPr lang="en-US" sz="1300">
                <a:solidFill>
                  <a:schemeClr val="lt2"/>
                </a:solidFill>
              </a:rPr>
              <a:t>‹#›</a:t>
            </a:fld>
            <a:endParaRPr lang="en-US" sz="13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en/1/1b/Sammlogo_official.pn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838200" y="365129"/>
            <a:ext cx="10515600" cy="1325700"/>
          </a:xfrm>
          <a:prstGeom prst="rect">
            <a:avLst/>
          </a:prstGeom>
        </p:spPr>
        <p:txBody>
          <a:bodyPr wrap="square" lIns="121900" tIns="121900" rIns="121900" bIns="121900" anchor="ctr" anchorCtr="0">
            <a:noAutofit/>
          </a:bodyPr>
          <a:lstStyle/>
          <a:p>
            <a:pPr lvl="0">
              <a:spcBef>
                <a:spcPts val="0"/>
              </a:spcBef>
              <a:buNone/>
            </a:pPr>
            <a:r>
              <a:rPr lang="en-US"/>
              <a:t>Wednesday, September 13</a:t>
            </a:r>
          </a:p>
        </p:txBody>
      </p:sp>
      <p:sp>
        <p:nvSpPr>
          <p:cNvPr id="369" name="Shape 369"/>
          <p:cNvSpPr txBox="1">
            <a:spLocks noGrp="1"/>
          </p:cNvSpPr>
          <p:nvPr>
            <p:ph type="body" idx="1"/>
          </p:nvPr>
        </p:nvSpPr>
        <p:spPr>
          <a:xfrm>
            <a:off x="731250" y="1825625"/>
            <a:ext cx="7361100" cy="4351200"/>
          </a:xfrm>
          <a:prstGeom prst="rect">
            <a:avLst/>
          </a:prstGeom>
        </p:spPr>
        <p:txBody>
          <a:bodyPr wrap="square" lIns="121900" tIns="121900" rIns="121900" bIns="121900" anchor="t" anchorCtr="0">
            <a:noAutofit/>
          </a:bodyPr>
          <a:lstStyle/>
          <a:p>
            <a:pPr lvl="0">
              <a:spcBef>
                <a:spcPts val="0"/>
              </a:spcBef>
              <a:buNone/>
            </a:pPr>
            <a:r>
              <a:rPr lang="en-US" sz="3000" b="1" u="sng"/>
              <a:t>TURN IN:</a:t>
            </a:r>
            <a:r>
              <a:rPr lang="en-US" sz="3000"/>
              <a:t> EC with your name on the item(s)</a:t>
            </a:r>
          </a:p>
          <a:p>
            <a:pPr lvl="0" rtl="0">
              <a:lnSpc>
                <a:spcPct val="100000"/>
              </a:lnSpc>
              <a:spcBef>
                <a:spcPts val="0"/>
              </a:spcBef>
              <a:spcAft>
                <a:spcPts val="0"/>
              </a:spcAft>
              <a:buNone/>
            </a:pPr>
            <a:r>
              <a:rPr lang="en-US" sz="3000" b="1" u="sng"/>
              <a:t>TAKE OUT:</a:t>
            </a:r>
            <a:r>
              <a:rPr lang="en-US" sz="3000"/>
              <a:t> Name tag, </a:t>
            </a:r>
          </a:p>
          <a:p>
            <a:pPr lvl="0">
              <a:lnSpc>
                <a:spcPct val="100000"/>
              </a:lnSpc>
              <a:spcBef>
                <a:spcPts val="0"/>
              </a:spcBef>
              <a:spcAft>
                <a:spcPts val="0"/>
              </a:spcAft>
              <a:buNone/>
            </a:pPr>
            <a:r>
              <a:rPr lang="en-US" sz="3000"/>
              <a:t>Cultural Universal reading from yesterday</a:t>
            </a:r>
          </a:p>
          <a:p>
            <a:pPr lvl="0" rtl="0">
              <a:lnSpc>
                <a:spcPct val="100000"/>
              </a:lnSpc>
              <a:spcBef>
                <a:spcPts val="0"/>
              </a:spcBef>
              <a:spcAft>
                <a:spcPts val="0"/>
              </a:spcAft>
              <a:buNone/>
            </a:pPr>
            <a:endParaRPr sz="3000"/>
          </a:p>
          <a:p>
            <a:pPr lvl="0" rtl="0">
              <a:lnSpc>
                <a:spcPct val="100000"/>
              </a:lnSpc>
              <a:spcBef>
                <a:spcPts val="0"/>
              </a:spcBef>
              <a:spcAft>
                <a:spcPts val="0"/>
              </a:spcAft>
              <a:buNone/>
            </a:pPr>
            <a:endParaRPr sz="3000"/>
          </a:p>
          <a:p>
            <a:pPr lvl="0" rtl="0">
              <a:lnSpc>
                <a:spcPct val="100000"/>
              </a:lnSpc>
              <a:spcBef>
                <a:spcPts val="0"/>
              </a:spcBef>
              <a:spcAft>
                <a:spcPts val="0"/>
              </a:spcAft>
              <a:buNone/>
            </a:pPr>
            <a:r>
              <a:rPr lang="en-US" sz="3000" b="1" u="sng"/>
              <a:t>Objective: </a:t>
            </a:r>
          </a:p>
          <a:p>
            <a:pPr lvl="0">
              <a:lnSpc>
                <a:spcPct val="100000"/>
              </a:lnSpc>
              <a:spcBef>
                <a:spcPts val="0"/>
              </a:spcBef>
              <a:spcAft>
                <a:spcPts val="0"/>
              </a:spcAft>
              <a:buNone/>
            </a:pPr>
            <a:r>
              <a:rPr lang="en-US" sz="3000"/>
              <a:t>Identify what it means to be human and why we have society/culture  </a:t>
            </a:r>
          </a:p>
        </p:txBody>
      </p:sp>
      <p:sp>
        <p:nvSpPr>
          <p:cNvPr id="370" name="Shape 370"/>
          <p:cNvSpPr txBox="1"/>
          <p:nvPr/>
        </p:nvSpPr>
        <p:spPr>
          <a:xfrm>
            <a:off x="8330000" y="2020125"/>
            <a:ext cx="3600600" cy="2020200"/>
          </a:xfrm>
          <a:prstGeom prst="rect">
            <a:avLst/>
          </a:prstGeom>
          <a:noFill/>
          <a:ln>
            <a:noFill/>
          </a:ln>
        </p:spPr>
        <p:txBody>
          <a:bodyPr wrap="square" lIns="91425" tIns="91425" rIns="91425" bIns="91425" anchor="t" anchorCtr="0">
            <a:noAutofit/>
          </a:bodyPr>
          <a:lstStyle/>
          <a:p>
            <a:pPr lvl="0" algn="ctr">
              <a:spcBef>
                <a:spcPts val="0"/>
              </a:spcBef>
              <a:buNone/>
            </a:pPr>
            <a:r>
              <a:rPr lang="en-US" sz="3600" u="sng">
                <a:solidFill>
                  <a:srgbClr val="FFFFFF"/>
                </a:solidFill>
              </a:rPr>
              <a:t>Agenda:</a:t>
            </a:r>
          </a:p>
          <a:p>
            <a:pPr marL="457200" lvl="0" indent="-381000" rtl="0">
              <a:spcBef>
                <a:spcPts val="0"/>
              </a:spcBef>
              <a:buClr>
                <a:srgbClr val="FFFFFF"/>
              </a:buClr>
              <a:buSzPct val="100000"/>
              <a:buChar char="●"/>
            </a:pPr>
            <a:r>
              <a:rPr lang="en-US" sz="2400">
                <a:solidFill>
                  <a:srgbClr val="FFFFFF"/>
                </a:solidFill>
              </a:rPr>
              <a:t>Drill Extravaganza</a:t>
            </a:r>
          </a:p>
          <a:p>
            <a:pPr marL="457200" lvl="0" indent="-381000" rtl="0">
              <a:spcBef>
                <a:spcPts val="0"/>
              </a:spcBef>
              <a:buClr>
                <a:srgbClr val="FFFFFF"/>
              </a:buClr>
              <a:buSzPct val="100000"/>
              <a:buChar char="●"/>
            </a:pPr>
            <a:r>
              <a:rPr lang="en-US" sz="2400">
                <a:solidFill>
                  <a:srgbClr val="FFFFFF"/>
                </a:solidFill>
              </a:rPr>
              <a:t>Cultural Universals</a:t>
            </a:r>
          </a:p>
          <a:p>
            <a:pPr marL="457200" lvl="0" indent="-381000">
              <a:spcBef>
                <a:spcPts val="0"/>
              </a:spcBef>
              <a:buClr>
                <a:srgbClr val="FFFFFF"/>
              </a:buClr>
              <a:buSzPct val="100000"/>
              <a:buChar char="●"/>
            </a:pPr>
            <a:r>
              <a:rPr lang="en-US" sz="2400">
                <a:solidFill>
                  <a:srgbClr val="FFFFFF"/>
                </a:solidFill>
              </a:rPr>
              <a:t>Pi</a:t>
            </a:r>
          </a:p>
          <a:p>
            <a:pPr lvl="0">
              <a:spcBef>
                <a:spcPts val="0"/>
              </a:spcBef>
              <a:buNone/>
            </a:pPr>
            <a:endParaRPr sz="2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222420" y="98857"/>
            <a:ext cx="11567223" cy="7661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1" i="1" u="none" strike="noStrike" cap="none">
                <a:solidFill>
                  <a:srgbClr val="FF0000"/>
                </a:solidFill>
                <a:latin typeface="Calibri"/>
                <a:ea typeface="Calibri"/>
                <a:cs typeface="Calibri"/>
                <a:sym typeface="Calibri"/>
              </a:rPr>
              <a:t>Religion/World View</a:t>
            </a:r>
          </a:p>
        </p:txBody>
      </p:sp>
      <p:sp>
        <p:nvSpPr>
          <p:cNvPr id="433" name="Shape 433"/>
          <p:cNvSpPr txBox="1">
            <a:spLocks noGrp="1"/>
          </p:cNvSpPr>
          <p:nvPr>
            <p:ph type="body" idx="1"/>
          </p:nvPr>
        </p:nvSpPr>
        <p:spPr>
          <a:xfrm>
            <a:off x="238896" y="906162"/>
            <a:ext cx="11359979" cy="5708821"/>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7030A0"/>
              </a:buClr>
              <a:buSzPct val="25000"/>
              <a:buFont typeface="Arial"/>
              <a:buNone/>
            </a:pPr>
            <a:r>
              <a:rPr lang="en-US" sz="3000" b="1" i="0" u="none" strike="noStrike" cap="none">
                <a:solidFill>
                  <a:srgbClr val="FFFF00"/>
                </a:solidFill>
                <a:latin typeface="Calibri"/>
                <a:ea typeface="Calibri"/>
                <a:cs typeface="Calibri"/>
                <a:sym typeface="Calibri"/>
              </a:rPr>
              <a:t>The service and worship of a god or the supernatural</a:t>
            </a:r>
          </a:p>
          <a:p>
            <a:pPr marL="228600" marR="0" lvl="0" indent="-228600" algn="l" rtl="0">
              <a:lnSpc>
                <a:spcPct val="90000"/>
              </a:lnSpc>
              <a:spcBef>
                <a:spcPts val="1000"/>
              </a:spcBef>
              <a:buClr>
                <a:srgbClr val="7030A0"/>
              </a:buClr>
              <a:buSzPct val="25000"/>
              <a:buFont typeface="Arial"/>
              <a:buNone/>
            </a:pPr>
            <a:r>
              <a:rPr lang="en-US" sz="3000" b="1" i="1" u="none" strike="noStrike" cap="none">
                <a:solidFill>
                  <a:srgbClr val="FFFF00"/>
                </a:solidFill>
                <a:latin typeface="Calibri"/>
                <a:ea typeface="Calibri"/>
                <a:cs typeface="Calibri"/>
                <a:sym typeface="Calibri"/>
              </a:rPr>
              <a:t>	</a:t>
            </a:r>
            <a:r>
              <a:rPr lang="en-US" sz="3000" b="0" i="1" u="none" strike="noStrike" cap="none">
                <a:solidFill>
                  <a:srgbClr val="FFFF00"/>
                </a:solidFill>
                <a:latin typeface="Calibri"/>
                <a:ea typeface="Calibri"/>
                <a:cs typeface="Calibri"/>
                <a:sym typeface="Calibri"/>
              </a:rPr>
              <a:t>How did the universe begin? Why do humans exist? What is the meaning of life? How should we live? What is right/wrong? What happens to us when we die? </a:t>
            </a:r>
          </a:p>
        </p:txBody>
      </p:sp>
      <p:sp>
        <p:nvSpPr>
          <p:cNvPr id="434" name="Shape 434"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35" name="Shape 435"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36" name="Shape 436" descr="data:image/png;base64,iVBORw0KGgoAAAANSUhEUgAAAO0AAADVCAMAAACMuod9AAAAgVBMVEX+/v7///8AAADy8vLV1dX29vbo6OiTk5OXl5cODg5gYGDv7++bm5tISEjk5OT6+vqlpaVkZGRXV1eIiIgwMDBQUFB3d3fc3Nx8fHxwcHC4uLhCQkKurq4uLi5aWlqCgoLMzMzCwsIlJSU7OzseHh43NzfGxsZDQ0MXFxezs7MLCwugPNN6AAAcMElEQVR4nO1diZqrKrO1jCbpDGpi5nnupN//AS9FgaACDt2dff99Nt85vZOoyIKiqCoW4MF/KXl/ugBvTf/Q/r3pH9q/N/1D+/emf2j/3vQPrTWFQy398XpqUYBGj/R8LXWav4xS0G/7ZD5Nd40f8Yrf6AfPw/+K9+hovzrsDpUg903+aLgAMPeHppubJYC17yeN88mjLVzw6DeqBi+H9kOizT8kn5UfoYT27PuLb6MFSLEQqbGSnc/Z0XpN0UIlWvA+2MNBa7giOxhRKVYN4ZZEW8s094OU5GSUDBTasqDav6liztuihejBq/8lK33dDG4RKqjWUu0i+jFHy34d6W3brLRdKuSmJVwIfBS0k5KxwKQc7M8b0Kr2lB/yaPvt0a6pjLe4HVyIWF/1YPglwZ4IbOLVy8+spKVO1u5qjVareNY0IvVaoo33qImzfM68mN2rf/wuWvgptNq7xpjDBf90W8JlwjFiRVg+uQ7hYM/yY43HC6IMUgUXdJYVrVYjXvFjUc1z5XLkvW7SEi1CW8TMrpv4PjcvhmvVzM3QZgpeXfLEGPQD/RY8XqwhTLMeZ73TUkz2Lz67f7DPuxNiVaNiHZvlN9Fm0iEGKxrBgKkalq4grqjBTolJKZswCk6nZYggObR9ugmWj+SgWQB1bJaiJMsfpRRqJkYJrbrLK9aUyf7mIO/4iRtCJjPXWMD4kV5JCX8NAoCJb051BnHDK20vbtS2sDgMCunOmxQ/cVH+KF4fzMt5sjo6fuiYUohnRrDT8HfROu8nTdksrcpgpQ7SbxruDc+OalkYLrTFn0Y62qiTSyUdQbqoSfoqNi0oC1FLO+iMi79NonrmlKNh4fA5Zmkr0nV709CWUqibcMDNnoZpVwQbL4z3dUA6BRLrsq7p6EJ7M73LhVY+SpLBddG4l/LEC/5Ms8Sb5yC+cHGdlTyMrrlWMBrQSYTojNPz0NjvaqBV3/HSpSlalSlvGvz5ElN+HPpLvYkjuYsvXM2WB2BIjGj3wtDrRBEOSV7YCevibYO2Z/o9pxKphfnQmPKsxOij3cHhc3sPHvhxYDIpjNIlrU4sZnCc758ft89ep7mW0rCCQHubzufsP5amPI3Z1VN/lEsDQlt0bQE+8UKEWc3xk+7EQ8wHliHettcg5AuXuXbjURBCZ8etY/8htcNwrqrgVQeuud+qtp2YLhTSqNS2emFZo9FwlDeNqeVX7PEkE4FyDmRKpJEu/9Ikhuipt/ixBtx6aLX7DFnY0IrCsqa4iHbMXeSKaglD/Mfi8OLFWxJnr6X6ox4OnYKA14BrQwu2toX6bSu6655ar+jSkpN6gCPJoaV4o1Gcc66uPg5B/OOhgLY0hNVH6wm0z3E+XVH0tvnf9ja0wvxKUeIupdajQAZX8GNrs+SlCYYfWEH8o6awp2wQu5SlpznaUoIaI5DK3cuul0NR2njqcv9yhV3LnDQ5/kLXj5si67ZooTnaTIF5mi7biMtj3dQSH7OMZClBXVP1pZcRpf5ChTtmYCNh0TxRC+SfzmVTgbaxLZVZU1oZhU0bgHqnQiHcm24ebfG+bhgjhu7ukgmJZpdKuUDRtoanaqCdTHPpMNPR5q9N5xaHC5a8SGX3hl8kR2nkFEAA5txertLPG1B1Zr5RNnTxCqhQyyWIqt+WaqKvof0Iy9Vjzt/PGqR8sau1u7WcoDsH5Fer4OU+zmQJHd8KBeBCW7y1TVxKmJlljcwvrlWftkeEs76P4CICd5U/nNWz6GP2m6B1tlQbtJneNRUja6HyaJsbdpT6XQn9l7W2bl1j3Rms7XeizaJIhrEQpJn7LLY85ObFVCd9chtS+b1feq6wYo6He9Lgd9FS613wT3kspMgEN01KdtY850EstY57XWjBm1w3RbS+u1hGoD+FVow/0TTTRfpFj7wgkwcE89TcuPmUnyDgd7nNqaq21au4OVru5xypba5FtCK8zL3bwtQBTPf6EFxyACi9ilXUEG1ZJ38HrbAbmaONMlYYhUh/3UBY9/mhAwY+WUgykH/+mE8OMtZ4GfWZh70p+lThR+u2NanQxmhFlFy0zTMf3uAxAOYNZlF1/eK6KKU8xcITiExFJFPlj6GV/h5Ih0XXReSpcneGTN6cu8bqyRT6BzFmHXmWJc32Z9EKEeXpSrpIJe2HED3Cr1wYb2eZ8xR+Hk7LFICRDXJxzxj8HlrReh3OJQv5aDPJ+GUdXuoFfQ95OCAttLzRLKJAJrOgYJiXdehyDT9uZ118Gy14d6MitadI5cgjNGaP+UCijN1ENS4Df+F5VHi4v4fWHAx2pJwVuLcEXqiTz3lAbitNMNafhXdaEaz5LbQQNgWbm15Hdf5lsgIJLdPgmP9dKOdu5tov/xBa8xyOO2m0Buz0JioKaV6m6IFP6R52502iRZWrBO63JDkoJS7ah2UQLLlWGiyLN5xUTwUPTYkyZ47isQytGK8LyRyVrkarXtsOrSlPMprZB66/uuUb9Of7dE8xWxIZZoUa9UL0h9CaXiUCyObwcvFmMo03uToACRHnHwwzgK1jjqZbv8uFI1fmzPVXJRtOBD3mj1gVqiO1EVaVgYBRScJ6K1qaxuQugm1yQN0cilmey+IVDOM4XG5WGSz0IcrT4dUMMRvan/AKyjlksdkKm4ffbGduUKyj2HOrVNTb0WZTB3UYyvZBTBiV5GPJ1PvGHN+voM3Ch5XqhO62EFWyACZsLpmw1GJ4t0Hbnp8spjFrriyA+GpEqzx/iM/H+f066Qff4dQ4tJRIbdHyoI17ckC72zMR3/QYiLPAhgzfi5aPQrea3GksXXnOqVKbO/Nzw9Wcqp9BO6xJrpVvjfKd99Z+BYbXBG2+bSsCt44XjuxT0+YCBpo49+qwGV2ZWdGWbNTzUbG7UgtRorowcZUxW84zPO36aTp6BXXyd2dVs21L97Z/4zcK2falpYyq0f7vpyq0f1f6T4FtiPYH6qP60e9VtvPh+mjx1zB47Pq93uh1WrZEDPFu5FbKEPbObfGy55Yjx4hct98ypOf0og+449GyrF8rvdYY83BaCBhVvDza4GXPBBitil13VKPFbExTqLN+t1CoSinlc5zOpU/ktm53nSbCw4s8pOjjuOK2SrBnszPC0ro2y51yEitSqxoX0zRZxjX6C5V3eOqLMrqmgqrRsq4wN8C8XK80n3qsaczxbCnOvSUY1huzOZXLobdZxrYyggSaLLR1Fa5uUokWvLSA87beLQVbKl6+Fk8MDNbA6gX9T5XJ/vgIrZr/kX/h13zRSzanIOoOh51OGHY6w2E3Wp7Ou/5qcCkKm1NsKtDCsCDEk0eornPEp8G6qr8yHTcqTYI9V5ZeIELkxvTxZOnDft09E1SBVl/GjGnVLUkgymdSMW3aKcqHSAMzXjCtb6qZ3PreibYQ9xvbGgNc0WGAl70xUuPUlqVyaqQvtwJ0wS2Arbd6rPSG0DRjk6WLYVrOFpCqkdxERxdaxZ3kqV3UAKJLlsMhWfKIwDx6adFTA+MT4natO24/o5mfabm0W/utsU25vSDHWzaGZyGYpCwzAB0LI8yRbpWRRztaQQSRObXbbkWB3RHdPNvvgr3itLXD9ewLbW3pqzoo4kCbC0M1Da+I3KV4rMXgmtvdQ60+NNGXxSrq+qlGvMuKNkelzJZXNQSbaRu5o0x+LxOlBU2qKleAGqmCm+xGq5uL7gkl60VQs3IrU9sqlW9i2kLntNlszuczkewH5zP7RtIwYBdeGxFrTjaYznWkzwpWt95Ki0ULpbK4WDnTRBCpNbQ6p9zMsRCpg/17oktcSl94BmfV+dqj1Zu2YhCbWjQYkBb60uBqaAuDeVnlgzDGwxXmM6dNuCT1D7XoY82yfk4E2y6uETG0gdWH2oMb7Mi88knuFDQNrwquppNlyxLnpGzNM+nq71h6SeNklUOrFXHH062CZe9Cq3pcRdPiSy1oydqNoHOXxfXUeCtbNpAOXrHflWercWE71dwFF9Q9C5fdjeJCG2uWbbnX6g4hsiiMsySi1+KeQVrrSrSyZZmBJlREURM23lWhPVpdv5TmHyEaSqUAnLZkRkvGIfZHCLPWFWhVy+Kd5Pf+ObS6mVomLXX87YgHHYUJYlwXTSwR2k8lG3hTjvaQAyu7cKHDvBGtppGvZV3Hm/6anqSmMA114pIwS7LWveAfuUDwJC/yb71vop22RRtrmZiW4Mm2X1O5TZ6HsAozTznc+sWUOVVkEhd4NhAeFyLhGDaYGBLW3UHctK6xrNWMVvd+TKGPAvnYZPcRgqlccANZ62aJlU7uS8CDqkVCsioO1qmxpPiOR/atEqwF7SNfKMNjOSN2VNxgA/MQy5o0geGBwduxx//9CrRLJPXlKBBlFiNa40p1VJENZvotaPX9Ycz2Z2HzlMEm1ooKw/WMWvJyn2WJR2THaCBhP3he1ZU7WcL7mZEH9OtodZaZ2SzMm5aY1g+5nh+g3Ef1utMCxsbrpVc50T4axI+q0dqWEZs4pNSBHRvy3OnZo/WGMlcRot2HC+3x1HACxYlWmQ65blUeIC5pIC7Z48FEXbWty/MNfr0siynWLhjZ4waMJFPSwwaa6aBbjAVEz1WgKsO8sp4nvjGPZXMhlqZlbsumEm39/QPNaHXP0xjGK+ytwfusXitBknBLe5KotONl28VwQqV02WmXKCjUS86meNxdoDWUgtDWD4aa0er+nlHn5dmyARRLCWJLnqOWaUH0U+0SjXjmjaKEoNnRfn5XS+liaiIlFvSQ0ZbimmivOn2pn6vtgMk0m5m7nyiMHW2DTaPNaGkbHV/0CoN08SHmfhQ0NaOd/BLtJb7qnaMIl7KzdT/aZcSOtuZGKHa0eizXsMIMPZ8x94JiHoZRikzru6SKknzA7Yss4q2ESxdJUiyzcwAzN9oGcxgWtHq3LNUdBNOX4AlQD9cX1KlPHNKWgm9ZWIZnPI0zuPxq6udzeTda3QwuO0GaAub1Yvbm+1ldZX32JL155d6DWBRtXWrwBrS5WRHL9kJiTfvahpa0C27RlLWsitRorSsmJWz7Zb8DrS7KRqUHQmyRE2SJwq1Fd9QiFVnMUWtd6uDWBULvQKvvQiA237CVJrJwlYXy+UoUWD3CKt3741xUirWEv482F5nqu9CyrmvTL3qYVmxRrkXPQ3372IuDYvMGtDk7uIKrZ/tdD/iIgJs+M6IHb+yD5jvQ5i37ZuR4lfm5iCY/66WCN45d2t+DNrdPcZ3NEk25yzlgubdkYUZTOkOu2nyLJBdYF81PMKHsJ9nz5Tk+CART6OKa+H8P2oKXumtHqMmWQG/PPFvFu4ClrImnk9LxLrR55kNL/pCKU+xHXTXrNdxkca29m7/yJrQFnknjA1vkCzQRmS04kWa20liYhwpW6LvQepl9J8pqZee62e2ni29PlSLzNrQM7meuaEcj75RZXh3nO0Ir12tah/XzLrQeFJf89gzTAsN+xUpCgK5x5fC8TnD0jWg9KO20MNnktnKMz5MaKwmR51rgLj7TJdTRBO9Ei+UsUc9nq+QRLJfBIzle61oeLMvOJiXy9Md0tYtqQfXe2m9JNW/M+49Tz6u/sACzVeNt/RK+FS3es/k0Y52Ug6vu17U41wus+zP/vCTLu4K0RKneJsUFMtWv44SOGns16O/mHd7k7JP5U8HSzedlhGqg0QBEr9WUXIWP64BORWhsb2DjTpqd6gXnL8tSewjuzU73szWsMXOWYr7zWei1QUqZhMPGAhEOLbEg8Ib1DirIHrBKsjFgYRR0+Wrne3J/rM8a78jeB7kHQJ1PVDPVRtuuJQsvq77ijAkVD4VqXoAKLQXqNnc2jd/8J1IF2P+H6TtFa4z22zXxvcdx6VH7HJqihXje8uBAmcHyG5uRcKu9ht9kf74RWoCpO4pU/cK0BkPP+vDRT07T9ifKNkNLwZv9NzYUwanh1sIBXb6t63r702gtozlFqq4tjzj1yHRsF7/EQnWxpiC5tu26TdCqiNq1detiFrNW8a2wPxkFGdqW8e0maBWpq+3pxDRZUrLja0QwOhd+Fg1H+xkdJ60ivo3QquhhXYpScbjQzvrSy1DdM2CFp6n0CK3vj9cmPkhlqocWuEmqLSScRxRxrsq9u85Z7YId+cxv9hOuqpmZsD7yHSsJ7Qt3FG7R/eugxVg3e0v+qDYGI3xVHnEIWz/RGk4yj7SFcuAlZue1iHbFt0jPtBT0WvSmarQM6+q+hGGRl/oMoDM9VOBFyd2fS5TArCMAnO62E2bypdTRzvgcZItxuxItmi/jGLrMo75lS2ZvJwz2n3DZ0NHZLjQNPJexKzyx6KKOFQBYGg9uKJWxG5XR9n4QbXbdGyDY8IK7lmfB5TvN3S8x3Hx1z1nRrNeik/GNUuSc7HivD2ny3kKCU0Vgo/xldlRo9z+NVnp68Sc//HXCD7LPCOcT+oxnK8zdM/fZhPUIX4W1tURKBx5imEWqq7bbXXwEUeIrtDvkE/4CWg7mwVmXOKGcUYFwAReyKvqcfevcKyXbjPRy5sSoLRlkEZyz2XB3GA06ZC4ufh9tjx8thXxUTpGXS8BGPLTxxCNr8ZaD1stLL1BUkymKRgI8lwVJOMYxiweQFDMYcog62suvSDKnxJ04M46rzWy6ntN9UN/uiI6SMbsMaBFbqtZcYKQyW2/Yf/mVZvP70LIGeBLhhBbcSaJudiQeeyMK5t50uJz4BfmwM2Zm0JMoBtnaqYjrsAqXyID29htoOThU/HPUR56nWCHnrDKAaPk22p4nsAUAwVg+SSzKcUCU+6plsy60mj79Ptoe9TO4SF6IZMiJczt7XDBRvB31zLFhncHmQ5wjA3f/iSwbrpUdFUXPd8toPUKLhP5Hk9CPAy1xbs/81BOx1HKYR7vjQ26XuqP9FXciDzLjv3cUD6Zc5vmSgcoN0Ett+3oKtAcfF1k12K/BhXboF9EW2vbF0Q7VL+ZXoIriRdJmhbOOUb0PfaltBdrJ5CtCQua3mfaElo83KHEXIalZ2z4ySe4CqS7blsiYVWQBxXvKqypWbUD74ZHJjV/in2IQvQQMNtxeQLw4p6UmXEvxBR8l6p7IZnnuDTi/ryywYvJuf0g3S6UsGqBdkcZrEBR0oSVWPHCtuuTLRyUlnQdJUcLnkhCp2g4oU68bJEeNPPiCXIhCt1UwzY5J0JWAc/eV0W7wQBL2WkFrbxA1cqElkyDmWjflaKV1QWeJb/gHWvijghns2e6rdyguTJzkvX/UyK/iFmH3Qe9RCBK40PLrr0sDpVyCqGRKWO24Fu1OSjdbl8vteFy5MpRLEPRZ1AJj6MJENTBONrOHN+lBx3wsE7vtaHkhRjWOPrCg1XFLHwDdlQ2dxJqt7+M9pk8tTnZw/rRA6Ap64y05dV2bMuKVeHgSPBYjh8OIFl9/J5ugiUnlQtvNVBK6QrgSTYbhDkA6LM5WIBZsBOAxCbyzkoTCGpiqRotx2NDSx2DAfSBisB9rbGFSiZbrFCrwLaYx9ajiyTOyF3Hlu1i9WN4mwhPu68q6byPdF4q4bd9iZmhomZoUZc4aFRb1V2hWWI6i+y2AzMNrICM1T862falTegwRMVZFItThCP1mi1/XVn6CQLs45uwT1mE5TFjXO9fCjZZfky4Pat5liTO10ZS00diVngCrJttMS0AEuevJUSGENlRHlokP8c+iVQd9YNcN8wuiMaKcjb+28xZY0xHvaG3c7iSeVDa+RKuoW8PhUPa0H0abke0RriKL+/4WG0OtS7VvByr3KjTvI8E7/co9/yzQ8o/eeb0Y+aP1Otsa4GfQCrgZ9RRFVVtgztffZXXhmnOju8zVQdvXDCpC0hItGwhn3c9jxw8X4+gq8MLih9Dif2pFzwg00jwqZW35iyOMRu1vI7+Rm+EOntMgiyXtJ/7p9en58Wzz8BOiccPqh3Qyz0zZsiudvLvQvzhcLlrQdbDP9Z8qMtDQTm6QfoZ+xx/64b0Hz/WPjrd0XYGadyCiEfj50DcXW7sGGLSS7g6HnXqHyyEXaCE5zcbwdZpG99PkcfG214CH4BsRGyrRapO2l4i2jh50IFSc5bmDzEUPd+XmO4Y3e9ktbrTs7wOuk+W8N3+O0/FyMmY9qdt08qsKrZfj2m8AeDcN1J5sWxfDjQsGJ/UOg9cxf6z64bgLhmhDV1A5BNre0R+Ei+PdXw1u49t6FR7844hPXf8kWk9XTsz5QbTain8XJ0F0ymjTG1ypruhn+stX3M+Yf8SXlNh7H0cL4QKGR3/zdRusp+v5/pn4aQcmOKBXzCI1RJtvXRwhtfOJnC1b3K6G0ALVDxS27LNylgntA/dXi/a97WA9X8y3nx8RLp86YSCzAeWlGizeZNtX5tPVsnHRWaeY+2tPJl+R3G0jjTG0zHhKOsvd4no7bCeTwXgyvWzvq10UJlgNP4AW5FX6R0b6RcnGZDSbdk9VGWt7u1wOE4EWpfvAeQ0M7TwdaDViiaZR26aLtJck/vjK0H5OBrfPNOmlix7zLH8oUqPQenS+6W0pHPweDPH707m0Uujy6zE5MWW0pNYjd5hPEX7xUTseBrsjLVr4MitmZoEwkzw9rPpJzz+mk7W/Hn+Ot6ukvzqkiLbBmVt5hDZR5n1wHcOQuuw94I69ixvC1PF8kZwimV3A0UKH2hInIDha+cYunrBgJp2Bh3OqSRi9jmP/k7XtaDrdTsfX4yaKWT6v+ifA1UbrwZzlfM76Gs5LPp1vkQEazb94iSNwfT4n7OvBLH5vaN6rF2YjmkF+RZeU9dt1Ot+Ob8vXmGupH7EuSveFRD64i/8nIdiPaqGMc98ILSr3J9fwyzxausmS02qK7KUw7PnJ52yynjyne7/n98IQR6BrjU2iG6NlPQ5nhVKcaudnMt8abIbjUSR6w0O2Jz6NeRl+1F3uwUPG0E/9aWc1eTK4t8/p/NiZ+ukIw2JNCK212xYthf2JC2AA0dxvRs7kaCc00ECMwoFb5FYyh+jZEG24iP2ZD5bj9e06nlyXhynTmF0M9DSZ0qyJFvi2R58g0JJP0EQZyigHP5V4KCyLemiZekcaZxLcP+F5GixnzCvYe9drgAGkfQVFpR7aok7mZJFbKNHOqe81Rkv+kowD1EXb5dt9T57QuwqPb9/3PpjHxySuEdm5Jloyp1ZZ26Kf1oR4K9B+yvGbIgGOXS7yT6cYuYbRDr35mLz5Hffm940WydVHG/cGfQyK+xTG2A2OTQj3hPYmZV8wr2qj9W58k/fNbThfhX64mHcvZwCqhfqFqOHf5m8kEdxB1aRr6TUcrbbHGO/5ddGiccMjYbCZrEZ+spjwA5iYhDVcYVAbLX0jb2jbCCl/cOnnIxTc0KgvhqyaJ3xeEOJutxvT/FxSydkoZVNTksXdZDmKvaAaYEbLMx93xIhVg06HR9FsVOHY/9Gh0YazlEsztDTtNdDd8pqFLe/iXv7JmUN89GcjaXd7p7V/bb4uqATSjZY2wGjxmmU5OAGn2v2WSjrsMZ/iOlmvcfX9wTGZ4sijQdMi3GTRc4XMlB7K/94xeKEwbFzWaNNbrdfH0anxIl6ZQyO0rouejrE0hDnvbl7apo8WnzeibZfr/9fUTEv9r6d/aBXaDHU2X/q/nWqi9f4LaP+29A/tP7R/R/pPgf2H9u9F+39BOpOwOsJ58wAAAABJRU5ErkJggg=="/>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37" name="Shape 437" descr="http://www.foodgalaxy.org/sites/default/files/IETIA_Religion_Subcategory_new.jpg"/>
          <p:cNvPicPr preferRelativeResize="0"/>
          <p:nvPr/>
        </p:nvPicPr>
        <p:blipFill rotWithShape="1">
          <a:blip r:embed="rId3">
            <a:alphaModFix/>
          </a:blip>
          <a:srcRect/>
          <a:stretch/>
        </p:blipFill>
        <p:spPr>
          <a:xfrm>
            <a:off x="8026400" y="3504110"/>
            <a:ext cx="3763245" cy="3377513"/>
          </a:xfrm>
          <a:prstGeom prst="rect">
            <a:avLst/>
          </a:prstGeom>
          <a:noFill/>
          <a:ln>
            <a:noFill/>
          </a:ln>
        </p:spPr>
      </p:pic>
      <p:pic>
        <p:nvPicPr>
          <p:cNvPr id="438" name="Shape 438" descr="http://wp.patheos.com.s3.amazonaws.com/blogs/aidankelly/files/2012/12/RELIGIONES.png"/>
          <p:cNvPicPr preferRelativeResize="0"/>
          <p:nvPr/>
        </p:nvPicPr>
        <p:blipFill rotWithShape="1">
          <a:blip r:embed="rId4">
            <a:alphaModFix/>
          </a:blip>
          <a:srcRect/>
          <a:stretch/>
        </p:blipFill>
        <p:spPr>
          <a:xfrm>
            <a:off x="307983" y="3162412"/>
            <a:ext cx="3377400" cy="3377400"/>
          </a:xfrm>
          <a:prstGeom prst="rect">
            <a:avLst/>
          </a:prstGeom>
          <a:noFill/>
          <a:ln>
            <a:noFill/>
          </a:ln>
        </p:spPr>
      </p:pic>
      <p:pic>
        <p:nvPicPr>
          <p:cNvPr id="439" name="Shape 439" descr="http://www.oxfordmok.org/wp-content/uploads/2014/06/religionpost.jpg"/>
          <p:cNvPicPr preferRelativeResize="0"/>
          <p:nvPr/>
        </p:nvPicPr>
        <p:blipFill rotWithShape="1">
          <a:blip r:embed="rId5">
            <a:alphaModFix/>
          </a:blip>
          <a:srcRect/>
          <a:stretch/>
        </p:blipFill>
        <p:spPr>
          <a:xfrm>
            <a:off x="4427192" y="3141462"/>
            <a:ext cx="2857500" cy="3419400"/>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Shape 444" descr="https://encrypted-tbn0.gstatic.com/images?q=tbn:ANd9GcQx_TFBDQePIKZ6wFS2VYhcSnr5gGdsSjO0ZCHuz1Qb9h4dNUVf"/>
          <p:cNvPicPr preferRelativeResize="0"/>
          <p:nvPr/>
        </p:nvPicPr>
        <p:blipFill rotWithShape="1">
          <a:blip r:embed="rId3">
            <a:alphaModFix/>
          </a:blip>
          <a:srcRect/>
          <a:stretch/>
        </p:blipFill>
        <p:spPr>
          <a:xfrm>
            <a:off x="6112483" y="3281783"/>
            <a:ext cx="5939825" cy="3576228"/>
          </a:xfrm>
          <a:prstGeom prst="rect">
            <a:avLst/>
          </a:prstGeom>
          <a:noFill/>
          <a:ln>
            <a:noFill/>
          </a:ln>
        </p:spPr>
      </p:pic>
      <p:sp>
        <p:nvSpPr>
          <p:cNvPr id="445" name="Shape 445"/>
          <p:cNvSpPr txBox="1">
            <a:spLocks noGrp="1"/>
          </p:cNvSpPr>
          <p:nvPr>
            <p:ph type="title"/>
          </p:nvPr>
        </p:nvSpPr>
        <p:spPr>
          <a:xfrm>
            <a:off x="222420" y="98857"/>
            <a:ext cx="11131379" cy="7661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1" i="1" u="none" strike="noStrike" cap="none">
                <a:solidFill>
                  <a:srgbClr val="FF0000"/>
                </a:solidFill>
                <a:latin typeface="Calibri"/>
                <a:ea typeface="Calibri"/>
                <a:cs typeface="Calibri"/>
                <a:sym typeface="Calibri"/>
              </a:rPr>
              <a:t>Arts and Literature</a:t>
            </a:r>
          </a:p>
        </p:txBody>
      </p:sp>
      <p:sp>
        <p:nvSpPr>
          <p:cNvPr id="446" name="Shape 446"/>
          <p:cNvSpPr txBox="1">
            <a:spLocks noGrp="1"/>
          </p:cNvSpPr>
          <p:nvPr>
            <p:ph type="body" idx="1"/>
          </p:nvPr>
        </p:nvSpPr>
        <p:spPr>
          <a:xfrm>
            <a:off x="238905" y="906162"/>
            <a:ext cx="11546700" cy="5708700"/>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7030A0"/>
              </a:buClr>
              <a:buSzPct val="25000"/>
              <a:buFont typeface="Arial"/>
              <a:buNone/>
            </a:pPr>
            <a:r>
              <a:rPr lang="en-US" sz="3000" b="1" i="0" u="none" strike="noStrike" cap="none">
                <a:solidFill>
                  <a:srgbClr val="FFFF00"/>
                </a:solidFill>
                <a:latin typeface="Calibri"/>
                <a:ea typeface="Calibri"/>
                <a:cs typeface="Calibri"/>
                <a:sym typeface="Calibri"/>
              </a:rPr>
              <a:t>The conscious use of skill and creative imagination.</a:t>
            </a:r>
          </a:p>
          <a:p>
            <a:pPr marL="228600" marR="0" lvl="0" indent="-228600" algn="l" rtl="0">
              <a:lnSpc>
                <a:spcPct val="90000"/>
              </a:lnSpc>
              <a:spcBef>
                <a:spcPts val="1000"/>
              </a:spcBef>
              <a:spcAft>
                <a:spcPts val="0"/>
              </a:spcAft>
              <a:buClr>
                <a:srgbClr val="7030A0"/>
              </a:buClr>
              <a:buSzPct val="25000"/>
              <a:buFont typeface="Arial"/>
              <a:buNone/>
            </a:pPr>
            <a:r>
              <a:rPr lang="en-US" sz="3000" b="1" i="0" u="none" strike="noStrike" cap="none">
                <a:solidFill>
                  <a:srgbClr val="FFFF00"/>
                </a:solidFill>
                <a:latin typeface="Calibri"/>
                <a:ea typeface="Calibri"/>
                <a:cs typeface="Calibri"/>
                <a:sym typeface="Calibri"/>
              </a:rPr>
              <a:t>Aesthetics: </a:t>
            </a:r>
            <a:r>
              <a:rPr lang="en-US" sz="3000" b="0" i="0" u="none" strike="noStrike" cap="none">
                <a:solidFill>
                  <a:srgbClr val="FFFF00"/>
                </a:solidFill>
                <a:latin typeface="Calibri"/>
                <a:ea typeface="Calibri"/>
                <a:cs typeface="Calibri"/>
                <a:sym typeface="Calibri"/>
              </a:rPr>
              <a:t>An appreciation of the beautiful.</a:t>
            </a:r>
          </a:p>
          <a:p>
            <a:pPr marL="228600" marR="0" lvl="0" indent="-228600" algn="l" rtl="0">
              <a:lnSpc>
                <a:spcPct val="90000"/>
              </a:lnSpc>
              <a:spcBef>
                <a:spcPts val="1000"/>
              </a:spcBef>
              <a:buClr>
                <a:srgbClr val="7030A0"/>
              </a:buClr>
              <a:buSzPct val="25000"/>
              <a:buFont typeface="Arial"/>
              <a:buNone/>
            </a:pPr>
            <a:r>
              <a:rPr lang="en-US" sz="3000" b="0" i="0" u="none" strike="noStrike" cap="none">
                <a:solidFill>
                  <a:srgbClr val="FFFF00"/>
                </a:solidFill>
                <a:latin typeface="Calibri"/>
                <a:ea typeface="Calibri"/>
                <a:cs typeface="Calibri"/>
                <a:sym typeface="Calibri"/>
              </a:rPr>
              <a:t>What forms of art do people value? What role do the arts play in people’s lives?</a:t>
            </a:r>
            <a:r>
              <a:rPr lang="en-US" sz="3000" b="0" i="0" u="none" strike="noStrike" cap="none">
                <a:solidFill>
                  <a:srgbClr val="7030A0"/>
                </a:solidFill>
                <a:latin typeface="Calibri"/>
                <a:ea typeface="Calibri"/>
                <a:cs typeface="Calibri"/>
                <a:sym typeface="Calibri"/>
              </a:rPr>
              <a:t> </a:t>
            </a:r>
            <a:r>
              <a:rPr lang="en-US" sz="3200" b="1" i="1" u="none" strike="noStrike" cap="none">
                <a:solidFill>
                  <a:srgbClr val="7030A0"/>
                </a:solidFill>
                <a:latin typeface="Calibri"/>
                <a:ea typeface="Calibri"/>
                <a:cs typeface="Calibri"/>
                <a:sym typeface="Calibri"/>
              </a:rPr>
              <a:t>	</a:t>
            </a:r>
          </a:p>
        </p:txBody>
      </p:sp>
      <p:sp>
        <p:nvSpPr>
          <p:cNvPr id="447" name="Shape 447"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48" name="Shape 448"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49" name="Shape 449" descr="data:image/png;base64,iVBORw0KGgoAAAANSUhEUgAAAO0AAADVCAMAAACMuod9AAAAgVBMVEX+/v7///8AAADy8vLV1dX29vbo6OiTk5OXl5cODg5gYGDv7++bm5tISEjk5OT6+vqlpaVkZGRXV1eIiIgwMDBQUFB3d3fc3Nx8fHxwcHC4uLhCQkKurq4uLi5aWlqCgoLMzMzCwsIlJSU7OzseHh43NzfGxsZDQ0MXFxezs7MLCwugPNN6AAAcMElEQVR4nO1diZqrKrO1jCbpDGpi5nnupN//AS9FgaACDt2dff99Nt85vZOoyIKiqCoW4MF/KXl/ugBvTf/Q/r3pH9q/N/1D+/emf2j/3vQPrTWFQy398XpqUYBGj/R8LXWav4xS0G/7ZD5Nd40f8Yrf6AfPw/+K9+hovzrsDpUg903+aLgAMPeHppubJYC17yeN88mjLVzw6DeqBi+H9kOizT8kn5UfoYT27PuLb6MFSLEQqbGSnc/Z0XpN0UIlWvA+2MNBa7giOxhRKVYN4ZZEW8s094OU5GSUDBTasqDav6liztuihejBq/8lK33dDG4RKqjWUu0i+jFHy34d6W3brLRdKuSmJVwIfBS0k5KxwKQc7M8b0Kr2lB/yaPvt0a6pjLe4HVyIWF/1YPglwZ4IbOLVy8+spKVO1u5qjVareNY0IvVaoo33qImzfM68mN2rf/wuWvgptNq7xpjDBf90W8JlwjFiRVg+uQ7hYM/yY43HC6IMUgUXdJYVrVYjXvFjUc1z5XLkvW7SEi1CW8TMrpv4PjcvhmvVzM3QZgpeXfLEGPQD/RY8XqwhTLMeZ73TUkz2Lz67f7DPuxNiVaNiHZvlN9Fm0iEGKxrBgKkalq4grqjBTolJKZswCk6nZYggObR9ugmWj+SgWQB1bJaiJMsfpRRqJkYJrbrLK9aUyf7mIO/4iRtCJjPXWMD4kV5JCX8NAoCJb051BnHDK20vbtS2sDgMCunOmxQ/cVH+KF4fzMt5sjo6fuiYUohnRrDT8HfROu8nTdksrcpgpQ7SbxruDc+OalkYLrTFn0Y62qiTSyUdQbqoSfoqNi0oC1FLO+iMi79NonrmlKNh4fA5Zmkr0nV709CWUqibcMDNnoZpVwQbL4z3dUA6BRLrsq7p6EJ7M73LhVY+SpLBddG4l/LEC/5Ms8Sb5yC+cHGdlTyMrrlWMBrQSYTojNPz0NjvaqBV3/HSpSlalSlvGvz5ElN+HPpLvYkjuYsvXM2WB2BIjGj3wtDrRBEOSV7YCevibYO2Z/o9pxKphfnQmPKsxOij3cHhc3sPHvhxYDIpjNIlrU4sZnCc758ft89ep7mW0rCCQHubzufsP5amPI3Z1VN/lEsDQlt0bQE+8UKEWc3xk+7EQ8wHliHettcg5AuXuXbjURBCZ8etY/8htcNwrqrgVQeuud+qtp2YLhTSqNS2emFZo9FwlDeNqeVX7PEkE4FyDmRKpJEu/9Ikhuipt/ixBtx6aLX7DFnY0IrCsqa4iHbMXeSKaglD/Mfi8OLFWxJnr6X6ox4OnYKA14BrQwu2toX6bSu6655ar+jSkpN6gCPJoaV4o1Gcc66uPg5B/OOhgLY0hNVH6wm0z3E+XVH0tvnf9ja0wvxKUeIupdajQAZX8GNrs+SlCYYfWEH8o6awp2wQu5SlpznaUoIaI5DK3cuul0NR2njqcv9yhV3LnDQ5/kLXj5si67ZooTnaTIF5mi7biMtj3dQSH7OMZClBXVP1pZcRpf5ChTtmYCNh0TxRC+SfzmVTgbaxLZVZU1oZhU0bgHqnQiHcm24ebfG+bhgjhu7ukgmJZpdKuUDRtoanaqCdTHPpMNPR5q9N5xaHC5a8SGX3hl8kR2nkFEAA5txertLPG1B1Zr5RNnTxCqhQyyWIqt+WaqKvof0Iy9Vjzt/PGqR8sau1u7WcoDsH5Fer4OU+zmQJHd8KBeBCW7y1TVxKmJlljcwvrlWftkeEs76P4CICd5U/nNWz6GP2m6B1tlQbtJneNRUja6HyaJsbdpT6XQn9l7W2bl1j3Rms7XeizaJIhrEQpJn7LLY85ObFVCd9chtS+b1feq6wYo6He9Lgd9FS613wT3kspMgEN01KdtY850EstY57XWjBm1w3RbS+u1hGoD+FVow/0TTTRfpFj7wgkwcE89TcuPmUnyDgd7nNqaq21au4OVru5xypba5FtCK8zL3bwtQBTPf6EFxyACi9ilXUEG1ZJ38HrbAbmaONMlYYhUh/3UBY9/mhAwY+WUgykH/+mE8OMtZ4GfWZh70p+lThR+u2NanQxmhFlFy0zTMf3uAxAOYNZlF1/eK6KKU8xcITiExFJFPlj6GV/h5Ih0XXReSpcneGTN6cu8bqyRT6BzFmHXmWJc32Z9EKEeXpSrpIJe2HED3Cr1wYb2eZ8xR+Hk7LFICRDXJxzxj8HlrReh3OJQv5aDPJ+GUdXuoFfQ95OCAttLzRLKJAJrOgYJiXdehyDT9uZ118Gy14d6MitadI5cgjNGaP+UCijN1ENS4Df+F5VHi4v4fWHAx2pJwVuLcEXqiTz3lAbitNMNafhXdaEaz5LbQQNgWbm15Hdf5lsgIJLdPgmP9dKOdu5tov/xBa8xyOO2m0Buz0JioKaV6m6IFP6R52502iRZWrBO63JDkoJS7ah2UQLLlWGiyLN5xUTwUPTYkyZ47isQytGK8LyRyVrkarXtsOrSlPMprZB66/uuUb9Of7dE8xWxIZZoUa9UL0h9CaXiUCyObwcvFmMo03uToACRHnHwwzgK1jjqZbv8uFI1fmzPVXJRtOBD3mj1gVqiO1EVaVgYBRScJ6K1qaxuQugm1yQN0cilmey+IVDOM4XG5WGSz0IcrT4dUMMRvan/AKyjlksdkKm4ffbGduUKyj2HOrVNTb0WZTB3UYyvZBTBiV5GPJ1PvGHN+voM3Ch5XqhO62EFWyACZsLpmw1GJ4t0Hbnp8spjFrriyA+GpEqzx/iM/H+f066Qff4dQ4tJRIbdHyoI17ckC72zMR3/QYiLPAhgzfi5aPQrea3GksXXnOqVKbO/Nzw9Wcqp9BO6xJrpVvjfKd99Z+BYbXBG2+bSsCt44XjuxT0+YCBpo49+qwGV2ZWdGWbNTzUbG7UgtRorowcZUxW84zPO36aTp6BXXyd2dVs21L97Z/4zcK2falpYyq0f7vpyq0f1f6T4FtiPYH6qP60e9VtvPh+mjx1zB47Pq93uh1WrZEDPFu5FbKEPbObfGy55Yjx4hct98ypOf0og+449GyrF8rvdYY83BaCBhVvDza4GXPBBitil13VKPFbExTqLN+t1CoSinlc5zOpU/ktm53nSbCw4s8pOjjuOK2SrBnszPC0ro2y51yEitSqxoX0zRZxjX6C5V3eOqLMrqmgqrRsq4wN8C8XK80n3qsaczxbCnOvSUY1huzOZXLobdZxrYyggSaLLR1Fa5uUokWvLSA87beLQVbKl6+Fk8MDNbA6gX9T5XJ/vgIrZr/kX/h13zRSzanIOoOh51OGHY6w2E3Wp7Ou/5qcCkKm1NsKtDCsCDEk0eornPEp8G6qr8yHTcqTYI9V5ZeIELkxvTxZOnDft09E1SBVl/GjGnVLUkgymdSMW3aKcqHSAMzXjCtb6qZ3PreibYQ9xvbGgNc0WGAl70xUuPUlqVyaqQvtwJ0wS2Arbd6rPSG0DRjk6WLYVrOFpCqkdxERxdaxZ3kqV3UAKJLlsMhWfKIwDx6adFTA+MT4natO24/o5mfabm0W/utsU25vSDHWzaGZyGYpCwzAB0LI8yRbpWRRztaQQSRObXbbkWB3RHdPNvvgr3itLXD9ewLbW3pqzoo4kCbC0M1Da+I3KV4rMXgmtvdQ60+NNGXxSrq+qlGvMuKNkelzJZXNQSbaRu5o0x+LxOlBU2qKleAGqmCm+xGq5uL7gkl60VQs3IrU9sqlW9i2kLntNlszuczkewH5zP7RtIwYBdeGxFrTjaYznWkzwpWt95Ki0ULpbK4WDnTRBCpNbQ6p9zMsRCpg/17oktcSl94BmfV+dqj1Zu2YhCbWjQYkBb60uBqaAuDeVnlgzDGwxXmM6dNuCT1D7XoY82yfk4E2y6uETG0gdWH2oMb7Mi88knuFDQNrwquppNlyxLnpGzNM+nq71h6SeNklUOrFXHH062CZe9Cq3pcRdPiSy1oydqNoHOXxfXUeCtbNpAOXrHflWercWE71dwFF9Q9C5fdjeJCG2uWbbnX6g4hsiiMsySi1+KeQVrrSrSyZZmBJlREURM23lWhPVpdv5TmHyEaSqUAnLZkRkvGIfZHCLPWFWhVy+Kd5Pf+ObS6mVomLXX87YgHHYUJYlwXTSwR2k8lG3hTjvaQAyu7cKHDvBGtppGvZV3Hm/6anqSmMA114pIwS7LWveAfuUDwJC/yb71vop22RRtrmZiW4Mm2X1O5TZ6HsAozTznc+sWUOVVkEhd4NhAeFyLhGDaYGBLW3UHctK6xrNWMVvd+TKGPAvnYZPcRgqlccANZ62aJlU7uS8CDqkVCsioO1qmxpPiOR/atEqwF7SNfKMNjOSN2VNxgA/MQy5o0geGBwduxx//9CrRLJPXlKBBlFiNa40p1VJENZvotaPX9Ycz2Z2HzlMEm1ooKw/WMWvJyn2WJR2THaCBhP3he1ZU7WcL7mZEH9OtodZaZ2SzMm5aY1g+5nh+g3Ef1utMCxsbrpVc50T4axI+q0dqWEZs4pNSBHRvy3OnZo/WGMlcRot2HC+3x1HACxYlWmQ65blUeIC5pIC7Z48FEXbWty/MNfr0siynWLhjZ4waMJFPSwwaa6aBbjAVEz1WgKsO8sp4nvjGPZXMhlqZlbsumEm39/QPNaHXP0xjGK+ytwfusXitBknBLe5KotONl28VwQqV02WmXKCjUS86meNxdoDWUgtDWD4aa0er+nlHn5dmyARRLCWJLnqOWaUH0U+0SjXjmjaKEoNnRfn5XS+liaiIlFvSQ0ZbimmivOn2pn6vtgMk0m5m7nyiMHW2DTaPNaGkbHV/0CoN08SHmfhQ0NaOd/BLtJb7qnaMIl7KzdT/aZcSOtuZGKHa0eizXsMIMPZ8x94JiHoZRikzru6SKknzA7Yss4q2ESxdJUiyzcwAzN9oGcxgWtHq3LNUdBNOX4AlQD9cX1KlPHNKWgm9ZWIZnPI0zuPxq6udzeTda3QwuO0GaAub1Yvbm+1ldZX32JL155d6DWBRtXWrwBrS5WRHL9kJiTfvahpa0C27RlLWsitRorSsmJWz7Zb8DrS7KRqUHQmyRE2SJwq1Fd9QiFVnMUWtd6uDWBULvQKvvQiA237CVJrJwlYXy+UoUWD3CKt3741xUirWEv482F5nqu9CyrmvTL3qYVmxRrkXPQ3372IuDYvMGtDk7uIKrZ/tdD/iIgJs+M6IHb+yD5jvQ5i37ZuR4lfm5iCY/66WCN45d2t+DNrdPcZ3NEk25yzlgubdkYUZTOkOu2nyLJBdYF81PMKHsJ9nz5Tk+CART6OKa+H8P2oKXumtHqMmWQG/PPFvFu4ClrImnk9LxLrR55kNL/pCKU+xHXTXrNdxkca29m7/yJrQFnknjA1vkCzQRmS04kWa20liYhwpW6LvQepl9J8pqZee62e2ni29PlSLzNrQM7meuaEcj75RZXh3nO0Ir12tah/XzLrQeFJf89gzTAsN+xUpCgK5x5fC8TnD0jWg9KO20MNnktnKMz5MaKwmR51rgLj7TJdTRBO9Ei+UsUc9nq+QRLJfBIzle61oeLMvOJiXy9Md0tYtqQfXe2m9JNW/M+49Tz6u/sACzVeNt/RK+FS3es/k0Y52Ug6vu17U41wus+zP/vCTLu4K0RKneJsUFMtWv44SOGns16O/mHd7k7JP5U8HSzedlhGqg0QBEr9WUXIWP64BORWhsb2DjTpqd6gXnL8tSewjuzU73szWsMXOWYr7zWei1QUqZhMPGAhEOLbEg8Ib1DirIHrBKsjFgYRR0+Wrne3J/rM8a78jeB7kHQJ1PVDPVRtuuJQsvq77ijAkVD4VqXoAKLQXqNnc2jd/8J1IF2P+H6TtFa4z22zXxvcdx6VH7HJqihXje8uBAmcHyG5uRcKu9ht9kf74RWoCpO4pU/cK0BkPP+vDRT07T9ifKNkNLwZv9NzYUwanh1sIBXb6t63r702gtozlFqq4tjzj1yHRsF7/EQnWxpiC5tu26TdCqiNq1detiFrNW8a2wPxkFGdqW8e0maBWpq+3pxDRZUrLja0QwOhd+Fg1H+xkdJ60ivo3QquhhXYpScbjQzvrSy1DdM2CFp6n0CK3vj9cmPkhlqocWuEmqLSScRxRxrsq9u85Z7YId+cxv9hOuqpmZsD7yHSsJ7Qt3FG7R/eugxVg3e0v+qDYGI3xVHnEIWz/RGk4yj7SFcuAlZue1iHbFt0jPtBT0WvSmarQM6+q+hGGRl/oMoDM9VOBFyd2fS5TArCMAnO62E2bypdTRzvgcZItxuxItmi/jGLrMo75lS2ZvJwz2n3DZ0NHZLjQNPJexKzyx6KKOFQBYGg9uKJWxG5XR9n4QbXbdGyDY8IK7lmfB5TvN3S8x3Hx1z1nRrNeik/GNUuSc7HivD2ny3kKCU0Vgo/xldlRo9z+NVnp68Sc//HXCD7LPCOcT+oxnK8zdM/fZhPUIX4W1tURKBx5imEWqq7bbXXwEUeIrtDvkE/4CWg7mwVmXOKGcUYFwAReyKvqcfevcKyXbjPRy5sSoLRlkEZyz2XB3GA06ZC4ufh9tjx8thXxUTpGXS8BGPLTxxCNr8ZaD1stLL1BUkymKRgI8lwVJOMYxiweQFDMYcog62suvSDKnxJ04M46rzWy6ntN9UN/uiI6SMbsMaBFbqtZcYKQyW2/Yf/mVZvP70LIGeBLhhBbcSaJudiQeeyMK5t50uJz4BfmwM2Zm0JMoBtnaqYjrsAqXyID29htoOThU/HPUR56nWCHnrDKAaPk22p4nsAUAwVg+SSzKcUCU+6plsy60mj79Ptoe9TO4SF6IZMiJczt7XDBRvB31zLFhncHmQ5wjA3f/iSwbrpUdFUXPd8toPUKLhP5Hk9CPAy1xbs/81BOx1HKYR7vjQ26XuqP9FXciDzLjv3cUD6Zc5vmSgcoN0Ett+3oKtAcfF1k12K/BhXboF9EW2vbF0Q7VL+ZXoIriRdJmhbOOUb0PfaltBdrJ5CtCQua3mfaElo83KHEXIalZ2z4ySe4CqS7blsiYVWQBxXvKqypWbUD74ZHJjV/in2IQvQQMNtxeQLw4p6UmXEvxBR8l6p7IZnnuDTi/ryywYvJuf0g3S6UsGqBdkcZrEBR0oSVWPHCtuuTLRyUlnQdJUcLnkhCp2g4oU68bJEeNPPiCXIhCt1UwzY5J0JWAc/eV0W7wQBL2WkFrbxA1cqElkyDmWjflaKV1QWeJb/gHWvijghns2e6rdyguTJzkvX/UyK/iFmH3Qe9RCBK40PLrr0sDpVyCqGRKWO24Fu1OSjdbl8vteFy5MpRLEPRZ1AJj6MJENTBONrOHN+lBx3wsE7vtaHkhRjWOPrCg1XFLHwDdlQ2dxJqt7+M9pk8tTnZw/rRA6Ap64y05dV2bMuKVeHgSPBYjh8OIFl9/J5ugiUnlQtvNVBK6QrgSTYbhDkA6LM5WIBZsBOAxCbyzkoTCGpiqRotx2NDSx2DAfSBisB9rbGFSiZbrFCrwLaYx9ajiyTOyF3Hlu1i9WN4mwhPu68q6byPdF4q4bd9iZmhomZoUZc4aFRb1V2hWWI6i+y2AzMNrICM1T862falTegwRMVZFItThCP1mi1/XVn6CQLs45uwT1mE5TFjXO9fCjZZfky4Pat5liTO10ZS00diVngCrJttMS0AEuevJUSGENlRHlokP8c+iVQd9YNcN8wuiMaKcjb+28xZY0xHvaG3c7iSeVDa+RKuoW8PhUPa0H0abke0RriKL+/4WG0OtS7VvByr3KjTvI8E7/co9/yzQ8o/eeb0Y+aP1Otsa4GfQCrgZ9RRFVVtgztffZXXhmnOju8zVQdvXDCpC0hItGwhn3c9jxw8X4+gq8MLih9Dif2pFzwg00jwqZW35iyOMRu1vI7+Rm+EOntMgiyXtJ/7p9en58Wzz8BOiccPqh3Qyz0zZsiudvLvQvzhcLlrQdbDP9Z8qMtDQTm6QfoZ+xx/64b0Hz/WPjrd0XYGadyCiEfj50DcXW7sGGLSS7g6HnXqHyyEXaCE5zcbwdZpG99PkcfG214CH4BsRGyrRapO2l4i2jh50IFSc5bmDzEUPd+XmO4Y3e9ktbrTs7wOuk+W8N3+O0/FyMmY9qdt08qsKrZfj2m8AeDcN1J5sWxfDjQsGJ/UOg9cxf6z64bgLhmhDV1A5BNre0R+Ei+PdXw1u49t6FR7844hPXf8kWk9XTsz5QbTain8XJ0F0ymjTG1ypruhn+stX3M+Yf8SXlNh7H0cL4QKGR3/zdRusp+v5/pn4aQcmOKBXzCI1RJtvXRwhtfOJnC1b3K6G0ALVDxS27LNylgntA/dXi/a97WA9X8y3nx8RLp86YSCzAeWlGizeZNtX5tPVsnHRWaeY+2tPJl+R3G0jjTG0zHhKOsvd4no7bCeTwXgyvWzvq10UJlgNP4AW5FX6R0b6RcnGZDSbdk9VGWt7u1wOE4EWpfvAeQ0M7TwdaDViiaZR26aLtJck/vjK0H5OBrfPNOmlix7zLH8oUqPQenS+6W0pHPweDPH707m0Uujy6zE5MWW0pNYjd5hPEX7xUTseBrsjLVr4MitmZoEwkzw9rPpJzz+mk7W/Hn+Ot6ukvzqkiLbBmVt5hDZR5n1wHcOQuuw94I69ixvC1PF8kZwimV3A0UKH2hInIDha+cYunrBgJp2Bh3OqSRi9jmP/k7XtaDrdTsfX4yaKWT6v+ifA1UbrwZzlfM76Gs5LPp1vkQEazb94iSNwfT4n7OvBLH5vaN6rF2YjmkF+RZeU9dt1Ot+Ob8vXmGupH7EuSveFRD64i/8nIdiPaqGMc98ILSr3J9fwyzxausmS02qK7KUw7PnJ52yynjyne7/n98IQR6BrjU2iG6NlPQ5nhVKcaudnMt8abIbjUSR6w0O2Jz6NeRl+1F3uwUPG0E/9aWc1eTK4t8/p/NiZ+ukIw2JNCK212xYthf2JC2AA0dxvRs7kaCc00ECMwoFb5FYyh+jZEG24iP2ZD5bj9e06nlyXhynTmF0M9DSZ0qyJFvi2R58g0JJP0EQZyigHP5V4KCyLemiZekcaZxLcP+F5GixnzCvYe9drgAGkfQVFpR7aok7mZJFbKNHOqe81Rkv+kowD1EXb5dt9T57QuwqPb9/3PpjHxySuEdm5Jloyp1ZZ26Kf1oR4K9B+yvGbIgGOXS7yT6cYuYbRDr35mLz5Hffm940WydVHG/cGfQyK+xTG2A2OTQj3hPYmZV8wr2qj9W58k/fNbThfhX64mHcvZwCqhfqFqOHf5m8kEdxB1aRr6TUcrbbHGO/5ddGiccMjYbCZrEZ+spjwA5iYhDVcYVAbLX0jb2jbCCl/cOnnIxTc0KgvhqyaJ3xeEOJutxvT/FxSydkoZVNTksXdZDmKvaAaYEbLMx93xIhVg06HR9FsVOHY/9Gh0YazlEsztDTtNdDd8pqFLe/iXv7JmUN89GcjaXd7p7V/bb4uqATSjZY2wGjxmmU5OAGn2v2WSjrsMZ/iOlmvcfX9wTGZ4sijQdMi3GTRc4XMlB7K/94xeKEwbFzWaNNbrdfH0anxIl6ZQyO0rouejrE0hDnvbl7apo8WnzeibZfr/9fUTEv9r6d/aBXaDHU2X/q/nWqi9f4LaP+29A/tP7R/R/pPgf2H9u9F+39BOpOwOsJ58wAAAABJRU5ErkJggg=="/>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50" name="Shape 450" descr="data:image/jpeg;base64,/9j/4AAQSkZJRgABAQAAAQABAAD/2wCEAAkGBxITEhQUExIVFRUXFxQXFxUVFxcYFRcYFBQWFhUVFxcaHCggGBolHBQUITEhJSkrLi4uFx8zODMsNygtLiwBCgoKDg0OGhAQGywkHyQsLCwsLCwsLCwsLCwsLCwsLCwsLCwsLCwsLCwsLCwsLCwsLCwsLCwsLCwsLCwsLCwsLP/AABEIAJAA2AMBEQACEQEDEQH/xAAcAAACAwEBAQEAAAAAAAAAAAADBAECBQYABwj/xABLEAABAgMDBgkHCQcDBQEAAAABAgMABBEFEiEGMUFRYXETIjKBkaGxwdEHQkNSU4KSFCMzYnKT0uHwFRZUg6KywkRklDRjc+LzJP/EABoBAAMBAQEBAAAAAAAAAAAAAAABAgMEBQb/xAAyEQACAQIFBAEDAwQBBQAAAAAAAQIDERITIUFRBBQxYVIiMpFCYnEjgaHw4QUzscHR/9oADAMBAAIRAxEAPwDjG2rSGade+8V3xwd1Hg7+2fIyk2p/HPfGYnuocD7V8k3rT/jHekeEHdR4H2r5ELYnbSZb4QzTpTWhxGFc2iNaNWNSVrGVWlKmrphLLZfVxnVBxRxKi4oE6swjKpUi3oaQpyXk2ESTupsfzXDGWOJrhY0zZy9Nw7nXBE40PC+ENtSS/q/8hzwhYwwvgbEs9TCn/Ic8IMfsLPhECXeNKEV0/wD6HKdmELHfdhb0i/AzAzED+es9qYak+WK3pEJlntJB/nueEGL2wt6RfgVj/wC7nhDxLl/kLPhfgG/Z8weQpIFMKvOnHXDUl7FZ8IGmypzQ4j7x3xhqS9i14QwLLm9K0118K4O6HiXsNeEUn7HmHG1JF3jJIJU8s59I4ooYpTincmSk9D5fOSqkTnAJvrU3goFfCBSqVvAFOAxzUjuxXhiOPBaeE6RhM9QAO3aaEtAd0cbqr4nXl/uDNMzxzTb3MEjuic9/EMtchv2dO0NZqYp9qkDqz+IZcOSirEmTnfmD/MV4wZk/iGGmt0CVYS6El1073D4wsVT4i/p/JEJyZ1rViNLgHfFf1fiGKlygScnGseMBTW4PHGC1Z7CzKK3BrsNkecn4x4wWrBm0QKrFapXiH3qw7VR5lIM3lNOD/SNH4/GJyqHLNMyt6DHKee0SjQ5l+MGXR5YY6voEu27RPoGh7p8YWXQ5Y8VX0JWjNWg6hTamkBKhQ0Tj2xdNUIO6Im6slZtFbFtKdQvgAhpS6FXziamh2iNpKm1isZLGnhudWwq0fZy3wHxjBumv0miU+R1sWl7OV+A+MTih8R4Z/IdR+0R6GU+FXjBih8Qwz+QULtH2Mpvuq8YMcfiLBL5EpNpD0coPcV+KBSiv0jcZfIsHLS9WU+7P4oeOPxFgl8j160v9oNnBq/FBij8RYJfIK2uf/wBp90r8cGOPxHgl8gqTaHrSn3Kvxw8S+IsL+RdPy/2kqP5B/HCxL4oMH7mEDNoH/US/Mx/7QOX7UGH9zM+3V2iyy46JhlVxJVdDFK3RWla4Q4y1SaQpR0umzi8kkC0VOvugIWFAUa4gOFSo6STWNOolKm1GLM6VOFS8pLU6pOSbWlTh99Uc2bPk3yafAROSrAzpJ3qV4wZlTkMqn8UX/diW9mOepgxz5f5DLhwiFZNy/s0fDCxy5Hgjwj37DYHo0fCPCJxSGox4Kpsln2afgHhBdjtEMiSbHo0j3YNQC/J0+r1QwKLZGgGCw7sliUxzdUMB4WYNXVDsTco5Z9NHVAPUTel0DOpI3kDvgA4C25pDFpsOpWlSVJCVlJBCcbuNN4MdVOLdNowmvrTPqlmht0cRxCxpukGm/GMnF+C8S2NJmSppEJRG5BxK7RBYVzxlTrEKzDEiqpc7IQ7gywqFqMopleyC7AqGl7ILsNC3Br/VYq7Foe4NzZ1wahoWAc19sLULIUtKUUtCkqWAlSSk4aFCkJt8lKx8jyHtBuzX5huZcupCwlJCSQoi8K4aCKGOypDNScTjjUVJtM70eUKzT6f+hXhGPbyLXURfJP7+2eRUPYfYV4QsiV7FZ8ff4BHL+zv4gfCYfbzF3MfZReXln/xA6DC7aYdzD3+AJy7s/wBv1GF2sx9zD2COXcjof/pMHa1A7mHD/BVWXsj7Y/CYfbTDuY8P8A1eUCR9qr4TD7WYu6hw/wAC6/KBJeus+6YO1nyHcrhnLuszmmbmDuWRCzV8TXDL5f4E3flGl+YO91XjFZvpCs+WZU2hzSVneonvjWM0yHdbszy0aioNNMa4lsQ7t6kTjF1RCcRopjFQldamM42eh9O8k5UZZy4KKS6akUqQpIIBqDHm9dKUaitwd3SRi4O/J3rDboNSpVTtR+GOPNne50uERsJVpWTvCfCLzpk5cSVI16dgHZBmz5FlxAutg4EDoPcYWfIaoxE3ZVFc39Tg7FQu4kgyIgFySNSvvXh/lD7uYu3iQuRbPmuc0w/+KH3c+BLpokLsxtQ5Lo3TD/4oO6nwPto+xN/JlpWZcyk7Jl49qjFd7PhfgXaw9mc/kcNExNffKMHfVFsvwNdLD3+TMm8hQrPMPnYpV7til/1CW8ULs4csyrQyVlZVouvh1xIKUmiqFN7C8BppqjoodXOrLCrIxrdNCEcRk2VLSpKgl5V28aXkUNK4V40bVMW5lTcbWRttWdL+3/p/OMGvZumHbsaV9t0I/ODXkL+hpvJ+UPpj8A/FBZ8ib9DKcmpP239o74eF/IMXoKnJqR9uOkQYf3IMXphkZPWfpdT8UGD9yFi9BkWLZo85B94wYP3Bj/aCtFiz2UhQSlyppRCSojDOdkJxXyNKf1vj+RFdt380qOdQ/DE4kTglyVStazgwgdJ8IWMMv2MNyNc7bfw+MLMkPKjuMMy6R6NocwgxyY8qIw5gMLg90QsTGoRMLyW2gFTk2g0F4JUKYD5tRBP9UadVTtTiZUJ3nJH1MJO2OF3R1eSCg7emFcCihv6YTZSQBwb+mEOws5Xb1RDKBqSf1TxgCwO6dR6vGC4WLCuo9XjBcdicdSuhPjBcVgayfVV0DxhXY7IXWD6quhPjAPQw8r5VS5R9N1XJvYhI5Jrr2R19JK1VGHURvTdjjfJzZl9bhWg8lCk1BxCirjCucYZ49Hq3orHD0q8n0VqzkjzOqOGx13GES4Hmw7BcLd2Q7E3BlJh2C5HAmHYVyRLwWFcuJcQWC5CmU6odgucsGkAYE9BjM0DsuoGFFQAF+UDQg85/KFqF0Sl5Xmo6KnsEGvAYo8iNqOzXBq4NhajQ+ae+NadNt6kTqJLQ+aSs2/KPEirbgqCCMcc4MenKEakbPwefGcoSvubUrl3aBUEpfNSQOkxg+lpJXNo9RUk0ju1ZQz1SEJdURheW4lKSdgCDURxXpeWzqVOpsWRbtqZ77I2Gqv8AGIc6PBeRUe5ZeUFo6VMfCqDFRew8iov1C7uUk+NMv8CvGHai9h5VX5AhlLPHG8wNl0wONLgMur8iycpZzWz0flCw0+AwVfkFGU856zFfsmC1PgMup8hhOUc4dMv8J8Ym9P4jyqnyLJykma4ln4T4wfR8Qy5/IMLfmPWZHunxibw+I8qfyAzNtvKSU32gDUHiDMc4xMUpR+InRl8jm3bP4V2+uYcvUCapUU4DMOLTCNl1EorRGculTfkwHpx/5WWGn3iAopBLizWgz58NMdi/7eNnG9KmE6WWsqePp3R76o5s30bqkuTQZsacGeYcOwrV3Qs18IeWuWOtS80kU4x3uq70mJdS+xLop7si7MjQ5zPDvbhY/QZP7me4V8Ai6/jhXhWzTd83FZiJVB2tiZDk65ShE0K6UqZJHSiKVSPA8l7SPSVp8EQSJtzY4llQ6qQYoXuSqEl+pnZy+SzKRxlFR2JCRzD84eBDxMMmyJdHo+kwWQBQGRmbT+uaHoFiVPp0IT0QXGZ71sNN51toG1SR3wv4H/c+K+VJbSpy82QaoSVU1491I7KF8Jy1rYjlZM0WneI0mvpZFN2mmfbkP8RJzGgrmqDTGPn3CSdj3Izi15APOHQk9UPCysSFlr/VYFFixITdcB/QjRRaJc0LOODdFpMWOPIBLwOnsirMWOPJ7hNsFhY1yeE4NJ7IMAZkeShmEHG+OkQ7PgWZHkIh5HrjpES0+B5seQl0EYEndjBaXAZsORcrRWl4VzUqKxWGXBLqw5EbGBZniQ0lbi1KLZUoXUgDjGgxrjHW5f0ddjhterpud0bZnAf+lYI+2qvZHLjps6MEzz2UcyOTIoUNPzhB5uLBF035Jw1OAycqD50moblV7oLxF9fB45XMitZZ8bhWvVDUYvcWKXBP72yuctvDYU4wYENTe6IbysklCtXE6wpFD2w3TXIZgE5UWeo0Dx+Aw8hhmnv3vtNz6OzabVrPZQRd4ciwy4AvTFtOZ0sMDbieswnOmuR4ZGXOsTaTR610Nk+aCB0AQ1NPxEGkvMjLmJJgkB6dmX72hIXdO2pwhpztokhfRyZs4xZ6DdTLvKUD5ygEk6iQThFxnPdomUIcDtgWyuXZLDcqy+oKJKym9S9iBmrE1JJu7diqcGlawZ+0Z5WPyVhG5lMZ5kOWa5b4E7s2MzDQ3NgQ8ynywynwWSuc9k392IWOmPKfAQOztOQz92mFjphlvgEv5Yc/Bj3E+EPHAeW+CoM2PZ/Ajwh4oCy2SXpw6Wx7iIMUAwM9Wb9oke6jwhY4cDy2epNe1HQjwgzI8BlsulyaPpgPdR+GDHHgMtk1m/4lXNTwgzFwGWyr0xOISpQm18UE5wcw3Q4zi2k0KcGotpnGz84t5ZcWaqOc0pXbHoKKirI8uUm3dnc5F2BONoTMscCeEAI4RF4ilRgdGeOeq1L6WjanFrVM6Rc7a6c7Usv3SI5nRpezfHUW6A/vDaKeVZ7avsqUIWRS5Hm1OChyxfHLste9Lh70Qu2p7SDPn8SDlyz58jMp3FKu0CGulW0gz38WGay4s48oPo+02D2GDtZch3Md0Ns5U2YsfT0+22od0Q+mqD7mARU/Zi/9TL8+HaIMiqh59NnDqyxnFKKuEVjoFaDdQCOnLikL6mZ07aCncXBeVpUeUd5NTB48BhW4mG9SBXnMPF7BRWyCBDmukS3EpJiswSAar5gY0hZ7Eyulqzo8hnRL8IuZUWm3kpuKPnkE4g6KA9cZdVHMtGPlC6aTheUvDOqVb8j/ABSf1zRw9tV4OvuafIs7bshX/qR0Hwil01bgO6pci68oZH2/9J8IfbVeA7mkCVlDI+1PwGK7asHc0xdeUMmfSK+BUV21XhC7mAJVtSp89fwKh5FT1+RdxT9kC1Zc5i4dzaoMmfr8hnw4YRM+1oS8f5aoMqW7QZ0dkwiZhJzNvn3PExOH2h5q4ZelfQvV3D8UL+6Hj9FksqPoljeR4wXXI8XoHOy11pa1IISEkkVqSNOEODvJJMmcrRbaOXsuxjOupblmikY8dV4jAV4xGAj0nJwjrqzy1FTemiPpUpYFqS6EoamUpQkUCCKgbiRHM6vKOjLt4YQOWynP8ncG7HugzICwSINsWonlyDSvsrI8YeKD3C0wbmVz6fpLMdGsoVeHWkQLC9w+pbFpbLCXVypd9GxSU+MGD+B3lwaAtGTXnaXQ6SyojpAMTZD13TF3GbLVyuCT9pJT2gQ7MlyW4BWT9mL5KmDuWnxg+rkV4s4QSKRQrW0gHSpQUc2oGsLU6EtdkQ27LCt580/7TVT0kgQ1B8Dbt4YT9qyaeTLvun/uOpbG+iEk9cNQ5M7tkHKQD6ORl07VBTh/qMWkuRYWLzeWM5SiVobGpttCe6LjCLM5tpXR1tktJnZNovgrULwJOeoOMefVbhVeE6aVp01cockJUeYekw8+fJWXHglOTEsPRdZhZ0+Qy4hBYkuPQp6IHUlyPDEkWcyMzSeiJxN7hZEKabGZtI90QahdEy6AohKUXiTQADEwWC6OxsnI0kBTxCB6iRxuc6I0jSb8mcqqR0LGS8uBg0N6qmNlQRi68gqrAa9mnoEVkRFnS5E3snWz5g6IWREM+RnTGTCTmBG6IdBbGirvc5y3skn1NOIbUlZUkiiuKfCJjDBJMqVTFFo+b2fIz0otSeDUyrDFQIruUDQx2VK0ErnHCjJs6BnKi00eeFDbXxjLOgzZUZcjjeXs8OUyhXPT/GDHTYYJrcaR5RXRy5ToI/KF/Te4WqB0eURk8uXcH62VhZcHuO9RbDbOW0grlBad6a9ohZMeQzZcB025ZbnpGxvSBB27BV7eRxpUmofNzCR9lah2GFkyQ86L8i9oZPsPJopaVA/WSThvFYShUXgHKmz5C3Z/6EaOo34OmPTyew4xZClHitqVuBMQ6j5N10cvL0/kZdsRaBVxTTQ+usA9GeBO/i7IlClHzJCYk2lG6l8uq0IZbWondSNUpcGLqUtrv+P9Zq2XkDPuqSpEqtqhBvPXRpz0OPVFOenm5hKSb+2x2Ep5M5/GtoBAJqbrdcTppUQlK/6TJqK3Zoo8l71ONaT5OxCQP7jBrwhfTywL/kqe0Wi9zpHcqH9XCC0fZmzfkvnE4iaWvcq6euJbmtkUlT3uYk3klMtYuGZTt5Q6RhEOrNfpNFSpvwxaz7BU84ltDrqlqNAL3WdQET3EuP8ABXbw/wBZ9iySyUakkUSS46rlOLxO5PqjdGmsvJi7R8HTNNYRqkZthrkMkqaaBABQmAYNTdYQC7stsgsO4jMygIuqSCDoIqOgxnKCZak0c9PZLsK5NWzsFU9EYyoI2jWZzdp2O6ziGFPI9ZkgnnQTUc1YlUVyVnPgwFWzLkkG+kjOFINRvwgdB7SQ83mLKGYlVelR72HbCyKmws2AVEgyrMts7iIThUWw1UpvdFXLFSdFYi8l5LWF+GKPWEj1OoQ1WktxuCFF2ZdzFSdxUOwxoqzIdJcCC8qn8yENIGxNekk4x05ENyXXqvW4nMW3MuYKfXT1Um6n4U0EWoRXhGbvLVs18iHmGllb0miYSSACo0oRnCAeKo7KgxlWlJeGaU6Sk7H3zJe3bPdAQwW2leyuhtfw4ViYyT8mdWlOP8HS/JgNu+NlY52z1QNEUKxF7GGKxPBgwARwI1QWC5HAwDuLGRbreuJvesAArpiXFMpSZKWqZhBawrl7+wwwLcIDpwgEWCKwwuSGoAuQUwACWIQAyisAwLktBYLiT0of1niGikzAtvJZiZ+maSo+sMFj3hE4beDRTONnvJkkfRPLpqUe8HGIeJGiknuYc1kEQaF0D7QHeIjOcSsKYqcjZhPIfI+ySOwxa6l8EOjEo5Y9oIGDyjvFe2sVnxflE5DXhibr0+jlAK92DFSewsFReJCrdjoFbyydwp4wnX4RsqXLG2JRgEAIvEkAVBznnjN1JvctU4nfS867JNpTMSQUyRymbub6w5K+ekYuF3iv/cvHshpuTs6dHzC0E+yPFWNyFZ/dIiJRnHX/AMF061vX8jcm/PSnFadvpHonqqG5KuUN2MOFZlTpQn5X4NmS8oyE4Tcu4wc14fONn3gARziOmFZM5Z9G/wBJ2FlWpLzCbzLiVp03SDTeM4543U0zknTlB6od4PVSLM7k01xQE4QXAopQguBQ1OiE2BRe0gfrXEuSXkpIy5u15dHKdB2DHsjml1dJb/g6YdLVl4iZE1llLo5IUTtUEdpr1Rk+tWyZsugnu0Ysx5S3E8lhlQ2zAJ/tEVHqpPYUuiS3GrN8pja8HWCjalQUOggV6Yvumn9S/BPZXX0y/J2cjONPIDjawtJ0jRsI0GOmMlJXick4Sg8MlqWW5DuTYCq8RCbKSAOilanDojOU7FqN/BhT+Uco3gp4E6gSo9UZOsaqhIynMsJPWv4VU7IWd6L7dgnMppI4FZ50mnZEuonsNUpIz556VWKtTCUHaKjnFRGbw7FpT3OZnrTmWj9G26n1mnP8TiItKD3E3LgzlZUnzmFjnr3RWU9pIly5RjtsKMDaNEmzoMiVpS4XQoXhgiozGprzxl1CnBKxdFwm2rn1qz7YbIosBNc5GKTvTmMYU+q2loFTp3+ky7ayLkZoFSRwavXbxFdqY6o1Iy1X+DBqUXqYD7VqyKfNnWB69VEDfyh1w3CEvuX4EpteCLNyuknuK7flF6Qv5xrdfpgNigIh9O/MXf8Ak0XUNfcjVmMnUijyKoPmzEqrCm0A0I3GMbyi9dDpjWjPTyh2zcqJ1ivCATjQzqb4ryBrKaYjeKbY3hXa8mVTpac/t+l/4OxsXKmVmh804CrSg4OD3Tn5qx0qqmjgqdNUpu0kaKn28TeApnqaU31zQ1Vi9yMEuDnbWy9kJfAvJWv1W+MYmVdLwrnRDoqktXp/Jx9qeVB1WDTNyua+aKO4EE/0xzudWe6S/P8AwdUemo0/ubk/wcjaOWL6ybzlTqxNOmv9ojPtFLWbb/n/AOGncqCtCKRzc5brizQrJroKv8Ek9sdMOnhFeDnn1M3uKqYdV5pG8U6jjGqwoxbmxZ2WVWl9O4K7gDFYlwZyT5F0rcbVVKqc/jSKcYyWolOcHoztMjct3ZZypGBoFpxCVjbqO2OZ03TeKB15ka0cNTR8n6As2bbfaQ62byVio7wRrEbqWJXOGUHGVmc3lPlk0xVDdHHBgceIk7SM52COepWs7ROilQvrI+a2xbj75+cUSNRN1A3IHfHPa/k60lHwYq5imBVTYkAeMWo+gbfIEzSdZ6YdhYrHhPDWYVgxIsZ9GmDCGJCzsy0dfR+UWoslyQq/OpzhWG0UilTbMpSSNeUeSNMZO50pocTLsrNUqLaz5yQKH7ScyoUalSHtCnShPXww/wC1n5f6QBSPaJqUHfpR1iE6NCt9ujJzK1H7tUbFlW8CQULunVXA7jmMc9Tp6lJ3NoVadVHWWdb/ALRND6yTTqhw6hrRmc+n4G7Qyek5xNVtgn2iKJcG+meOuNRSRyyg4nHu5ET8iouWdMKUk4qQkAE09Zo1SveMY1vdW8ozsv4ZWQy0ZWrg55ky7qTg+0FXb2tTfKbO0EjdGDoxf2Oz4N1VnHzqjQtSyA4kOpDcwg4h1tQSuuvhE4XvtCu2MneL1/4OqlWTVov+xyWUc6km6+8+5dzJfdSlI2USVFR2xvFSlr/6G6qp6RVjm120lPFaRn9QXB0CqldI3RsqW7OWVdvf8Bk2VNrFXbkuhXtTdKq/UHGVzw7wXsz+phhZLSBjfe2q+aaG5I4x56RLrcIpUzwUE4BSUDU0Lo6RUnpERibKUAd5Hq3t/wCZMK7Ky0UceVmFBsAPjAVhYOh2c4h3DAUS2mtLqcfVw6sxh4mTlo6iycqVSzRk0OKSXCVEU4yMKFAVoKtOqm2BwlhujerRpRko3+qxmzs2U0pQZ6EkClN5wiKdFsxq1MDszIdmSc7jad6grvAjpVE5n1Ao9NIHpvhA7kmKVL0Zuv7AftJHruHo8BFZP8C7h8sqm09SXFe9TsBgyoryGfJ+A/y105mTvUVHwiHCmtysdV7El6YPmoHNWFekh2qvyKPWe4o1Urqi1WivCJdGT8s2G3TqEcjOxMaamCNUJotM2JK0FZsKRjKCNIyIfsxCyS2Q0rTQVST9ZObni4dRKno9URU6eM9VoyzNpvy1OGSCj1wSpHxZ0c9RFOlRr/a7Myx1aP3ao6+ybYSsAoXQ6iezQY450alJ6m8akKng3ZPKOhAcHOII13uKfTp+B+0pGUnUfOoCtS04LTzjsMdca0Z+TkdOUGcRP5CzMoVOyczRJFFG9wSrv16m6rfGm3keK/lanLnJllJvvOlwnGiMATtdV3AxObbS5plthxNoaFGUpb/8fK53VcboAicUmaKikIKmDUkAAnOrOo71GpMKxeFCb7gOKjU85i7CdgCVV5KSevsrFWIc0iy0qAqohO+g7T3RaptmTrxQo7NsjO7XYmqvARoqLMpdShVVstDktlX2iAOqLXTrcyfUyZT9pPr+jaAH1U16zFYKcfIlOrLwUbsaZUbxSoGtbyiK761rA69NaXGunrN3sNO5PurJUtwEnOSamM+5jHwjWXTVJu83qSjJxOlwncAIl9S9kNdHHdhRYzQ1neYh15stdNBBkSqE5gkcwiHKT8s0VOK8FwqmnqEIpWRBd2wrCuVvnXDFcha9sFibiyCIpkhkKH6MSVcbYdH6P5Qmi0zQZmBq7Yho0TNCWnkjP3xk4MtSIVZrSqlhzgVZ7t0lsnamopvFI1h1E4aS1RhPp4zd46Mom2HWSEvpoMwVUlB3KphuMU6FKsr09GSq1Wj9+qN6TtMYKbXQ6q/qscc6E4PU6o1YVPBlW9lQ66u4VYIwAArxtKq05o6IU246meKEXoYjs4a1Vn1qUBG0aMn4RnLqYIRftRsZ3E7k49kbLpmYy6xbAUzwXyGnXNtKJ6cYrKhH7mZ51WX2ovcmlZmEIH1iDCVSjEHSry8krsiZXy36bEgnwhdzBeENdHN+WS1kw3nWtazzDxMTLq5PwjRdFBeWaDVhyqfMT7xJjF9RVe5qumprYcblWE5uDG5P5Rm5Tfk0UILwGK2/WB5om0i9ASnU1wIpsTFWYtELPTKNfVFJMTkhVU0jQRFJMi6AKfB0iKsK6BlzYICShWdkANngTqEBJa/AJsE6uKSJYBCYbBB074hlBmydcBVwyXNsKxSZYvHXBYeIOxOH1olxTKUx5Fo4UVQg5wdMZunui8ezMufstCgeCXwYqCUCpTUZiE6Dujpp9ROOktTmqdPGWqdgLFiJ899w7K0EVLqpbIiPSQ3Y6zY0onzQftEntjKVeqzaPT0lsPN8CjkhI3JHhGTxy8s2UYR8Isqf+tCwDxC7k/t6orATiFlzp19UVhJcgSps64eEWICqYOuHYMRUvfqggsTiKFz9UhhiCMu4GFYWIC4uGK4IwybkU2wBckb4BXJrth2C5F7aOmCwsRCl7R0wWFcEpe0dMVYVz//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51" name="Shape 451" descr="http://www.sa-venues.com/events/images/open-book.jpg"/>
          <p:cNvPicPr preferRelativeResize="0"/>
          <p:nvPr/>
        </p:nvPicPr>
        <p:blipFill rotWithShape="1">
          <a:blip r:embed="rId4">
            <a:alphaModFix/>
          </a:blip>
          <a:srcRect/>
          <a:stretch/>
        </p:blipFill>
        <p:spPr>
          <a:xfrm>
            <a:off x="-4293" y="3272900"/>
            <a:ext cx="5989853" cy="3578673"/>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222420" y="98857"/>
            <a:ext cx="11664778" cy="7661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1" i="1" u="none" strike="noStrike" cap="none">
                <a:solidFill>
                  <a:srgbClr val="FF0000"/>
                </a:solidFill>
                <a:latin typeface="Calibri"/>
                <a:ea typeface="Calibri"/>
                <a:cs typeface="Calibri"/>
                <a:sym typeface="Calibri"/>
              </a:rPr>
              <a:t>Science and Technology</a:t>
            </a:r>
          </a:p>
        </p:txBody>
      </p:sp>
      <p:sp>
        <p:nvSpPr>
          <p:cNvPr id="457" name="Shape 457"/>
          <p:cNvSpPr txBox="1">
            <a:spLocks noGrp="1"/>
          </p:cNvSpPr>
          <p:nvPr>
            <p:ph type="body" idx="1"/>
          </p:nvPr>
        </p:nvSpPr>
        <p:spPr>
          <a:xfrm>
            <a:off x="238905" y="762002"/>
            <a:ext cx="11648303" cy="1989438"/>
          </a:xfrm>
          <a:prstGeom prst="rect">
            <a:avLst/>
          </a:prstGeom>
          <a:noFill/>
          <a:ln>
            <a:noFill/>
          </a:ln>
        </p:spPr>
        <p:txBody>
          <a:bodyPr wrap="square" lIns="91425" tIns="45700" rIns="91425" bIns="45700" anchor="t" anchorCtr="0">
            <a:noAutofit/>
          </a:bodyPr>
          <a:lstStyle/>
          <a:p>
            <a:pPr marL="182880" marR="0" lvl="0" indent="-182880" algn="l" rtl="0">
              <a:lnSpc>
                <a:spcPct val="90000"/>
              </a:lnSpc>
              <a:spcBef>
                <a:spcPts val="0"/>
              </a:spcBef>
              <a:spcAft>
                <a:spcPts val="0"/>
              </a:spcAft>
              <a:buClr>
                <a:srgbClr val="7030A0"/>
              </a:buClr>
              <a:buSzPct val="25000"/>
              <a:buFont typeface="Arial"/>
              <a:buNone/>
            </a:pPr>
            <a:r>
              <a:rPr lang="en-US" sz="2000" b="1" i="0" u="none" strike="noStrike" cap="none">
                <a:solidFill>
                  <a:srgbClr val="FFFF00"/>
                </a:solidFill>
                <a:latin typeface="Calibri"/>
                <a:ea typeface="Calibri"/>
                <a:cs typeface="Calibri"/>
                <a:sym typeface="Calibri"/>
              </a:rPr>
              <a:t>Established systems of investigation, knowledge about, and manipulation and control of the natural world. This includes types of tools, weapons, shelter, agriculture, transportation, irrigation, and other methods of controlling and changing our environment. </a:t>
            </a:r>
          </a:p>
          <a:p>
            <a:pPr marL="182880" marR="0" lvl="0" indent="-182880" algn="l" rtl="0">
              <a:lnSpc>
                <a:spcPct val="90000"/>
              </a:lnSpc>
              <a:spcBef>
                <a:spcPts val="0"/>
              </a:spcBef>
              <a:spcAft>
                <a:spcPts val="0"/>
              </a:spcAft>
              <a:buClr>
                <a:srgbClr val="7030A0"/>
              </a:buClr>
              <a:buSzPct val="25000"/>
              <a:buFont typeface="Arial"/>
              <a:buNone/>
            </a:pPr>
            <a:r>
              <a:rPr lang="en-US" sz="2000" b="0" i="1" u="none" strike="noStrike" cap="none">
                <a:solidFill>
                  <a:srgbClr val="FFFF00"/>
                </a:solidFill>
                <a:latin typeface="Calibri"/>
                <a:ea typeface="Calibri"/>
                <a:cs typeface="Calibri"/>
                <a:sym typeface="Calibri"/>
              </a:rPr>
              <a:t>How do people change their environment? What type of structures do people live in? What do people use technology for? What types of problems do people use technology to solve? What types of technology are considered important? How do people explain the workings of the natural world?</a:t>
            </a:r>
          </a:p>
          <a:p>
            <a:pPr marL="228600" marR="0" lvl="0" indent="-228600" algn="l" rtl="0">
              <a:lnSpc>
                <a:spcPct val="90000"/>
              </a:lnSpc>
              <a:spcBef>
                <a:spcPts val="1000"/>
              </a:spcBef>
              <a:buClr>
                <a:srgbClr val="7030A0"/>
              </a:buClr>
              <a:buSzPct val="25000"/>
              <a:buFont typeface="Arial"/>
              <a:buNone/>
            </a:pPr>
            <a:r>
              <a:rPr lang="en-US" sz="2400" b="1" i="1" u="none" strike="noStrike" cap="none">
                <a:solidFill>
                  <a:srgbClr val="7030A0"/>
                </a:solidFill>
                <a:latin typeface="Calibri"/>
                <a:ea typeface="Calibri"/>
                <a:cs typeface="Calibri"/>
                <a:sym typeface="Calibri"/>
              </a:rPr>
              <a:t>	</a:t>
            </a:r>
          </a:p>
        </p:txBody>
      </p:sp>
      <p:sp>
        <p:nvSpPr>
          <p:cNvPr id="458" name="Shape 458"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59" name="Shape 459"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60" name="Shape 460" descr="data:image/png;base64,iVBORw0KGgoAAAANSUhEUgAAAO0AAADVCAMAAACMuod9AAAAgVBMVEX+/v7///8AAADy8vLV1dX29vbo6OiTk5OXl5cODg5gYGDv7++bm5tISEjk5OT6+vqlpaVkZGRXV1eIiIgwMDBQUFB3d3fc3Nx8fHxwcHC4uLhCQkKurq4uLi5aWlqCgoLMzMzCwsIlJSU7OzseHh43NzfGxsZDQ0MXFxezs7MLCwugPNN6AAAcMElEQVR4nO1diZqrKrO1jCbpDGpi5nnupN//AS9FgaACDt2dff99Nt85vZOoyIKiqCoW4MF/KXl/ugBvTf/Q/r3pH9q/N/1D+/emf2j/3vQPrTWFQy398XpqUYBGj/R8LXWav4xS0G/7ZD5Nd40f8Yrf6AfPw/+K9+hovzrsDpUg903+aLgAMPeHppubJYC17yeN88mjLVzw6DeqBi+H9kOizT8kn5UfoYT27PuLb6MFSLEQqbGSnc/Z0XpN0UIlWvA+2MNBa7giOxhRKVYN4ZZEW8s094OU5GSUDBTasqDav6liztuihejBq/8lK33dDG4RKqjWUu0i+jFHy34d6W3brLRdKuSmJVwIfBS0k5KxwKQc7M8b0Kr2lB/yaPvt0a6pjLe4HVyIWF/1YPglwZ4IbOLVy8+spKVO1u5qjVareNY0IvVaoo33qImzfM68mN2rf/wuWvgptNq7xpjDBf90W8JlwjFiRVg+uQ7hYM/yY43HC6IMUgUXdJYVrVYjXvFjUc1z5XLkvW7SEi1CW8TMrpv4PjcvhmvVzM3QZgpeXfLEGPQD/RY8XqwhTLMeZ73TUkz2Lz67f7DPuxNiVaNiHZvlN9Fm0iEGKxrBgKkalq4grqjBTolJKZswCk6nZYggObR9ugmWj+SgWQB1bJaiJMsfpRRqJkYJrbrLK9aUyf7mIO/4iRtCJjPXWMD4kV5JCX8NAoCJb051BnHDK20vbtS2sDgMCunOmxQ/cVH+KF4fzMt5sjo6fuiYUohnRrDT8HfROu8nTdksrcpgpQ7SbxruDc+OalkYLrTFn0Y62qiTSyUdQbqoSfoqNi0oC1FLO+iMi79NonrmlKNh4fA5Zmkr0nV709CWUqibcMDNnoZpVwQbL4z3dUA6BRLrsq7p6EJ7M73LhVY+SpLBddG4l/LEC/5Ms8Sb5yC+cHGdlTyMrrlWMBrQSYTojNPz0NjvaqBV3/HSpSlalSlvGvz5ElN+HPpLvYkjuYsvXM2WB2BIjGj3wtDrRBEOSV7YCevibYO2Z/o9pxKphfnQmPKsxOij3cHhc3sPHvhxYDIpjNIlrU4sZnCc758ft89ep7mW0rCCQHubzufsP5amPI3Z1VN/lEsDQlt0bQE+8UKEWc3xk+7EQ8wHliHettcg5AuXuXbjURBCZ8etY/8htcNwrqrgVQeuud+qtp2YLhTSqNS2emFZo9FwlDeNqeVX7PEkE4FyDmRKpJEu/9Ikhuipt/ixBtx6aLX7DFnY0IrCsqa4iHbMXeSKaglD/Mfi8OLFWxJnr6X6ox4OnYKA14BrQwu2toX6bSu6655ar+jSkpN6gCPJoaV4o1Gcc66uPg5B/OOhgLY0hNVH6wm0z3E+XVH0tvnf9ja0wvxKUeIupdajQAZX8GNrs+SlCYYfWEH8o6awp2wQu5SlpznaUoIaI5DK3cuul0NR2njqcv9yhV3LnDQ5/kLXj5si67ZooTnaTIF5mi7biMtj3dQSH7OMZClBXVP1pZcRpf5ChTtmYCNh0TxRC+SfzmVTgbaxLZVZU1oZhU0bgHqnQiHcm24ebfG+bhgjhu7ukgmJZpdKuUDRtoanaqCdTHPpMNPR5q9N5xaHC5a8SGX3hl8kR2nkFEAA5txertLPG1B1Zr5RNnTxCqhQyyWIqt+WaqKvof0Iy9Vjzt/PGqR8sau1u7WcoDsH5Fer4OU+zmQJHd8KBeBCW7y1TVxKmJlljcwvrlWftkeEs76P4CICd5U/nNWz6GP2m6B1tlQbtJneNRUja6HyaJsbdpT6XQn9l7W2bl1j3Rms7XeizaJIhrEQpJn7LLY85ObFVCd9chtS+b1feq6wYo6He9Lgd9FS613wT3kspMgEN01KdtY850EstY57XWjBm1w3RbS+u1hGoD+FVow/0TTTRfpFj7wgkwcE89TcuPmUnyDgd7nNqaq21au4OVru5xypba5FtCK8zL3bwtQBTPf6EFxyACi9ilXUEG1ZJ38HrbAbmaONMlYYhUh/3UBY9/mhAwY+WUgykH/+mE8OMtZ4GfWZh70p+lThR+u2NanQxmhFlFy0zTMf3uAxAOYNZlF1/eK6KKU8xcITiExFJFPlj6GV/h5Ih0XXReSpcneGTN6cu8bqyRT6BzFmHXmWJc32Z9EKEeXpSrpIJe2HED3Cr1wYb2eZ8xR+Hk7LFICRDXJxzxj8HlrReh3OJQv5aDPJ+GUdXuoFfQ95OCAttLzRLKJAJrOgYJiXdehyDT9uZ118Gy14d6MitadI5cgjNGaP+UCijN1ENS4Df+F5VHi4v4fWHAx2pJwVuLcEXqiTz3lAbitNMNafhXdaEaz5LbQQNgWbm15Hdf5lsgIJLdPgmP9dKOdu5tov/xBa8xyOO2m0Buz0JioKaV6m6IFP6R52502iRZWrBO63JDkoJS7ah2UQLLlWGiyLN5xUTwUPTYkyZ47isQytGK8LyRyVrkarXtsOrSlPMprZB66/uuUb9Of7dE8xWxIZZoUa9UL0h9CaXiUCyObwcvFmMo03uToACRHnHwwzgK1jjqZbv8uFI1fmzPVXJRtOBD3mj1gVqiO1EVaVgYBRScJ6K1qaxuQugm1yQN0cilmey+IVDOM4XG5WGSz0IcrT4dUMMRvan/AKyjlksdkKm4ffbGduUKyj2HOrVNTb0WZTB3UYyvZBTBiV5GPJ1PvGHN+voM3Ch5XqhO62EFWyACZsLpmw1GJ4t0Hbnp8spjFrriyA+GpEqzx/iM/H+f066Qff4dQ4tJRIbdHyoI17ckC72zMR3/QYiLPAhgzfi5aPQrea3GksXXnOqVKbO/Nzw9Wcqp9BO6xJrpVvjfKd99Z+BYbXBG2+bSsCt44XjuxT0+YCBpo49+qwGV2ZWdGWbNTzUbG7UgtRorowcZUxW84zPO36aTp6BXXyd2dVs21L97Z/4zcK2falpYyq0f7vpyq0f1f6T4FtiPYH6qP60e9VtvPh+mjx1zB47Pq93uh1WrZEDPFu5FbKEPbObfGy55Yjx4hct98ypOf0og+449GyrF8rvdYY83BaCBhVvDza4GXPBBitil13VKPFbExTqLN+t1CoSinlc5zOpU/ktm53nSbCw4s8pOjjuOK2SrBnszPC0ro2y51yEitSqxoX0zRZxjX6C5V3eOqLMrqmgqrRsq4wN8C8XK80n3qsaczxbCnOvSUY1huzOZXLobdZxrYyggSaLLR1Fa5uUokWvLSA87beLQVbKl6+Fk8MDNbA6gX9T5XJ/vgIrZr/kX/h13zRSzanIOoOh51OGHY6w2E3Wp7Ou/5qcCkKm1NsKtDCsCDEk0eornPEp8G6qr8yHTcqTYI9V5ZeIELkxvTxZOnDft09E1SBVl/GjGnVLUkgymdSMW3aKcqHSAMzXjCtb6qZ3PreibYQ9xvbGgNc0WGAl70xUuPUlqVyaqQvtwJ0wS2Arbd6rPSG0DRjk6WLYVrOFpCqkdxERxdaxZ3kqV3UAKJLlsMhWfKIwDx6adFTA+MT4natO24/o5mfabm0W/utsU25vSDHWzaGZyGYpCwzAB0LI8yRbpWRRztaQQSRObXbbkWB3RHdPNvvgr3itLXD9ewLbW3pqzoo4kCbC0M1Da+I3KV4rMXgmtvdQ60+NNGXxSrq+qlGvMuKNkelzJZXNQSbaRu5o0x+LxOlBU2qKleAGqmCm+xGq5uL7gkl60VQs3IrU9sqlW9i2kLntNlszuczkewH5zP7RtIwYBdeGxFrTjaYznWkzwpWt95Ki0ULpbK4WDnTRBCpNbQ6p9zMsRCpg/17oktcSl94BmfV+dqj1Zu2YhCbWjQYkBb60uBqaAuDeVnlgzDGwxXmM6dNuCT1D7XoY82yfk4E2y6uETG0gdWH2oMb7Mi88knuFDQNrwquppNlyxLnpGzNM+nq71h6SeNklUOrFXHH062CZe9Cq3pcRdPiSy1oydqNoHOXxfXUeCtbNpAOXrHflWercWE71dwFF9Q9C5fdjeJCG2uWbbnX6g4hsiiMsySi1+KeQVrrSrSyZZmBJlREURM23lWhPVpdv5TmHyEaSqUAnLZkRkvGIfZHCLPWFWhVy+Kd5Pf+ObS6mVomLXX87YgHHYUJYlwXTSwR2k8lG3hTjvaQAyu7cKHDvBGtppGvZV3Hm/6anqSmMA114pIwS7LWveAfuUDwJC/yb71vop22RRtrmZiW4Mm2X1O5TZ6HsAozTznc+sWUOVVkEhd4NhAeFyLhGDaYGBLW3UHctK6xrNWMVvd+TKGPAvnYZPcRgqlccANZ62aJlU7uS8CDqkVCsioO1qmxpPiOR/atEqwF7SNfKMNjOSN2VNxgA/MQy5o0geGBwduxx//9CrRLJPXlKBBlFiNa40p1VJENZvotaPX9Ycz2Z2HzlMEm1ooKw/WMWvJyn2WJR2THaCBhP3he1ZU7WcL7mZEH9OtodZaZ2SzMm5aY1g+5nh+g3Ef1utMCxsbrpVc50T4axI+q0dqWEZs4pNSBHRvy3OnZo/WGMlcRot2HC+3x1HACxYlWmQ65blUeIC5pIC7Z48FEXbWty/MNfr0siynWLhjZ4waMJFPSwwaa6aBbjAVEz1WgKsO8sp4nvjGPZXMhlqZlbsumEm39/QPNaHXP0xjGK+ytwfusXitBknBLe5KotONl28VwQqV02WmXKCjUS86meNxdoDWUgtDWD4aa0er+nlHn5dmyARRLCWJLnqOWaUH0U+0SjXjmjaKEoNnRfn5XS+liaiIlFvSQ0ZbimmivOn2pn6vtgMk0m5m7nyiMHW2DTaPNaGkbHV/0CoN08SHmfhQ0NaOd/BLtJb7qnaMIl7KzdT/aZcSOtuZGKHa0eizXsMIMPZ8x94JiHoZRikzru6SKknzA7Yss4q2ESxdJUiyzcwAzN9oGcxgWtHq3LNUdBNOX4AlQD9cX1KlPHNKWgm9ZWIZnPI0zuPxq6udzeTda3QwuO0GaAub1Yvbm+1ldZX32JL155d6DWBRtXWrwBrS5WRHL9kJiTfvahpa0C27RlLWsitRorSsmJWz7Zb8DrS7KRqUHQmyRE2SJwq1Fd9QiFVnMUWtd6uDWBULvQKvvQiA237CVJrJwlYXy+UoUWD3CKt3741xUirWEv482F5nqu9CyrmvTL3qYVmxRrkXPQ3372IuDYvMGtDk7uIKrZ/tdD/iIgJs+M6IHb+yD5jvQ5i37ZuR4lfm5iCY/66WCN45d2t+DNrdPcZ3NEk25yzlgubdkYUZTOkOu2nyLJBdYF81PMKHsJ9nz5Tk+CART6OKa+H8P2oKXumtHqMmWQG/PPFvFu4ClrImnk9LxLrR55kNL/pCKU+xHXTXrNdxkca29m7/yJrQFnknjA1vkCzQRmS04kWa20liYhwpW6LvQepl9J8pqZee62e2ni29PlSLzNrQM7meuaEcj75RZXh3nO0Ir12tah/XzLrQeFJf89gzTAsN+xUpCgK5x5fC8TnD0jWg9KO20MNnktnKMz5MaKwmR51rgLj7TJdTRBO9Ei+UsUc9nq+QRLJfBIzle61oeLMvOJiXy9Md0tYtqQfXe2m9JNW/M+49Tz6u/sACzVeNt/RK+FS3es/k0Y52Ug6vu17U41wus+zP/vCTLu4K0RKneJsUFMtWv44SOGns16O/mHd7k7JP5U8HSzedlhGqg0QBEr9WUXIWP64BORWhsb2DjTpqd6gXnL8tSewjuzU73szWsMXOWYr7zWei1QUqZhMPGAhEOLbEg8Ib1DirIHrBKsjFgYRR0+Wrne3J/rM8a78jeB7kHQJ1PVDPVRtuuJQsvq77ijAkVD4VqXoAKLQXqNnc2jd/8J1IF2P+H6TtFa4z22zXxvcdx6VH7HJqihXje8uBAmcHyG5uRcKu9ht9kf74RWoCpO4pU/cK0BkPP+vDRT07T9ifKNkNLwZv9NzYUwanh1sIBXb6t63r702gtozlFqq4tjzj1yHRsF7/EQnWxpiC5tu26TdCqiNq1detiFrNW8a2wPxkFGdqW8e0maBWpq+3pxDRZUrLja0QwOhd+Fg1H+xkdJ60ivo3QquhhXYpScbjQzvrSy1DdM2CFp6n0CK3vj9cmPkhlqocWuEmqLSScRxRxrsq9u85Z7YId+cxv9hOuqpmZsD7yHSsJ7Qt3FG7R/eugxVg3e0v+qDYGI3xVHnEIWz/RGk4yj7SFcuAlZue1iHbFt0jPtBT0WvSmarQM6+q+hGGRl/oMoDM9VOBFyd2fS5TArCMAnO62E2bypdTRzvgcZItxuxItmi/jGLrMo75lS2ZvJwz2n3DZ0NHZLjQNPJexKzyx6KKOFQBYGg9uKJWxG5XR9n4QbXbdGyDY8IK7lmfB5TvN3S8x3Hx1z1nRrNeik/GNUuSc7HivD2ny3kKCU0Vgo/xldlRo9z+NVnp68Sc//HXCD7LPCOcT+oxnK8zdM/fZhPUIX4W1tURKBx5imEWqq7bbXXwEUeIrtDvkE/4CWg7mwVmXOKGcUYFwAReyKvqcfevcKyXbjPRy5sSoLRlkEZyz2XB3GA06ZC4ufh9tjx8thXxUTpGXS8BGPLTxxCNr8ZaD1stLL1BUkymKRgI8lwVJOMYxiweQFDMYcog62suvSDKnxJ04M46rzWy6ntN9UN/uiI6SMbsMaBFbqtZcYKQyW2/Yf/mVZvP70LIGeBLhhBbcSaJudiQeeyMK5t50uJz4BfmwM2Zm0JMoBtnaqYjrsAqXyID29htoOThU/HPUR56nWCHnrDKAaPk22p4nsAUAwVg+SSzKcUCU+6plsy60mj79Ptoe9TO4SF6IZMiJczt7XDBRvB31zLFhncHmQ5wjA3f/iSwbrpUdFUXPd8toPUKLhP5Hk9CPAy1xbs/81BOx1HKYR7vjQ26XuqP9FXciDzLjv3cUD6Zc5vmSgcoN0Ett+3oKtAcfF1k12K/BhXboF9EW2vbF0Q7VL+ZXoIriRdJmhbOOUb0PfaltBdrJ5CtCQua3mfaElo83KHEXIalZ2z4ySe4CqS7blsiYVWQBxXvKqypWbUD74ZHJjV/in2IQvQQMNtxeQLw4p6UmXEvxBR8l6p7IZnnuDTi/ryywYvJuf0g3S6UsGqBdkcZrEBR0oSVWPHCtuuTLRyUlnQdJUcLnkhCp2g4oU68bJEeNPPiCXIhCt1UwzY5J0JWAc/eV0W7wQBL2WkFrbxA1cqElkyDmWjflaKV1QWeJb/gHWvijghns2e6rdyguTJzkvX/UyK/iFmH3Qe9RCBK40PLrr0sDpVyCqGRKWO24Fu1OSjdbl8vteFy5MpRLEPRZ1AJj6MJENTBONrOHN+lBx3wsE7vtaHkhRjWOPrCg1XFLHwDdlQ2dxJqt7+M9pk8tTnZw/rRA6Ap64y05dV2bMuKVeHgSPBYjh8OIFl9/J5ugiUnlQtvNVBK6QrgSTYbhDkA6LM5WIBZsBOAxCbyzkoTCGpiqRotx2NDSx2DAfSBisB9rbGFSiZbrFCrwLaYx9ajiyTOyF3Hlu1i9WN4mwhPu68q6byPdF4q4bd9iZmhomZoUZc4aFRb1V2hWWI6i+y2AzMNrICM1T862falTegwRMVZFItThCP1mi1/XVn6CQLs45uwT1mE5TFjXO9fCjZZfky4Pat5liTO10ZS00diVngCrJttMS0AEuevJUSGENlRHlokP8c+iVQd9YNcN8wuiMaKcjb+28xZY0xHvaG3c7iSeVDa+RKuoW8PhUPa0H0abke0RriKL+/4WG0OtS7VvByr3KjTvI8E7/co9/yzQ8o/eeb0Y+aP1Otsa4GfQCrgZ9RRFVVtgztffZXXhmnOju8zVQdvXDCpC0hItGwhn3c9jxw8X4+gq8MLih9Dif2pFzwg00jwqZW35iyOMRu1vI7+Rm+EOntMgiyXtJ/7p9en58Wzz8BOiccPqh3Qyz0zZsiudvLvQvzhcLlrQdbDP9Z8qMtDQTm6QfoZ+xx/64b0Hz/WPjrd0XYGadyCiEfj50DcXW7sGGLSS7g6HnXqHyyEXaCE5zcbwdZpG99PkcfG214CH4BsRGyrRapO2l4i2jh50IFSc5bmDzEUPd+XmO4Y3e9ktbrTs7wOuk+W8N3+O0/FyMmY9qdt08qsKrZfj2m8AeDcN1J5sWxfDjQsGJ/UOg9cxf6z64bgLhmhDV1A5BNre0R+Ei+PdXw1u49t6FR7844hPXf8kWk9XTsz5QbTain8XJ0F0ymjTG1ypruhn+stX3M+Yf8SXlNh7H0cL4QKGR3/zdRusp+v5/pn4aQcmOKBXzCI1RJtvXRwhtfOJnC1b3K6G0ALVDxS27LNylgntA/dXi/a97WA9X8y3nx8RLp86YSCzAeWlGizeZNtX5tPVsnHRWaeY+2tPJl+R3G0jjTG0zHhKOsvd4no7bCeTwXgyvWzvq10UJlgNP4AW5FX6R0b6RcnGZDSbdk9VGWt7u1wOE4EWpfvAeQ0M7TwdaDViiaZR26aLtJck/vjK0H5OBrfPNOmlix7zLH8oUqPQenS+6W0pHPweDPH707m0Uujy6zE5MWW0pNYjd5hPEX7xUTseBrsjLVr4MitmZoEwkzw9rPpJzz+mk7W/Hn+Ot6ukvzqkiLbBmVt5hDZR5n1wHcOQuuw94I69ixvC1PF8kZwimV3A0UKH2hInIDha+cYunrBgJp2Bh3OqSRi9jmP/k7XtaDrdTsfX4yaKWT6v+ifA1UbrwZzlfM76Gs5LPp1vkQEazb94iSNwfT4n7OvBLH5vaN6rF2YjmkF+RZeU9dt1Ot+Ob8vXmGupH7EuSveFRD64i/8nIdiPaqGMc98ILSr3J9fwyzxausmS02qK7KUw7PnJ52yynjyne7/n98IQR6BrjU2iG6NlPQ5nhVKcaudnMt8abIbjUSR6w0O2Jz6NeRl+1F3uwUPG0E/9aWc1eTK4t8/p/NiZ+ukIw2JNCK212xYthf2JC2AA0dxvRs7kaCc00ECMwoFb5FYyh+jZEG24iP2ZD5bj9e06nlyXhynTmF0M9DSZ0qyJFvi2R58g0JJP0EQZyigHP5V4KCyLemiZekcaZxLcP+F5GixnzCvYe9drgAGkfQVFpR7aok7mZJFbKNHOqe81Rkv+kowD1EXb5dt9T57QuwqPb9/3PpjHxySuEdm5Jloyp1ZZ26Kf1oR4K9B+yvGbIgGOXS7yT6cYuYbRDr35mLz5Hffm940WydVHG/cGfQyK+xTG2A2OTQj3hPYmZV8wr2qj9W58k/fNbThfhX64mHcvZwCqhfqFqOHf5m8kEdxB1aRr6TUcrbbHGO/5ddGiccMjYbCZrEZ+spjwA5iYhDVcYVAbLX0jb2jbCCl/cOnnIxTc0KgvhqyaJ3xeEOJutxvT/FxSydkoZVNTksXdZDmKvaAaYEbLMx93xIhVg06HR9FsVOHY/9Gh0YazlEsztDTtNdDd8pqFLe/iXv7JmUN89GcjaXd7p7V/bb4uqATSjZY2wGjxmmU5OAGn2v2WSjrsMZ/iOlmvcfX9wTGZ4sijQdMi3GTRc4XMlB7K/94xeKEwbFzWaNNbrdfH0anxIl6ZQyO0rouejrE0hDnvbl7apo8WnzeibZfr/9fUTEv9r6d/aBXaDHU2X/q/nWqi9f4LaP+29A/tP7R/R/pPgf2H9u9F+39BOpOwOsJ58wAAAABJRU5ErkJggg=="/>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61" name="Shape 461" descr="data:image/jpeg;base64,/9j/4AAQSkZJRgABAQAAAQABAAD/2wCEAAkGBxITEhQUExIVFRUXFxQXFxUVFxcYFRcYFBQWFhUVFxcaHCggGBolHBQUITEhJSkrLi4uFx8zODMsNygtLiwBCgoKDg0OGhAQGywkHyQsLCwsLCwsLCwsLCwsLCwsLCwsLCwsLCwsLCwsLCwsLCwsLCwsLCwsLCwsLCwsLCwsLP/AABEIAJAA2AMBEQACEQEDEQH/xAAcAAACAwEBAQEAAAAAAAAAAAADBAECBQYABwj/xABLEAABAgMDBgkHCQcDBQEAAAABAgMABBEFEiEGMUFRYXETIjKBkaGxwdEHQkNSU4KSFCMzYnKT0uHwFRZUg6KywkRklDRjc+LzJP/EABoBAAMBAQEBAAAAAAAAAAAAAAABAgMEBQb/xAAyEQACAQIFBAEDAwQBBQAAAAAAAQIDERITIUFRBBQxYVIiMpFCYnEjgaHw4QUzscHR/9oADAMBAAIRAxEAPwDjG2rSGade+8V3xwd1Hg7+2fIyk2p/HPfGYnuocD7V8k3rT/jHekeEHdR4H2r5ELYnbSZb4QzTpTWhxGFc2iNaNWNSVrGVWlKmrphLLZfVxnVBxRxKi4oE6swjKpUi3oaQpyXk2ESTupsfzXDGWOJrhY0zZy9Nw7nXBE40PC+ENtSS/q/8hzwhYwwvgbEs9TCn/Ic8IMfsLPhECXeNKEV0/wD6HKdmELHfdhb0i/AzAzED+es9qYak+WK3pEJlntJB/nueEGL2wt6RfgVj/wC7nhDxLl/kLPhfgG/Z8weQpIFMKvOnHXDUl7FZ8IGmypzQ4j7x3xhqS9i14QwLLm9K0118K4O6HiXsNeEUn7HmHG1JF3jJIJU8s59I4ooYpTincmSk9D5fOSqkTnAJvrU3goFfCBSqVvAFOAxzUjuxXhiOPBaeE6RhM9QAO3aaEtAd0cbqr4nXl/uDNMzxzTb3MEjuic9/EMtchv2dO0NZqYp9qkDqz+IZcOSirEmTnfmD/MV4wZk/iGGmt0CVYS6El1073D4wsVT4i/p/JEJyZ1rViNLgHfFf1fiGKlygScnGseMBTW4PHGC1Z7CzKK3BrsNkecn4x4wWrBm0QKrFapXiH3qw7VR5lIM3lNOD/SNH4/GJyqHLNMyt6DHKee0SjQ5l+MGXR5YY6voEu27RPoGh7p8YWXQ5Y8VX0JWjNWg6hTamkBKhQ0Tj2xdNUIO6Im6slZtFbFtKdQvgAhpS6FXziamh2iNpKm1isZLGnhudWwq0fZy3wHxjBumv0miU+R1sWl7OV+A+MTih8R4Z/IdR+0R6GU+FXjBih8Qwz+QULtH2Mpvuq8YMcfiLBL5EpNpD0coPcV+KBSiv0jcZfIsHLS9WU+7P4oeOPxFgl8j160v9oNnBq/FBij8RYJfIK2uf/wBp90r8cGOPxHgl8gqTaHrSn3Kvxw8S+IsL+RdPy/2kqP5B/HCxL4oMH7mEDNoH/US/Mx/7QOX7UGH9zM+3V2iyy46JhlVxJVdDFK3RWla4Q4y1SaQpR0umzi8kkC0VOvugIWFAUa4gOFSo6STWNOolKm1GLM6VOFS8pLU6pOSbWlTh99Uc2bPk3yafAROSrAzpJ3qV4wZlTkMqn8UX/diW9mOepgxz5f5DLhwiFZNy/s0fDCxy5Hgjwj37DYHo0fCPCJxSGox4Kpsln2afgHhBdjtEMiSbHo0j3YNQC/J0+r1QwKLZGgGCw7sliUxzdUMB4WYNXVDsTco5Z9NHVAPUTel0DOpI3kDvgA4C25pDFpsOpWlSVJCVlJBCcbuNN4MdVOLdNowmvrTPqlmht0cRxCxpukGm/GMnF+C8S2NJmSppEJRG5BxK7RBYVzxlTrEKzDEiqpc7IQ7gywqFqMopleyC7AqGl7ILsNC3Br/VYq7Foe4NzZ1wahoWAc19sLULIUtKUUtCkqWAlSSk4aFCkJt8lKx8jyHtBuzX5huZcupCwlJCSQoi8K4aCKGOypDNScTjjUVJtM70eUKzT6f+hXhGPbyLXURfJP7+2eRUPYfYV4QsiV7FZ8ff4BHL+zv4gfCYfbzF3MfZReXln/xA6DC7aYdzD3+AJy7s/wBv1GF2sx9zD2COXcjof/pMHa1A7mHD/BVWXsj7Y/CYfbTDuY8P8A1eUCR9qr4TD7WYu6hw/wAC6/KBJeus+6YO1nyHcrhnLuszmmbmDuWRCzV8TXDL5f4E3flGl+YO91XjFZvpCs+WZU2hzSVneonvjWM0yHdbszy0aioNNMa4lsQ7t6kTjF1RCcRopjFQldamM42eh9O8k5UZZy4KKS6akUqQpIIBqDHm9dKUaitwd3SRi4O/J3rDboNSpVTtR+GOPNne50uERsJVpWTvCfCLzpk5cSVI16dgHZBmz5FlxAutg4EDoPcYWfIaoxE3ZVFc39Tg7FQu4kgyIgFySNSvvXh/lD7uYu3iQuRbPmuc0w/+KH3c+BLpokLsxtQ5Lo3TD/4oO6nwPto+xN/JlpWZcyk7Jl49qjFd7PhfgXaw9mc/kcNExNffKMHfVFsvwNdLD3+TMm8hQrPMPnYpV7til/1CW8ULs4csyrQyVlZVouvh1xIKUmiqFN7C8BppqjoodXOrLCrIxrdNCEcRk2VLSpKgl5V28aXkUNK4V40bVMW5lTcbWRttWdL+3/p/OMGvZumHbsaV9t0I/ODXkL+hpvJ+UPpj8A/FBZ8ib9DKcmpP239o74eF/IMXoKnJqR9uOkQYf3IMXphkZPWfpdT8UGD9yFi9BkWLZo85B94wYP3Bj/aCtFiz2UhQSlyppRCSojDOdkJxXyNKf1vj+RFdt380qOdQ/DE4kTglyVStazgwgdJ8IWMMv2MNyNc7bfw+MLMkPKjuMMy6R6NocwgxyY8qIw5gMLg90QsTGoRMLyW2gFTk2g0F4JUKYD5tRBP9UadVTtTiZUJ3nJH1MJO2OF3R1eSCg7emFcCihv6YTZSQBwb+mEOws5Xb1RDKBqSf1TxgCwO6dR6vGC4WLCuo9XjBcdicdSuhPjBcVgayfVV0DxhXY7IXWD6quhPjAPQw8r5VS5R9N1XJvYhI5Jrr2R19JK1VGHURvTdjjfJzZl9bhWg8lCk1BxCirjCucYZ49Hq3orHD0q8n0VqzkjzOqOGx13GES4Hmw7BcLd2Q7E3BlJh2C5HAmHYVyRLwWFcuJcQWC5CmU6odgucsGkAYE9BjM0DsuoGFFQAF+UDQg85/KFqF0Sl5Xmo6KnsEGvAYo8iNqOzXBq4NhajQ+ae+NadNt6kTqJLQ+aSs2/KPEirbgqCCMcc4MenKEakbPwefGcoSvubUrl3aBUEpfNSQOkxg+lpJXNo9RUk0ju1ZQz1SEJdURheW4lKSdgCDURxXpeWzqVOpsWRbtqZ77I2Gqv8AGIc6PBeRUe5ZeUFo6VMfCqDFRew8iov1C7uUk+NMv8CvGHai9h5VX5AhlLPHG8wNl0wONLgMur8iycpZzWz0flCw0+AwVfkFGU856zFfsmC1PgMup8hhOUc4dMv8J8Ym9P4jyqnyLJykma4ln4T4wfR8Qy5/IMLfmPWZHunxibw+I8qfyAzNtvKSU32gDUHiDMc4xMUpR+InRl8jm3bP4V2+uYcvUCapUU4DMOLTCNl1EorRGculTfkwHpx/5WWGn3iAopBLizWgz58NMdi/7eNnG9KmE6WWsqePp3R76o5s30bqkuTQZsacGeYcOwrV3Qs18IeWuWOtS80kU4x3uq70mJdS+xLop7si7MjQ5zPDvbhY/QZP7me4V8Ai6/jhXhWzTd83FZiJVB2tiZDk65ShE0K6UqZJHSiKVSPA8l7SPSVp8EQSJtzY4llQ6qQYoXuSqEl+pnZy+SzKRxlFR2JCRzD84eBDxMMmyJdHo+kwWQBQGRmbT+uaHoFiVPp0IT0QXGZ71sNN51toG1SR3wv4H/c+K+VJbSpy82QaoSVU1491I7KF8Jy1rYjlZM0WneI0mvpZFN2mmfbkP8RJzGgrmqDTGPn3CSdj3Izi15APOHQk9UPCysSFlr/VYFFixITdcB/QjRRaJc0LOODdFpMWOPIBLwOnsirMWOPJ7hNsFhY1yeE4NJ7IMAZkeShmEHG+OkQ7PgWZHkIh5HrjpES0+B5seQl0EYEndjBaXAZsORcrRWl4VzUqKxWGXBLqw5EbGBZniQ0lbi1KLZUoXUgDjGgxrjHW5f0ddjhterpud0bZnAf+lYI+2qvZHLjps6MEzz2UcyOTIoUNPzhB5uLBF035Jw1OAycqD50moblV7oLxF9fB45XMitZZ8bhWvVDUYvcWKXBP72yuctvDYU4wYENTe6IbysklCtXE6wpFD2w3TXIZgE5UWeo0Dx+Aw8hhmnv3vtNz6OzabVrPZQRd4ciwy4AvTFtOZ0sMDbieswnOmuR4ZGXOsTaTR610Nk+aCB0AQ1NPxEGkvMjLmJJgkB6dmX72hIXdO2pwhpztokhfRyZs4xZ6DdTLvKUD5ygEk6iQThFxnPdomUIcDtgWyuXZLDcqy+oKJKym9S9iBmrE1JJu7diqcGlawZ+0Z5WPyVhG5lMZ5kOWa5b4E7s2MzDQ3NgQ8ynywynwWSuc9k392IWOmPKfAQOztOQz92mFjphlvgEv5Yc/Bj3E+EPHAeW+CoM2PZ/Ajwh4oCy2SXpw6Wx7iIMUAwM9Wb9oke6jwhY4cDy2epNe1HQjwgzI8BlsulyaPpgPdR+GDHHgMtk1m/4lXNTwgzFwGWyr0xOISpQm18UE5wcw3Q4zi2k0KcGotpnGz84t5ZcWaqOc0pXbHoKKirI8uUm3dnc5F2BONoTMscCeEAI4RF4ilRgdGeOeq1L6WjanFrVM6Rc7a6c7Usv3SI5nRpezfHUW6A/vDaKeVZ7avsqUIWRS5Hm1OChyxfHLste9Lh70Qu2p7SDPn8SDlyz58jMp3FKu0CGulW0gz38WGay4s48oPo+02D2GDtZch3Md0Ns5U2YsfT0+22od0Q+mqD7mARU/Zi/9TL8+HaIMiqh59NnDqyxnFKKuEVjoFaDdQCOnLikL6mZ07aCncXBeVpUeUd5NTB48BhW4mG9SBXnMPF7BRWyCBDmukS3EpJiswSAar5gY0hZ7Eyulqzo8hnRL8IuZUWm3kpuKPnkE4g6KA9cZdVHMtGPlC6aTheUvDOqVb8j/ABSf1zRw9tV4OvuafIs7bshX/qR0Hwil01bgO6pci68oZH2/9J8IfbVeA7mkCVlDI+1PwGK7asHc0xdeUMmfSK+BUV21XhC7mAJVtSp89fwKh5FT1+RdxT9kC1Zc5i4dzaoMmfr8hnw4YRM+1oS8f5aoMqW7QZ0dkwiZhJzNvn3PExOH2h5q4ZelfQvV3D8UL+6Hj9FksqPoljeR4wXXI8XoHOy11pa1IISEkkVqSNOEODvJJMmcrRbaOXsuxjOupblmikY8dV4jAV4xGAj0nJwjrqzy1FTemiPpUpYFqS6EoamUpQkUCCKgbiRHM6vKOjLt4YQOWynP8ncG7HugzICwSINsWonlyDSvsrI8YeKD3C0wbmVz6fpLMdGsoVeHWkQLC9w+pbFpbLCXVypd9GxSU+MGD+B3lwaAtGTXnaXQ6SyojpAMTZD13TF3GbLVyuCT9pJT2gQ7MlyW4BWT9mL5KmDuWnxg+rkV4s4QSKRQrW0gHSpQUc2oGsLU6EtdkQ27LCt580/7TVT0kgQ1B8Dbt4YT9qyaeTLvun/uOpbG+iEk9cNQ5M7tkHKQD6ORl07VBTh/qMWkuRYWLzeWM5SiVobGpttCe6LjCLM5tpXR1tktJnZNovgrULwJOeoOMefVbhVeE6aVp01cockJUeYekw8+fJWXHglOTEsPRdZhZ0+Qy4hBYkuPQp6IHUlyPDEkWcyMzSeiJxN7hZEKabGZtI90QahdEy6AohKUXiTQADEwWC6OxsnI0kBTxCB6iRxuc6I0jSb8mcqqR0LGS8uBg0N6qmNlQRi68gqrAa9mnoEVkRFnS5E3snWz5g6IWREM+RnTGTCTmBG6IdBbGirvc5y3skn1NOIbUlZUkiiuKfCJjDBJMqVTFFo+b2fIz0otSeDUyrDFQIruUDQx2VK0ErnHCjJs6BnKi00eeFDbXxjLOgzZUZcjjeXs8OUyhXPT/GDHTYYJrcaR5RXRy5ToI/KF/Te4WqB0eURk8uXcH62VhZcHuO9RbDbOW0grlBad6a9ohZMeQzZcB025ZbnpGxvSBB27BV7eRxpUmofNzCR9lah2GFkyQ86L8i9oZPsPJopaVA/WSThvFYShUXgHKmz5C3Z/6EaOo34OmPTyew4xZClHitqVuBMQ6j5N10cvL0/kZdsRaBVxTTQ+usA9GeBO/i7IlClHzJCYk2lG6l8uq0IZbWondSNUpcGLqUtrv+P9Zq2XkDPuqSpEqtqhBvPXRpz0OPVFOenm5hKSb+2x2Ep5M5/GtoBAJqbrdcTppUQlK/6TJqK3Zoo8l71ONaT5OxCQP7jBrwhfTywL/kqe0Wi9zpHcqH9XCC0fZmzfkvnE4iaWvcq6euJbmtkUlT3uYk3klMtYuGZTt5Q6RhEOrNfpNFSpvwxaz7BU84ltDrqlqNAL3WdQET3EuP8ABXbw/wBZ9iySyUakkUSS46rlOLxO5PqjdGmsvJi7R8HTNNYRqkZthrkMkqaaBABQmAYNTdYQC7stsgsO4jMygIuqSCDoIqOgxnKCZak0c9PZLsK5NWzsFU9EYyoI2jWZzdp2O6ziGFPI9ZkgnnQTUc1YlUVyVnPgwFWzLkkG+kjOFINRvwgdB7SQ83mLKGYlVelR72HbCyKmws2AVEgyrMts7iIThUWw1UpvdFXLFSdFYi8l5LWF+GKPWEj1OoQ1WktxuCFF2ZdzFSdxUOwxoqzIdJcCC8qn8yENIGxNekk4x05ENyXXqvW4nMW3MuYKfXT1Um6n4U0EWoRXhGbvLVs18iHmGllb0miYSSACo0oRnCAeKo7KgxlWlJeGaU6Sk7H3zJe3bPdAQwW2leyuhtfw4ViYyT8mdWlOP8HS/JgNu+NlY52z1QNEUKxF7GGKxPBgwARwI1QWC5HAwDuLGRbreuJvesAArpiXFMpSZKWqZhBawrl7+wwwLcIDpwgEWCKwwuSGoAuQUwACWIQAyisAwLktBYLiT0of1niGikzAtvJZiZ+maSo+sMFj3hE4beDRTONnvJkkfRPLpqUe8HGIeJGiknuYc1kEQaF0D7QHeIjOcSsKYqcjZhPIfI+ySOwxa6l8EOjEo5Y9oIGDyjvFe2sVnxflE5DXhibr0+jlAK92DFSewsFReJCrdjoFbyydwp4wnX4RsqXLG2JRgEAIvEkAVBznnjN1JvctU4nfS867JNpTMSQUyRymbub6w5K+ekYuF3iv/cvHshpuTs6dHzC0E+yPFWNyFZ/dIiJRnHX/AMF061vX8jcm/PSnFadvpHonqqG5KuUN2MOFZlTpQn5X4NmS8oyE4Tcu4wc14fONn3gARziOmFZM5Z9G/wBJ2FlWpLzCbzLiVp03SDTeM4543U0zknTlB6od4PVSLM7k01xQE4QXAopQguBQ1OiE2BRe0gfrXEuSXkpIy5u15dHKdB2DHsjml1dJb/g6YdLVl4iZE1llLo5IUTtUEdpr1Rk+tWyZsugnu0Ysx5S3E8lhlQ2zAJ/tEVHqpPYUuiS3GrN8pja8HWCjalQUOggV6Yvumn9S/BPZXX0y/J2cjONPIDjawtJ0jRsI0GOmMlJXick4Sg8MlqWW5DuTYCq8RCbKSAOilanDojOU7FqN/BhT+Uco3gp4E6gSo9UZOsaqhIynMsJPWv4VU7IWd6L7dgnMppI4FZ50mnZEuonsNUpIz556VWKtTCUHaKjnFRGbw7FpT3OZnrTmWj9G26n1mnP8TiItKD3E3LgzlZUnzmFjnr3RWU9pIly5RjtsKMDaNEmzoMiVpS4XQoXhgiozGprzxl1CnBKxdFwm2rn1qz7YbIosBNc5GKTvTmMYU+q2loFTp3+ky7ayLkZoFSRwavXbxFdqY6o1Iy1X+DBqUXqYD7VqyKfNnWB69VEDfyh1w3CEvuX4EpteCLNyuknuK7flF6Qv5xrdfpgNigIh9O/MXf8Ak0XUNfcjVmMnUijyKoPmzEqrCm0A0I3GMbyi9dDpjWjPTyh2zcqJ1ivCATjQzqb4ryBrKaYjeKbY3hXa8mVTpac/t+l/4OxsXKmVmh804CrSg4OD3Tn5qx0qqmjgqdNUpu0kaKn28TeApnqaU31zQ1Vi9yMEuDnbWy9kJfAvJWv1W+MYmVdLwrnRDoqktXp/Jx9qeVB1WDTNyua+aKO4EE/0xzudWe6S/P8AwdUemo0/ubk/wcjaOWL6ybzlTqxNOmv9ojPtFLWbb/n/AOGncqCtCKRzc5brizQrJroKv8Ek9sdMOnhFeDnn1M3uKqYdV5pG8U6jjGqwoxbmxZ2WVWl9O4K7gDFYlwZyT5F0rcbVVKqc/jSKcYyWolOcHoztMjct3ZZypGBoFpxCVjbqO2OZ03TeKB15ka0cNTR8n6As2bbfaQ62byVio7wRrEbqWJXOGUHGVmc3lPlk0xVDdHHBgceIk7SM52COepWs7ROilQvrI+a2xbj75+cUSNRN1A3IHfHPa/k60lHwYq5imBVTYkAeMWo+gbfIEzSdZ6YdhYrHhPDWYVgxIsZ9GmDCGJCzsy0dfR+UWoslyQq/OpzhWG0UilTbMpSSNeUeSNMZO50pocTLsrNUqLaz5yQKH7ScyoUalSHtCnShPXww/wC1n5f6QBSPaJqUHfpR1iE6NCt9ujJzK1H7tUbFlW8CQULunVXA7jmMc9Tp6lJ3NoVadVHWWdb/ALRND6yTTqhw6hrRmc+n4G7Qyek5xNVtgn2iKJcG+meOuNRSRyyg4nHu5ET8iouWdMKUk4qQkAE09Zo1SveMY1vdW8ozsv4ZWQy0ZWrg55ky7qTg+0FXb2tTfKbO0EjdGDoxf2Oz4N1VnHzqjQtSyA4kOpDcwg4h1tQSuuvhE4XvtCu2MneL1/4OqlWTVov+xyWUc6km6+8+5dzJfdSlI2USVFR2xvFSlr/6G6qp6RVjm120lPFaRn9QXB0CqldI3RsqW7OWVdvf8Bk2VNrFXbkuhXtTdKq/UHGVzw7wXsz+phhZLSBjfe2q+aaG5I4x56RLrcIpUzwUE4BSUDU0Lo6RUnpERibKUAd5Hq3t/wCZMK7Ky0UceVmFBsAPjAVhYOh2c4h3DAUS2mtLqcfVw6sxh4mTlo6iycqVSzRk0OKSXCVEU4yMKFAVoKtOqm2BwlhujerRpRko3+qxmzs2U0pQZ6EkClN5wiKdFsxq1MDszIdmSc7jad6grvAjpVE5n1Ao9NIHpvhA7kmKVL0Zuv7AftJHruHo8BFZP8C7h8sqm09SXFe9TsBgyoryGfJ+A/y105mTvUVHwiHCmtysdV7El6YPmoHNWFekh2qvyKPWe4o1Urqi1WivCJdGT8s2G3TqEcjOxMaamCNUJotM2JK0FZsKRjKCNIyIfsxCyS2Q0rTQVST9ZObni4dRKno9URU6eM9VoyzNpvy1OGSCj1wSpHxZ0c9RFOlRr/a7Myx1aP3ao6+ybYSsAoXQ6iezQY450alJ6m8akKng3ZPKOhAcHOII13uKfTp+B+0pGUnUfOoCtS04LTzjsMdca0Z+TkdOUGcRP5CzMoVOyczRJFFG9wSrv16m6rfGm3keK/lanLnJllJvvOlwnGiMATtdV3AxObbS5plthxNoaFGUpb/8fK53VcboAicUmaKikIKmDUkAAnOrOo71GpMKxeFCb7gOKjU85i7CdgCVV5KSevsrFWIc0iy0qAqohO+g7T3RaptmTrxQo7NsjO7XYmqvARoqLMpdShVVstDktlX2iAOqLXTrcyfUyZT9pPr+jaAH1U16zFYKcfIlOrLwUbsaZUbxSoGtbyiK761rA69NaXGunrN3sNO5PurJUtwEnOSamM+5jHwjWXTVJu83qSjJxOlwncAIl9S9kNdHHdhRYzQ1neYh15stdNBBkSqE5gkcwiHKT8s0VOK8FwqmnqEIpWRBd2wrCuVvnXDFcha9sFibiyCIpkhkKH6MSVcbYdH6P5Qmi0zQZmBq7Yho0TNCWnkjP3xk4MtSIVZrSqlhzgVZ7t0lsnamopvFI1h1E4aS1RhPp4zd46Mom2HWSEvpoMwVUlB3KphuMU6FKsr09GSq1Wj9+qN6TtMYKbXQ6q/qscc6E4PU6o1YVPBlW9lQ66u4VYIwAArxtKq05o6IU246meKEXoYjs4a1Vn1qUBG0aMn4RnLqYIRftRsZ3E7k49kbLpmYy6xbAUzwXyGnXNtKJ6cYrKhH7mZ51WX2ovcmlZmEIH1iDCVSjEHSry8krsiZXy36bEgnwhdzBeENdHN+WS1kw3nWtazzDxMTLq5PwjRdFBeWaDVhyqfMT7xJjF9RVe5qumprYcblWE5uDG5P5Rm5Tfk0UILwGK2/WB5om0i9ASnU1wIpsTFWYtELPTKNfVFJMTkhVU0jQRFJMi6AKfB0iKsK6BlzYICShWdkANngTqEBJa/AJsE6uKSJYBCYbBB074hlBmydcBVwyXNsKxSZYvHXBYeIOxOH1olxTKUx5Fo4UVQg5wdMZunui8ezMufstCgeCXwYqCUCpTUZiE6Dujpp9ROOktTmqdPGWqdgLFiJ899w7K0EVLqpbIiPSQ3Y6zY0onzQftEntjKVeqzaPT0lsPN8CjkhI3JHhGTxy8s2UYR8Isqf+tCwDxC7k/t6orATiFlzp19UVhJcgSps64eEWICqYOuHYMRUvfqggsTiKFz9UhhiCMu4GFYWIC4uGK4IwybkU2wBckb4BXJrth2C5F7aOmCwsRCl7R0wWFcEpe0dMVYVz//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62" name="Shape 462" descr="http://i2.kym-cdn.com/photos/images/facebook/000/752/867/644.jpg"/>
          <p:cNvPicPr preferRelativeResize="0"/>
          <p:nvPr/>
        </p:nvPicPr>
        <p:blipFill rotWithShape="1">
          <a:blip r:embed="rId3">
            <a:alphaModFix/>
          </a:blip>
          <a:srcRect/>
          <a:stretch/>
        </p:blipFill>
        <p:spPr>
          <a:xfrm>
            <a:off x="827111" y="3471930"/>
            <a:ext cx="4705420" cy="3513438"/>
          </a:xfrm>
          <a:prstGeom prst="rect">
            <a:avLst/>
          </a:prstGeom>
          <a:noFill/>
          <a:ln>
            <a:noFill/>
          </a:ln>
        </p:spPr>
      </p:pic>
      <p:sp>
        <p:nvSpPr>
          <p:cNvPr id="463" name="Shape 463" descr="data:image/jpeg;base64,/9j/4AAQSkZJRgABAQAAAQABAAD/2wCEAAkGBxQTEhUUEhQWFRQXGBUUGBcXGRQaFxcYFBcXFxwYFRoYHCggGBwlHRUXITEhJSksLi4uFx8zODMsNygtLisBCgoKDg0OFxAQGywcHBwsLCwsLCwsLCwsLCwsLCwsLCwsLCwsKywsLCwsLCwsLCwsLCwsLCwsLCwsLCwsLCwsLP/AABEIAMIBAwMBIgACEQEDEQH/xAAcAAACAgMBAQAAAAAAAAAAAAADBAIFAAEGBwj/xAA/EAABAwICBwUFBgUDBQAAAAABAAIDESEEMQUGEkFRYXETIoGRoTKxwdHwFEJSYnLhByMzsvGCkqIWF1Ojwv/EABkBAAMBAQEAAAAAAAAAAAAAAAABAgMEBf/EACkRAAIDAAIBAwMDBQAAAAAAAAABAgMREiExBEFhFCJREzKRBXGBofH/2gAMAwEAAhEDEQA/APD2hFYFprUVrUyWwkYTEbUKNqbiaqIZNjEdjVFjUxGxJiCRhMMYoQtTcTeKhiwGI+Cm0FGY1T7NIpAOzU/BHbGjMgBRoAY2IgamRFz81vYUaIA2612PNHMSnGy6CkKujP1dY6LxTj22t0UGj65LNlaLdmsbCmeq2QoY9FXRqDmp1zOSA6NSMTcxALVYvh8Eu+LmVaASMaAWhPuahvjvb4KuhFe6JAkjVg9iBIxMRWSMSsjFaTMSUrU0yhF7EB7U7IEs9qtALFqxTIWKwJsCYY1DY1MRtVmbCRsTMUajExNxMQSbjam44qoTWJhhSEa2EzAfoLTGo0bUmg0myPemGsstBlkWNqkNJRxV/dGbGAosrYI7GJAQ2FNzLIrI+KY7NLUAk2G3is+zp+OPmtvYd4UORSK7szTLzUXRp18Nd+fwWmsCzky0JbC21icMGZQzEp8jF3M5qFLplzVhj8kJC0TcxDdEd6ceOSE9vmqwNEXxcqoDolYFiHIxT2PSvkbT4pKYKyexKyNTQyvkak5mqzkASOIarTQhB4S72qz0fo2XESCOFhe87hkB+JxyaOZXrOqWokWEpJLSXEZ7X3Wcowd/5jfpkou9RGpd+fwbV1Sm+vB5thP4d4+RjXiNrQ4VAe8NcB+ZpuOhWL3PtFpec/6jb8HZ9LD5PmyNqZjYoxtTMTF7x5Ok4gm4ghxNTLGXSESaKosMV6rcLP2TcbQkBFjEwxl1NsYUyKZpCJsTccQQY4z0TrLD6zQIEY72UwpRsRWxFJgYBuRQBQcVphoplinyMk3kiN9VARorWqGhoFs3yqosj8E01v181E3UMpCxqtEWyCZMfBRe2ihsoULeKg41R3hCLFOjwC+NBLappyC9yFIGhSSyWLkeV6UmK0TQYQlSkzhxRZH2QsPgpZ3bMLC92+m7qcm+Kp4lrBJ7iE5pFY6v6qzYwggdnDW8hGfKMfePPIei6/QOoDGUfiyJHf8AjHsD9Vfb6ZdV2DpA0UFABagyXDd6xLqv+Ttq9M33P+BXQ2iIcHHsQtA3udm5x4uO8+7ctYvHgb0ppHSFMzRchpTTeYBXJCqdr06nKMEdK7SfNaXAnTC0uv6JmX1COYjamWBLxBOYdq9k8gYgZ5pxrd/17kKEJqIZWNc0tJJRN+fojtZXL0Wmtqisb9cf2QGhmNRaBZs05rbM0sFoZjbc02I8rIIblaiZjapDScbQscOaLEy/wWzHcWUtlAti4TLGg/RU3w2+S1GDvU6xk2sot7FT1RGtqQitFyEgAmLkhbF6p2lVAtG9JjTABtdyi+MDqiH0QpXKHEei0zAhFo3okrknJKjiikzJXJSWSijLiFrR2jpsS/ZhbXi42Y39R+GaTUUtY1r6E5ZQi6O0TPiP6MZI/EbMH+o5+FSvQtE6kQQgOm/nP/N7A6N3+NV0bGtFhQD6yXJP1HtBHTCj3kcPov8Ah/G2jsQ8yH8DatZ4n2nenRdPFhmRNDY2tY0ZBoAHon30OSgY1w2znN/c9OyuMYrpFfISq/HS7IJKtsQQ0Lg9cdLUBa0p1UuTLlZiOe1h0yXOIBXMySEnNQlmqSSgySL3aq1BYedZNthViW7Y8AsWpnqGGMTjGIUIsmomrVnNoeFtKV9Uy11fnYpba4o0VeazZQ0xtf2R4j/lLwEgbk9A2pS0lom1teaPEL5KbY0dsaek4TYd1kzEUvHHnXyTEbUmNIMx24dFMN5XW4YTYpnsr5KdHhEMNEVrLUWxFahCI1vFLQB9nQLcbQERwUHtSwWmj58kKR61I5Kzy2U4UZLJRJTz0VhhdFSS39hn4nb/ANIzPuVpBgY4RYAu/G6hPhwXPb6iMOl2zqq9NKfwjk2l8nsNc79LXH3JmLVnEyfdawcXuHuFT6LpZNOxs9p9Twqq7Fa3RjIrJW3T/bHP9mzorj5ehNE6lRtcHzv7Qj7gFGf6q3d6Lp3YhkY2WgNaMgAAB0AXEYbWrtHEA2CHpHTts0P09s397GpQj+1HRY7TgBzWsHpprwSSLLzk4uSeQRxAve6waPfyHNeh6q6qCCks7tuTcPus6cTzVWU1VR78iUpTZf4SM7O0bb0HFYqizSelGsGa4fWDWhragLkVTm+jo5KPbHdO6YADhWhABHStCvNdO4/bKBpDSb5HEk8kkGFxqV6VNCrWs5Z2aCEa2Yk52dkJzVtpzt6KFixM7C2lojcb07DRJxJqMLpbMMGGNJTEcXLqowg8P3TcbFLGSijp1VnhokGDDeeStoILKGxkIoq/Vk6zDiinDhirFmGIFSCBxpZGhxEo8ObI8WHvknYYNr2RX9IJPorBmjJKV7MgcXFrR/yIKN0OLEI4MijNhR5uzaKOnha/8NXOHi5gshfaBudE79MgH94CWD4s0IVrsqFHMtBVzSBxGy8DqYyaKUVHirSCOITSIn0AEKHioFe4XCVRMXo61Vsq9Rg2/JxU8Z3VrwGZVjFhY8O3bmoX50OTeQHHmp4/TEOHa40/mXr8hwC810tpmfFyFsbSfc0czkFx21yk88I9D03BLlJ6zptJ69NvshcnpHWaaYkNr0Ffgn8Bq2xrf5g7R+ZJrs15Dh1Tj8IAKNAA4AUCcaq4+EXL1Dfg5UxTUub8yl5onBpc52Vhmanh5LoMe0NaScguVxU5cfqy3i2zNNvyMYPFluSf0fFNipRDEKuPk0b3OO4BVOFwzpHsjjbtPeQ1oG8n6zXuOqOprMPFd1C4Ve8Zk/Ibh+6V16isS7NIV737ENAaDiwUdGf1D7cjgKv6fhbwAPWpWtJ6wNa03Smk9KuaxzS7aaHFocRnRecae0rtHZaV5UaJWT2TO3koR8Fhp3WcuJDLnjwXLyvLjVxqUXD4Rxube9OxYUDcvRg661i7OGybkyujwxO6g9Uy2CgTpjWiy2VFnKbkQIuj8UBzE/I2iTmU9jQAA7gsWiFiYzeHCsoIqpXCRVV1hMKupnORhjJsP8qzweCVjojQr5DVotxyHn8l1eC1dAptGvIWHz9yllJac3hcHcWuugwGg3OpW3Lf+yt2QxxDc0byqfS+uDWAtg8XfJHErC2xDIMK3akcKjxK5vTP8TrbEUTA0ZF/ey5Ze9cVpvSMsnfcSRxPwXJ4vFEkgEAcSbfuVrGIm/wehS6/Yt47jnU/IKf2hc7pDWuUnvlzjzLiqrRmsuIiiMULu6SSS5gJNdza5D5qeDcyUk4p89q1DWDZH6iCXD/atFGJLbLLQOksPM6T7ZPJBTZDOzidIDWtdrZFqW61RsfpFkRphsUycfmgmY4dQ5nxSDMPhm/08S1rRuInNP8A0hOSP7h7OTtGcRt7LqAEij7tcAajim1nsIuNG4hjmNe7F9jIc2zQTRwV4NlAoOpATn/UboDm0/mjkjljdzDmG3Q3VtqBp3tozBI6r2ira/eb8V0T9HxV2uyjrx2GV86KFdFPtEWRGNUtLumi23il6A0ptCmYV3i8SKKi7YhamxJKbsT7MfuSwT0pCx577GnqFW/ZgBRrQ0cAAB6K1cKqDo91FzWTbLrWFI6EpWVmaupoOXJIYmOgWC03RyGsERcA1u93wKpcToR7G7Tgfku70bhRJiGg5CrvK3xW9dXBrCBuRO1xyKOuitS7Z51obSJw2JjmAqWEmnEOa5h9HFekYj+JQkh2K7PMC/iMiedl5W+Ik2CYwcefVbzjF9MSk49outO6yGUCOOrWN8zXeVX6Pw1e8bncq/Fso9dBottY29PdZKyCguKJlNyWsNHEibCOGrbwuZojRR0dd9AgvtZOOG9Lz5ppgxOYb0jIncRv5KvmVrsMIkhYh7SxVxDS/wADh8lcYJ7RioIHAAPHavc40AjbtnzJYR6pvQmjgGdtNaMZDfIeA5f46c1rbpA/b4J3gCMtEVLUaAXDvHK3aA8BRb432ZpHpE+u+Hi7sUfaUsPus8BmU1orWqbEg9xsbODRn4rg9N6Hkw8j2yso7ZDmgXBDt7SM6fBFwOs7ogGBlKcTT4KnEfI6bWdsjgM6Lk5WBrh2gOzmaLvNWdbYZf5WJa1o4upTzT2lJdFtaaOi2r0vK5v/ABNFD1FeTyTW3TDHta2LLKlKFcTK6h5+76uvSZNUGzkvixETTU3ftCvMd1V//ayXP7Zhf9x+KuNkfcTTOEMxXR4Mua6tdl+y1jyKbL7A95rrOFNmtbEg2R8TqK5rtn7RG7iWtJHhUiq7AasRBndeCwAEue3ZkAsD3mF0b7CzSAc73Wn6kX4ZPFlZomCOU7Bw57YVIEU2w8073cZKxwLqX2Q8VpaiTOLPbETkytpTab7dKbTZG1zIBBoTkSKjMGws3ZyxOdaSCZo5lgdUg/pIcOj6blda76EEUjpWAta93aMcMg/NzHcK3c0/qb+FNSe4xNLDmBtQSNliNHNo8Eey9v4mflNwW5gg8CG+t6L0i3EQslZk4VpwO8ea8ow8pcHMaKtZWYM4DuiQD8thbhtHium/hvi9h00G1Vv9Vn6TQV9b81nbHVyQfB2z0MtU5TRAa9crZGBiFgaotdVSDlm2UkQlZZU+PYrlxqFXYsVCXItIrNBnZnv+E08wq7XLCSzV7MWGdTTy4ouLBaatsRcJs40PYHdQeRGamxPFOPsd3pMlsGchoHRRkje7Zr3qKvZhi1zgRQhxt6L0jVJzTDIABVr3E86gOB9fRcnpNlZ304j3fsmrXKb3wF1ajX/ZnNY/R73O7ufBWGhtto2Hi4rQ+8FWDY71FiLg80fGz9o5pEeyR7TqihtTu71vOxSj8o5opY0/8GmhZmolY+oWHIjAEz6ZCqTnkTU6Tk6K1gdikrtyUlTzhvrlxSzxVaJoOxPZW1s0WlXIWHoOmNJOe4WvkxgyaMh408kPSGr2Ffg5hipqYgt2o6XETm3G1xByPI8VymlNNlhOwe+d/DouexOMcQQ5xJdc3XdJJLDNedOs1V/iA6Jr4cYwTRujMbZCAZI+4I6h28bLWj/QN9a32gtFRTd5uLw0jRmyRzo3+T2+4leUA7s+S7TVDVgO/mzH+WQQ2O9zbvVFLC+7fyWPLj58FtadPJorDNlJ+14VjS00b2jnhpqBRx2bC5uK03ilSF5dH4rDHbjZHiIn2rEWzNPLu1LfJRfq3BWoc9o4d0+8II1Vw21WsnUFo/8AlP8AUqf/AAnGWb9B440eME5oNw1jhl+mtfRI4rGGGoxEGIjPGtP7mprDas4RtCWFx4ue6voQn/sEJFGiRg4NlmA8tuinlX+A1nIYbSsZfeVzW8dkE+NCumjx+KENWRSnDbJd2gicGuZSpe4gXbSpzyWm6rwbVQ6QeMZ/uYSrRuicOGtD2uk2RQCRziwDgGezTlRJusOTOHEolYxwB2nAEk5uLzY9KEHxXqWkIO2w7onb2AAnc4U2T4OAK4/T2hHyOrh9lpc4EuJNGjf3QO9uIuN44EdazEUU2NdNBp5uB9mlgkLiwl+y11AQMmPa8cQXULDmDvBXUaI1ZmixzsSTDFH3v5UW2Q4ObS20B2Yr3qVdw5q1lwMLpRK6JhlbcOIFajI9eBTr5TSqc7t6XuCGJHgoe2lzItB65mMYL1JsiACpKGAZxSc5t5ozxVKyCvJQUisxcdd11SYyR0bTssLqm4HSlfQLoZW+71SUkVVUZ8WXGTi9RTaF0g/D9o54I7QeyL0plWm+i1gWudtPeKFxrQ5gbq+/xVk6FRDU21JeMKlbKSxgHx8FjcuKkfX6zQydyniZ6alHDJKSO6lGc9BLs6KcwYBxzyKXlzTEhScjkFYBm9PglZnbkeV6UmerWiAEraCXrFpjDoTmkuXHwSjnKcpUYIi9wa0VJNF6M32ZRRbasaKM8or7DbuPLh1XokuIDRQWAsBwpZVOjcOMPEGDPNx4lBlxF1yy+5g2PPxxGRWDFVoqh+IOSLh5L3A+uCfAnkXLMWRaqchnVBFLU1O/6unY5dyTQaXrZ0VslVUwzc002RQBYdqjCWvVVgkUhKk2BbRv9UXbrdVzHpiORSMk5yltUQXy3qpQmpukMaiNRdGr8ksR9b1F9aGhWbGg56/WaG4cloHmoPddIo1sZ8EtLyTDn9ErM8EoYhd4Qibed7KchQ6+BqocsGkCcLVpUpeRnDxTJbzSsjqE79yXNlYK4myU29yankBtc8Ei8XutExYafJVKSBMOApx5oErqfWStIWicpSsrtyPM/wA0jI7itFENNErEIlYtMJ0r5Cum1YwOwO1cLn2fmqXRmE23VPsi5+S6N2JtTctrGMaxGKSrJQTetOSUdNdCa8XWeEMdJryR43USLJLptrgrJGIK1zT8b0nG4dEbaQ0LR5siOJlXB6IHqGhofZIjxvVaJKJiKUmyhoZaRyVRI5eKSiN0cuyCjBjZKK11EtEQVOvuSYaMMl3o23XokQbbqqT5qBQ8KGnHhT648UHa9M0k+W/16KYmWbkikhmR6Sc/MrU8pAQDLalUuQYSe+uSg4JeSSmSiZT4pDJTTU9LeKWmlz61Rnnjn6JOR43eSOgBvmJN0vKiyPQHuzVJjF35pXEvN9++iPLKEpK+u/lWy1iTgvK9AeUWRLSFbIkgSsUC5YmA/thgDG7szxP7KBmVY2VFbKrfb0GNmRb20s16IDUqkhDUTk9C9VzSmY3pkMsWydUaJ6Qjf5JtjggQ02RTaSUq1/mitkSGOhOwssqsSEUT8ElRmpaAcaaZBajkzrdDc+yDtLNoZYiSny3ozJRxoqtruW5SD70y4LNjSLTbqFGpolGSbgmDLZZstAtrOooVFzysfIgyutbqo4opEzLUfFBc43uhU45qJNRmE+KDTTnXzUXPWpSAOKVM/mqS0A78SgmlL5jmUs95Q4yLp8EI26Tx6lCxD7qMjhWx5pcvT4lGpHpV9On78SjOel5HJgQkclZXojnpaUqkxYaJWkMuWK9DADEdhWLFqSwwOSYiWliCWGcjwbuoW1iGIbjz80ZqxYkIOzf0UY1ixSMYYVYQZj63LaxDGTJv9cUNuR8fcsWKQCs3eCg83PULFizZSCRPNTc/RTdbefuK2sUMoBXvu6D3obDY9fmsWKQISCyXkNvrgsWJAAec0uPryWLFpEGaUZBc9T71ixUCE5cvril3ZePwWLEwBvy8Uu428FixIpCr0B6xYqQAHLFixWI//9k="/>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64" name="Shape 464" descr="http://www.pi-space.co.uk/wp-content/uploads/pi-space-blog-picture.jpg"/>
          <p:cNvPicPr preferRelativeResize="0"/>
          <p:nvPr/>
        </p:nvPicPr>
        <p:blipFill rotWithShape="1">
          <a:blip r:embed="rId4">
            <a:alphaModFix/>
          </a:blip>
          <a:srcRect/>
          <a:stretch/>
        </p:blipFill>
        <p:spPr>
          <a:xfrm>
            <a:off x="6502092" y="3490187"/>
            <a:ext cx="4755978" cy="3566985"/>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04800" y="152400"/>
            <a:ext cx="11480800" cy="9144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1" i="1" u="none" strike="noStrike" cap="none">
                <a:solidFill>
                  <a:srgbClr val="FF0000"/>
                </a:solidFill>
                <a:latin typeface="Calibri"/>
                <a:ea typeface="Calibri"/>
                <a:cs typeface="Calibri"/>
                <a:sym typeface="Calibri"/>
              </a:rPr>
              <a:t>Economic Systems &amp; Commerce </a:t>
            </a:r>
          </a:p>
        </p:txBody>
      </p:sp>
      <p:sp>
        <p:nvSpPr>
          <p:cNvPr id="470" name="Shape 470"/>
          <p:cNvSpPr txBox="1">
            <a:spLocks noGrp="1"/>
          </p:cNvSpPr>
          <p:nvPr>
            <p:ph type="body" idx="1"/>
          </p:nvPr>
        </p:nvSpPr>
        <p:spPr>
          <a:xfrm>
            <a:off x="203200" y="990600"/>
            <a:ext cx="11988799" cy="57912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030A0"/>
              </a:buClr>
              <a:buSzPct val="25000"/>
              <a:buFont typeface="Arial"/>
              <a:buNone/>
            </a:pPr>
            <a:r>
              <a:rPr lang="en-US" sz="3000" b="1" i="0" u="none" strike="noStrike" cap="none">
                <a:solidFill>
                  <a:srgbClr val="FFFF00"/>
                </a:solidFill>
                <a:latin typeface="Calibri"/>
                <a:ea typeface="Calibri"/>
                <a:cs typeface="Calibri"/>
                <a:sym typeface="Calibri"/>
              </a:rPr>
              <a:t>Methods dealing with the production, distribution, and consumption of goods and services. This how the society handles the problem of </a:t>
            </a:r>
            <a:r>
              <a:rPr lang="en-US" sz="3000" b="1" i="0" u="sng" strike="noStrike" cap="none">
                <a:solidFill>
                  <a:srgbClr val="FFFF00"/>
                </a:solidFill>
                <a:latin typeface="Calibri"/>
                <a:ea typeface="Calibri"/>
                <a:cs typeface="Calibri"/>
                <a:sym typeface="Calibri"/>
              </a:rPr>
              <a:t>scarcity</a:t>
            </a:r>
            <a:r>
              <a:rPr lang="en-US" sz="3000" b="1" i="0" u="none" strike="noStrike" cap="none">
                <a:solidFill>
                  <a:srgbClr val="FFFF00"/>
                </a:solidFill>
                <a:latin typeface="Calibri"/>
                <a:ea typeface="Calibri"/>
                <a:cs typeface="Calibri"/>
                <a:sym typeface="Calibri"/>
              </a:rPr>
              <a:t>. </a:t>
            </a:r>
          </a:p>
          <a:p>
            <a:pPr marL="0" marR="0" lvl="0" indent="0" algn="l" rtl="0">
              <a:lnSpc>
                <a:spcPct val="90000"/>
              </a:lnSpc>
              <a:spcBef>
                <a:spcPts val="1000"/>
              </a:spcBef>
              <a:spcAft>
                <a:spcPts val="0"/>
              </a:spcAft>
              <a:buClr>
                <a:srgbClr val="7030A0"/>
              </a:buClr>
              <a:buSzPct val="25000"/>
              <a:buFont typeface="Arial"/>
              <a:buNone/>
            </a:pPr>
            <a:r>
              <a:rPr lang="en-US" sz="2400" b="1" i="0" u="sng" strike="noStrike" cap="none">
                <a:solidFill>
                  <a:srgbClr val="FFFF00"/>
                </a:solidFill>
                <a:latin typeface="Calibri"/>
                <a:ea typeface="Calibri"/>
                <a:cs typeface="Calibri"/>
                <a:sym typeface="Calibri"/>
              </a:rPr>
              <a:t>Scarcity</a:t>
            </a:r>
            <a:r>
              <a:rPr lang="en-US" sz="2400" b="0" i="0" u="none" strike="noStrike" cap="none">
                <a:solidFill>
                  <a:srgbClr val="FFFF00"/>
                </a:solidFill>
                <a:latin typeface="Calibri"/>
                <a:ea typeface="Calibri"/>
                <a:cs typeface="Calibri"/>
                <a:sym typeface="Calibri"/>
              </a:rPr>
              <a:t>: There is not enough of the things that people want.</a:t>
            </a:r>
          </a:p>
          <a:p>
            <a:pPr marL="0" marR="0" lvl="0" indent="0" algn="l" rtl="0">
              <a:lnSpc>
                <a:spcPct val="90000"/>
              </a:lnSpc>
              <a:spcBef>
                <a:spcPts val="1000"/>
              </a:spcBef>
              <a:spcAft>
                <a:spcPts val="0"/>
              </a:spcAft>
              <a:buClr>
                <a:srgbClr val="7030A0"/>
              </a:buClr>
              <a:buSzPct val="25000"/>
              <a:buFont typeface="Arial"/>
              <a:buNone/>
            </a:pPr>
            <a:r>
              <a:rPr lang="en-US" sz="2400" b="0" i="0" u="none" strike="noStrike" cap="none">
                <a:solidFill>
                  <a:srgbClr val="FFFF00"/>
                </a:solidFill>
                <a:latin typeface="Calibri"/>
                <a:ea typeface="Calibri"/>
                <a:cs typeface="Calibri"/>
                <a:sym typeface="Calibri"/>
              </a:rPr>
              <a:t>Who gets what and why? What is used as currency? What is owned by individuals? What is owned by the community? How do people make a living? </a:t>
            </a:r>
          </a:p>
          <a:p>
            <a:pPr marL="0" marR="0" lvl="0" indent="0" algn="l" rtl="0">
              <a:lnSpc>
                <a:spcPct val="90000"/>
              </a:lnSpc>
              <a:spcBef>
                <a:spcPts val="100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pic>
        <p:nvPicPr>
          <p:cNvPr id="471" name="Shape 471"/>
          <p:cNvPicPr preferRelativeResize="0"/>
          <p:nvPr/>
        </p:nvPicPr>
        <p:blipFill rotWithShape="1">
          <a:blip r:embed="rId3">
            <a:alphaModFix/>
          </a:blip>
          <a:srcRect l="-450" t="-65" r="451" b="42753"/>
          <a:stretch/>
        </p:blipFill>
        <p:spPr>
          <a:xfrm>
            <a:off x="372235" y="4223746"/>
            <a:ext cx="5714999" cy="1894268"/>
          </a:xfrm>
          <a:prstGeom prst="rect">
            <a:avLst/>
          </a:prstGeom>
          <a:noFill/>
          <a:ln>
            <a:noFill/>
          </a:ln>
        </p:spPr>
      </p:pic>
      <p:pic>
        <p:nvPicPr>
          <p:cNvPr id="472" name="Shape 472"/>
          <p:cNvPicPr preferRelativeResize="0"/>
          <p:nvPr/>
        </p:nvPicPr>
        <p:blipFill rotWithShape="1">
          <a:blip r:embed="rId4">
            <a:alphaModFix/>
          </a:blip>
          <a:srcRect/>
          <a:stretch/>
        </p:blipFill>
        <p:spPr>
          <a:xfrm>
            <a:off x="6375042" y="3799269"/>
            <a:ext cx="5486399" cy="2743199"/>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203200" y="152400"/>
            <a:ext cx="11684000" cy="9144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1" i="1" u="none" strike="noStrike" cap="none">
                <a:solidFill>
                  <a:srgbClr val="FF0000"/>
                </a:solidFill>
                <a:latin typeface="Calibri"/>
                <a:ea typeface="Calibri"/>
                <a:cs typeface="Calibri"/>
                <a:sym typeface="Calibri"/>
              </a:rPr>
              <a:t>Communication &amp; Language</a:t>
            </a:r>
          </a:p>
        </p:txBody>
      </p:sp>
      <p:sp>
        <p:nvSpPr>
          <p:cNvPr id="478" name="Shape 478"/>
          <p:cNvSpPr txBox="1">
            <a:spLocks noGrp="1"/>
          </p:cNvSpPr>
          <p:nvPr>
            <p:ph type="body" idx="1"/>
          </p:nvPr>
        </p:nvSpPr>
        <p:spPr>
          <a:xfrm>
            <a:off x="508000" y="1447800"/>
            <a:ext cx="11074399" cy="5029199"/>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030A0"/>
              </a:buClr>
              <a:buSzPct val="25000"/>
              <a:buFont typeface="Arial"/>
              <a:buNone/>
            </a:pPr>
            <a:r>
              <a:rPr lang="en-US" sz="3200" b="1" i="0" u="none" strike="noStrike" cap="none">
                <a:solidFill>
                  <a:srgbClr val="FFFF00"/>
                </a:solidFill>
                <a:latin typeface="Calibri"/>
                <a:ea typeface="Calibri"/>
                <a:cs typeface="Calibri"/>
                <a:sym typeface="Calibri"/>
              </a:rPr>
              <a:t>The process by which </a:t>
            </a:r>
            <a:r>
              <a:rPr lang="en-US" sz="3200" b="1" i="0" u="sng" strike="noStrike" cap="none">
                <a:solidFill>
                  <a:srgbClr val="FFFF00"/>
                </a:solidFill>
                <a:latin typeface="Calibri"/>
                <a:ea typeface="Calibri"/>
                <a:cs typeface="Calibri"/>
                <a:sym typeface="Calibri"/>
              </a:rPr>
              <a:t>information is exchanged </a:t>
            </a:r>
            <a:r>
              <a:rPr lang="en-US" sz="3200" b="1" i="0" u="none" strike="noStrike" cap="none">
                <a:solidFill>
                  <a:srgbClr val="FFFF00"/>
                </a:solidFill>
                <a:latin typeface="Calibri"/>
                <a:ea typeface="Calibri"/>
                <a:cs typeface="Calibri"/>
                <a:sym typeface="Calibri"/>
              </a:rPr>
              <a:t>between individuals through a common system of spoken expression, symbols, signs, or behavior. </a:t>
            </a:r>
          </a:p>
          <a:p>
            <a:pPr marL="0" marR="0" lvl="0" indent="0" algn="l" rtl="0">
              <a:lnSpc>
                <a:spcPct val="90000"/>
              </a:lnSpc>
              <a:spcBef>
                <a:spcPts val="1000"/>
              </a:spcBef>
              <a:spcAft>
                <a:spcPts val="0"/>
              </a:spcAft>
              <a:buClr>
                <a:srgbClr val="7030A0"/>
              </a:buClr>
              <a:buSzPct val="25000"/>
              <a:buFont typeface="Arial"/>
              <a:buNone/>
            </a:pPr>
            <a:r>
              <a:rPr lang="en-US" sz="2800" b="0" i="0" u="none" strike="noStrike" cap="none">
                <a:solidFill>
                  <a:srgbClr val="FFFF00"/>
                </a:solidFill>
                <a:latin typeface="Calibri"/>
                <a:ea typeface="Calibri"/>
                <a:cs typeface="Calibri"/>
                <a:sym typeface="Calibri"/>
              </a:rPr>
              <a:t>What language do people speak? How do people communicate? How do you display your status?</a:t>
            </a:r>
          </a:p>
          <a:p>
            <a:pPr marL="0" marR="0" lvl="0" indent="0" algn="l" rtl="0">
              <a:lnSpc>
                <a:spcPct val="90000"/>
              </a:lnSpc>
              <a:spcBef>
                <a:spcPts val="1000"/>
              </a:spcBef>
              <a:spcAft>
                <a:spcPts val="0"/>
              </a:spcAft>
              <a:buClr>
                <a:schemeClr val="dk1"/>
              </a:buClr>
              <a:buSzPct val="25000"/>
              <a:buFont typeface="Arial"/>
              <a:buNone/>
            </a:pPr>
            <a:endParaRPr sz="3200" b="0" i="0" u="none" strike="noStrike" cap="none">
              <a:solidFill>
                <a:srgbClr val="7030A0"/>
              </a:solidFill>
              <a:latin typeface="Calibri"/>
              <a:ea typeface="Calibri"/>
              <a:cs typeface="Calibri"/>
              <a:sym typeface="Calibri"/>
            </a:endParaRPr>
          </a:p>
          <a:p>
            <a:pPr marL="0" marR="0" lvl="0" indent="0" algn="ctr" rtl="0">
              <a:lnSpc>
                <a:spcPct val="90000"/>
              </a:lnSpc>
              <a:spcBef>
                <a:spcPts val="1000"/>
              </a:spcBef>
              <a:spcAft>
                <a:spcPts val="0"/>
              </a:spcAft>
              <a:buClr>
                <a:srgbClr val="00B050"/>
              </a:buClr>
              <a:buSzPct val="25000"/>
              <a:buFont typeface="Arial"/>
              <a:buNone/>
            </a:pPr>
            <a:r>
              <a:rPr lang="en-US" sz="3600" b="1" i="0" u="none" strike="noStrike" cap="none">
                <a:solidFill>
                  <a:srgbClr val="00B050"/>
                </a:solidFill>
                <a:latin typeface="Calibri"/>
                <a:ea typeface="Calibri"/>
                <a:cs typeface="Calibri"/>
                <a:sym typeface="Calibri"/>
              </a:rPr>
              <a:t>**What pictures should go in here? Talk with table mates &amp; be prepared to share with large group!**</a:t>
            </a:r>
          </a:p>
          <a:p>
            <a:pPr marL="0" marR="0" lvl="0" indent="0" algn="l" rtl="0">
              <a:lnSpc>
                <a:spcPct val="90000"/>
              </a:lnSpc>
              <a:spcBef>
                <a:spcPts val="1000"/>
              </a:spcBef>
              <a:spcAft>
                <a:spcPts val="0"/>
              </a:spcAft>
              <a:buClr>
                <a:schemeClr val="dk1"/>
              </a:buClr>
              <a:buSzPct val="25000"/>
              <a:buFont typeface="Arial"/>
              <a:buNone/>
            </a:pPr>
            <a:endParaRPr sz="3200" b="0" i="1"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222420" y="98857"/>
            <a:ext cx="11131379" cy="7661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0" i="1" u="none" strike="noStrike" cap="none">
                <a:solidFill>
                  <a:srgbClr val="FF0000"/>
                </a:solidFill>
                <a:latin typeface="Calibri"/>
                <a:ea typeface="Calibri"/>
                <a:cs typeface="Calibri"/>
                <a:sym typeface="Calibri"/>
              </a:rPr>
              <a:t>Customs and Traditions</a:t>
            </a:r>
          </a:p>
        </p:txBody>
      </p:sp>
      <p:sp>
        <p:nvSpPr>
          <p:cNvPr id="484" name="Shape 484"/>
          <p:cNvSpPr txBox="1">
            <a:spLocks noGrp="1"/>
          </p:cNvSpPr>
          <p:nvPr>
            <p:ph type="body" idx="1"/>
          </p:nvPr>
        </p:nvSpPr>
        <p:spPr>
          <a:xfrm>
            <a:off x="238896" y="772633"/>
            <a:ext cx="11359979" cy="1436708"/>
          </a:xfrm>
          <a:prstGeom prst="rect">
            <a:avLst/>
          </a:prstGeom>
          <a:noFill/>
          <a:ln>
            <a:noFill/>
          </a:ln>
        </p:spPr>
        <p:txBody>
          <a:bodyPr wrap="square" lIns="91425" tIns="45700" rIns="91425" bIns="45700" anchor="t" anchorCtr="0">
            <a:noAutofit/>
          </a:bodyPr>
          <a:lstStyle/>
          <a:p>
            <a:pPr marL="182880" marR="0" lvl="0" indent="-182880" algn="l" rtl="0">
              <a:lnSpc>
                <a:spcPct val="90000"/>
              </a:lnSpc>
              <a:spcBef>
                <a:spcPts val="0"/>
              </a:spcBef>
              <a:spcAft>
                <a:spcPts val="0"/>
              </a:spcAft>
              <a:buClr>
                <a:srgbClr val="7030A0"/>
              </a:buClr>
              <a:buSzPct val="25000"/>
              <a:buFont typeface="Arial"/>
              <a:buNone/>
            </a:pPr>
            <a:r>
              <a:rPr lang="en-US" sz="2400" b="1" i="0" u="none" strike="noStrike" cap="none">
                <a:solidFill>
                  <a:srgbClr val="FFFF00"/>
                </a:solidFill>
                <a:latin typeface="Calibri"/>
                <a:ea typeface="Calibri"/>
                <a:cs typeface="Calibri"/>
                <a:sym typeface="Calibri"/>
              </a:rPr>
              <a:t>A binding custom or practice of a community. Rituals, games, holidays, greetings, important values, etc.</a:t>
            </a:r>
          </a:p>
          <a:p>
            <a:pPr marL="182880" marR="0" lvl="0" indent="-182880" algn="l" rtl="0">
              <a:lnSpc>
                <a:spcPct val="90000"/>
              </a:lnSpc>
              <a:spcBef>
                <a:spcPts val="0"/>
              </a:spcBef>
              <a:spcAft>
                <a:spcPts val="0"/>
              </a:spcAft>
              <a:buClr>
                <a:srgbClr val="7030A0"/>
              </a:buClr>
              <a:buSzPct val="25000"/>
              <a:buFont typeface="Arial"/>
              <a:buNone/>
            </a:pPr>
            <a:r>
              <a:rPr lang="en-US" sz="2400" b="0" i="1" u="none" strike="noStrike" cap="none">
                <a:solidFill>
                  <a:srgbClr val="FFFF00"/>
                </a:solidFill>
                <a:latin typeface="Calibri"/>
                <a:ea typeface="Calibri"/>
                <a:cs typeface="Calibri"/>
                <a:sym typeface="Calibri"/>
              </a:rPr>
              <a:t>What are the important holidays? What values and traditions do these holidays celebrate? What rituals mark changing status (adolescent→adult, or student→graduate)</a:t>
            </a:r>
          </a:p>
          <a:p>
            <a:pPr marL="182880" marR="0" lvl="0" indent="-182880" algn="l" rtl="0">
              <a:lnSpc>
                <a:spcPct val="90000"/>
              </a:lnSpc>
              <a:spcBef>
                <a:spcPts val="0"/>
              </a:spcBef>
              <a:buClr>
                <a:schemeClr val="dk1"/>
              </a:buClr>
              <a:buSzPct val="25000"/>
              <a:buFont typeface="Arial"/>
              <a:buNone/>
            </a:pPr>
            <a:endParaRPr sz="2400" b="1" i="1" u="none" strike="noStrike" cap="none">
              <a:solidFill>
                <a:srgbClr val="7030A0"/>
              </a:solidFill>
              <a:latin typeface="Calibri"/>
              <a:ea typeface="Calibri"/>
              <a:cs typeface="Calibri"/>
              <a:sym typeface="Calibri"/>
            </a:endParaRPr>
          </a:p>
        </p:txBody>
      </p:sp>
      <p:sp>
        <p:nvSpPr>
          <p:cNvPr id="485" name="Shape 485"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6" name="Shape 486"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7" name="Shape 487" descr="data:image/png;base64,iVBORw0KGgoAAAANSUhEUgAAAO0AAADVCAMAAACMuod9AAAAgVBMVEX+/v7///8AAADy8vLV1dX29vbo6OiTk5OXl5cODg5gYGDv7++bm5tISEjk5OT6+vqlpaVkZGRXV1eIiIgwMDBQUFB3d3fc3Nx8fHxwcHC4uLhCQkKurq4uLi5aWlqCgoLMzMzCwsIlJSU7OzseHh43NzfGxsZDQ0MXFxezs7MLCwugPNN6AAAcMElEQVR4nO1diZqrKrO1jCbpDGpi5nnupN//AS9FgaACDt2dff99Nt85vZOoyIKiqCoW4MF/KXl/ugBvTf/Q/r3pH9q/N/1D+/emf2j/3vQPrTWFQy398XpqUYBGj/R8LXWav4xS0G/7ZD5Nd40f8Yrf6AfPw/+K9+hovzrsDpUg903+aLgAMPeHppubJYC17yeN88mjLVzw6DeqBi+H9kOizT8kn5UfoYT27PuLb6MFSLEQqbGSnc/Z0XpN0UIlWvA+2MNBa7giOxhRKVYN4ZZEW8s094OU5GSUDBTasqDav6liztuihejBq/8lK33dDG4RKqjWUu0i+jFHy34d6W3brLRdKuSmJVwIfBS0k5KxwKQc7M8b0Kr2lB/yaPvt0a6pjLe4HVyIWF/1YPglwZ4IbOLVy8+spKVO1u5qjVareNY0IvVaoo33qImzfM68mN2rf/wuWvgptNq7xpjDBf90W8JlwjFiRVg+uQ7hYM/yY43HC6IMUgUXdJYVrVYjXvFjUc1z5XLkvW7SEi1CW8TMrpv4PjcvhmvVzM3QZgpeXfLEGPQD/RY8XqwhTLMeZ73TUkz2Lz67f7DPuxNiVaNiHZvlN9Fm0iEGKxrBgKkalq4grqjBTolJKZswCk6nZYggObR9ugmWj+SgWQB1bJaiJMsfpRRqJkYJrbrLK9aUyf7mIO/4iRtCJjPXWMD4kV5JCX8NAoCJb051BnHDK20vbtS2sDgMCunOmxQ/cVH+KF4fzMt5sjo6fuiYUohnRrDT8HfROu8nTdksrcpgpQ7SbxruDc+OalkYLrTFn0Y62qiTSyUdQbqoSfoqNi0oC1FLO+iMi79NonrmlKNh4fA5Zmkr0nV709CWUqibcMDNnoZpVwQbL4z3dUA6BRLrsq7p6EJ7M73LhVY+SpLBddG4l/LEC/5Ms8Sb5yC+cHGdlTyMrrlWMBrQSYTojNPz0NjvaqBV3/HSpSlalSlvGvz5ElN+HPpLvYkjuYsvXM2WB2BIjGj3wtDrRBEOSV7YCevibYO2Z/o9pxKphfnQmPKsxOij3cHhc3sPHvhxYDIpjNIlrU4sZnCc758ft89ep7mW0rCCQHubzufsP5amPI3Z1VN/lEsDQlt0bQE+8UKEWc3xk+7EQ8wHliHettcg5AuXuXbjURBCZ8etY/8htcNwrqrgVQeuud+qtp2YLhTSqNS2emFZo9FwlDeNqeVX7PEkE4FyDmRKpJEu/9Ikhuipt/ixBtx6aLX7DFnY0IrCsqa4iHbMXeSKaglD/Mfi8OLFWxJnr6X6ox4OnYKA14BrQwu2toX6bSu6655ar+jSkpN6gCPJoaV4o1Gcc66uPg5B/OOhgLY0hNVH6wm0z3E+XVH0tvnf9ja0wvxKUeIupdajQAZX8GNrs+SlCYYfWEH8o6awp2wQu5SlpznaUoIaI5DK3cuul0NR2njqcv9yhV3LnDQ5/kLXj5si67ZooTnaTIF5mi7biMtj3dQSH7OMZClBXVP1pZcRpf5ChTtmYCNh0TxRC+SfzmVTgbaxLZVZU1oZhU0bgHqnQiHcm24ebfG+bhgjhu7ukgmJZpdKuUDRtoanaqCdTHPpMNPR5q9N5xaHC5a8SGX3hl8kR2nkFEAA5txertLPG1B1Zr5RNnTxCqhQyyWIqt+WaqKvof0Iy9Vjzt/PGqR8sau1u7WcoDsH5Fer4OU+zmQJHd8KBeBCW7y1TVxKmJlljcwvrlWftkeEs76P4CICd5U/nNWz6GP2m6B1tlQbtJneNRUja6HyaJsbdpT6XQn9l7W2bl1j3Rms7XeizaJIhrEQpJn7LLY85ObFVCd9chtS+b1feq6wYo6He9Lgd9FS613wT3kspMgEN01KdtY850EstY57XWjBm1w3RbS+u1hGoD+FVow/0TTTRfpFj7wgkwcE89TcuPmUnyDgd7nNqaq21au4OVru5xypba5FtCK8zL3bwtQBTPf6EFxyACi9ilXUEG1ZJ38HrbAbmaONMlYYhUh/3UBY9/mhAwY+WUgykH/+mE8OMtZ4GfWZh70p+lThR+u2NanQxmhFlFy0zTMf3uAxAOYNZlF1/eK6KKU8xcITiExFJFPlj6GV/h5Ih0XXReSpcneGTN6cu8bqyRT6BzFmHXmWJc32Z9EKEeXpSrpIJe2HED3Cr1wYb2eZ8xR+Hk7LFICRDXJxzxj8HlrReh3OJQv5aDPJ+GUdXuoFfQ95OCAttLzRLKJAJrOgYJiXdehyDT9uZ118Gy14d6MitadI5cgjNGaP+UCijN1ENS4Df+F5VHi4v4fWHAx2pJwVuLcEXqiTz3lAbitNMNafhXdaEaz5LbQQNgWbm15Hdf5lsgIJLdPgmP9dKOdu5tov/xBa8xyOO2m0Buz0JioKaV6m6IFP6R52502iRZWrBO63JDkoJS7ah2UQLLlWGiyLN5xUTwUPTYkyZ47isQytGK8LyRyVrkarXtsOrSlPMprZB66/uuUb9Of7dE8xWxIZZoUa9UL0h9CaXiUCyObwcvFmMo03uToACRHnHwwzgK1jjqZbv8uFI1fmzPVXJRtOBD3mj1gVqiO1EVaVgYBRScJ6K1qaxuQugm1yQN0cilmey+IVDOM4XG5WGSz0IcrT4dUMMRvan/AKyjlksdkKm4ffbGduUKyj2HOrVNTb0WZTB3UYyvZBTBiV5GPJ1PvGHN+voM3Ch5XqhO62EFWyACZsLpmw1GJ4t0Hbnp8spjFrriyA+GpEqzx/iM/H+f066Qff4dQ4tJRIbdHyoI17ckC72zMR3/QYiLPAhgzfi5aPQrea3GksXXnOqVKbO/Nzw9Wcqp9BO6xJrpVvjfKd99Z+BYbXBG2+bSsCt44XjuxT0+YCBpo49+qwGV2ZWdGWbNTzUbG7UgtRorowcZUxW84zPO36aTp6BXXyd2dVs21L97Z/4zcK2falpYyq0f7vpyq0f1f6T4FtiPYH6qP60e9VtvPh+mjx1zB47Pq93uh1WrZEDPFu5FbKEPbObfGy55Yjx4hct98ypOf0og+449GyrF8rvdYY83BaCBhVvDza4GXPBBitil13VKPFbExTqLN+t1CoSinlc5zOpU/ktm53nSbCw4s8pOjjuOK2SrBnszPC0ro2y51yEitSqxoX0zRZxjX6C5V3eOqLMrqmgqrRsq4wN8C8XK80n3qsaczxbCnOvSUY1huzOZXLobdZxrYyggSaLLR1Fa5uUokWvLSA87beLQVbKl6+Fk8MDNbA6gX9T5XJ/vgIrZr/kX/h13zRSzanIOoOh51OGHY6w2E3Wp7Ou/5qcCkKm1NsKtDCsCDEk0eornPEp8G6qr8yHTcqTYI9V5ZeIELkxvTxZOnDft09E1SBVl/GjGnVLUkgymdSMW3aKcqHSAMzXjCtb6qZ3PreibYQ9xvbGgNc0WGAl70xUuPUlqVyaqQvtwJ0wS2Arbd6rPSG0DRjk6WLYVrOFpCqkdxERxdaxZ3kqV3UAKJLlsMhWfKIwDx6adFTA+MT4natO24/o5mfabm0W/utsU25vSDHWzaGZyGYpCwzAB0LI8yRbpWRRztaQQSRObXbbkWB3RHdPNvvgr3itLXD9ewLbW3pqzoo4kCbC0M1Da+I3KV4rMXgmtvdQ60+NNGXxSrq+qlGvMuKNkelzJZXNQSbaRu5o0x+LxOlBU2qKleAGqmCm+xGq5uL7gkl60VQs3IrU9sqlW9i2kLntNlszuczkewH5zP7RtIwYBdeGxFrTjaYznWkzwpWt95Ki0ULpbK4WDnTRBCpNbQ6p9zMsRCpg/17oktcSl94BmfV+dqj1Zu2YhCbWjQYkBb60uBqaAuDeVnlgzDGwxXmM6dNuCT1D7XoY82yfk4E2y6uETG0gdWH2oMb7Mi88knuFDQNrwquppNlyxLnpGzNM+nq71h6SeNklUOrFXHH062CZe9Cq3pcRdPiSy1oydqNoHOXxfXUeCtbNpAOXrHflWercWE71dwFF9Q9C5fdjeJCG2uWbbnX6g4hsiiMsySi1+KeQVrrSrSyZZmBJlREURM23lWhPVpdv5TmHyEaSqUAnLZkRkvGIfZHCLPWFWhVy+Kd5Pf+ObS6mVomLXX87YgHHYUJYlwXTSwR2k8lG3hTjvaQAyu7cKHDvBGtppGvZV3Hm/6anqSmMA114pIwS7LWveAfuUDwJC/yb71vop22RRtrmZiW4Mm2X1O5TZ6HsAozTznc+sWUOVVkEhd4NhAeFyLhGDaYGBLW3UHctK6xrNWMVvd+TKGPAvnYZPcRgqlccANZ62aJlU7uS8CDqkVCsioO1qmxpPiOR/atEqwF7SNfKMNjOSN2VNxgA/MQy5o0geGBwduxx//9CrRLJPXlKBBlFiNa40p1VJENZvotaPX9Ycz2Z2HzlMEm1ooKw/WMWvJyn2WJR2THaCBhP3he1ZU7WcL7mZEH9OtodZaZ2SzMm5aY1g+5nh+g3Ef1utMCxsbrpVc50T4axI+q0dqWEZs4pNSBHRvy3OnZo/WGMlcRot2HC+3x1HACxYlWmQ65blUeIC5pIC7Z48FEXbWty/MNfr0siynWLhjZ4waMJFPSwwaa6aBbjAVEz1WgKsO8sp4nvjGPZXMhlqZlbsumEm39/QPNaHXP0xjGK+ytwfusXitBknBLe5KotONl28VwQqV02WmXKCjUS86meNxdoDWUgtDWD4aa0er+nlHn5dmyARRLCWJLnqOWaUH0U+0SjXjmjaKEoNnRfn5XS+liaiIlFvSQ0ZbimmivOn2pn6vtgMk0m5m7nyiMHW2DTaPNaGkbHV/0CoN08SHmfhQ0NaOd/BLtJb7qnaMIl7KzdT/aZcSOtuZGKHa0eizXsMIMPZ8x94JiHoZRikzru6SKknzA7Yss4q2ESxdJUiyzcwAzN9oGcxgWtHq3LNUdBNOX4AlQD9cX1KlPHNKWgm9ZWIZnPI0zuPxq6udzeTda3QwuO0GaAub1Yvbm+1ldZX32JL155d6DWBRtXWrwBrS5WRHL9kJiTfvahpa0C27RlLWsitRorSsmJWz7Zb8DrS7KRqUHQmyRE2SJwq1Fd9QiFVnMUWtd6uDWBULvQKvvQiA237CVJrJwlYXy+UoUWD3CKt3741xUirWEv482F5nqu9CyrmvTL3qYVmxRrkXPQ3372IuDYvMGtDk7uIKrZ/tdD/iIgJs+M6IHb+yD5jvQ5i37ZuR4lfm5iCY/66WCN45d2t+DNrdPcZ3NEk25yzlgubdkYUZTOkOu2nyLJBdYF81PMKHsJ9nz5Tk+CART6OKa+H8P2oKXumtHqMmWQG/PPFvFu4ClrImnk9LxLrR55kNL/pCKU+xHXTXrNdxkca29m7/yJrQFnknjA1vkCzQRmS04kWa20liYhwpW6LvQepl9J8pqZee62e2ni29PlSLzNrQM7meuaEcj75RZXh3nO0Ir12tah/XzLrQeFJf89gzTAsN+xUpCgK5x5fC8TnD0jWg9KO20MNnktnKMz5MaKwmR51rgLj7TJdTRBO9Ei+UsUc9nq+QRLJfBIzle61oeLMvOJiXy9Md0tYtqQfXe2m9JNW/M+49Tz6u/sACzVeNt/RK+FS3es/k0Y52Ug6vu17U41wus+zP/vCTLu4K0RKneJsUFMtWv44SOGns16O/mHd7k7JP5U8HSzedlhGqg0QBEr9WUXIWP64BORWhsb2DjTpqd6gXnL8tSewjuzU73szWsMXOWYr7zWei1QUqZhMPGAhEOLbEg8Ib1DirIHrBKsjFgYRR0+Wrne3J/rM8a78jeB7kHQJ1PVDPVRtuuJQsvq77ijAkVD4VqXoAKLQXqNnc2jd/8J1IF2P+H6TtFa4z22zXxvcdx6VH7HJqihXje8uBAmcHyG5uRcKu9ht9kf74RWoCpO4pU/cK0BkPP+vDRT07T9ifKNkNLwZv9NzYUwanh1sIBXb6t63r702gtozlFqq4tjzj1yHRsF7/EQnWxpiC5tu26TdCqiNq1detiFrNW8a2wPxkFGdqW8e0maBWpq+3pxDRZUrLja0QwOhd+Fg1H+xkdJ60ivo3QquhhXYpScbjQzvrSy1DdM2CFp6n0CK3vj9cmPkhlqocWuEmqLSScRxRxrsq9u85Z7YId+cxv9hOuqpmZsD7yHSsJ7Qt3FG7R/eugxVg3e0v+qDYGI3xVHnEIWz/RGk4yj7SFcuAlZue1iHbFt0jPtBT0WvSmarQM6+q+hGGRl/oMoDM9VOBFyd2fS5TArCMAnO62E2bypdTRzvgcZItxuxItmi/jGLrMo75lS2ZvJwz2n3DZ0NHZLjQNPJexKzyx6KKOFQBYGg9uKJWxG5XR9n4QbXbdGyDY8IK7lmfB5TvN3S8x3Hx1z1nRrNeik/GNUuSc7HivD2ny3kKCU0Vgo/xldlRo9z+NVnp68Sc//HXCD7LPCOcT+oxnK8zdM/fZhPUIX4W1tURKBx5imEWqq7bbXXwEUeIrtDvkE/4CWg7mwVmXOKGcUYFwAReyKvqcfevcKyXbjPRy5sSoLRlkEZyz2XB3GA06ZC4ufh9tjx8thXxUTpGXS8BGPLTxxCNr8ZaD1stLL1BUkymKRgI8lwVJOMYxiweQFDMYcog62suvSDKnxJ04M46rzWy6ntN9UN/uiI6SMbsMaBFbqtZcYKQyW2/Yf/mVZvP70LIGeBLhhBbcSaJudiQeeyMK5t50uJz4BfmwM2Zm0JMoBtnaqYjrsAqXyID29htoOThU/HPUR56nWCHnrDKAaPk22p4nsAUAwVg+SSzKcUCU+6plsy60mj79Ptoe9TO4SF6IZMiJczt7XDBRvB31zLFhncHmQ5wjA3f/iSwbrpUdFUXPd8toPUKLhP5Hk9CPAy1xbs/81BOx1HKYR7vjQ26XuqP9FXciDzLjv3cUD6Zc5vmSgcoN0Ett+3oKtAcfF1k12K/BhXboF9EW2vbF0Q7VL+ZXoIriRdJmhbOOUb0PfaltBdrJ5CtCQua3mfaElo83KHEXIalZ2z4ySe4CqS7blsiYVWQBxXvKqypWbUD74ZHJjV/in2IQvQQMNtxeQLw4p6UmXEvxBR8l6p7IZnnuDTi/ryywYvJuf0g3S6UsGqBdkcZrEBR0oSVWPHCtuuTLRyUlnQdJUcLnkhCp2g4oU68bJEeNPPiCXIhCt1UwzY5J0JWAc/eV0W7wQBL2WkFrbxA1cqElkyDmWjflaKV1QWeJb/gHWvijghns2e6rdyguTJzkvX/UyK/iFmH3Qe9RCBK40PLrr0sDpVyCqGRKWO24Fu1OSjdbl8vteFy5MpRLEPRZ1AJj6MJENTBONrOHN+lBx3wsE7vtaHkhRjWOPrCg1XFLHwDdlQ2dxJqt7+M9pk8tTnZw/rRA6Ap64y05dV2bMuKVeHgSPBYjh8OIFl9/J5ugiUnlQtvNVBK6QrgSTYbhDkA6LM5WIBZsBOAxCbyzkoTCGpiqRotx2NDSx2DAfSBisB9rbGFSiZbrFCrwLaYx9ajiyTOyF3Hlu1i9WN4mwhPu68q6byPdF4q4bd9iZmhomZoUZc4aFRb1V2hWWI6i+y2AzMNrICM1T862falTegwRMVZFItThCP1mi1/XVn6CQLs45uwT1mE5TFjXO9fCjZZfky4Pat5liTO10ZS00diVngCrJttMS0AEuevJUSGENlRHlokP8c+iVQd9YNcN8wuiMaKcjb+28xZY0xHvaG3c7iSeVDa+RKuoW8PhUPa0H0abke0RriKL+/4WG0OtS7VvByr3KjTvI8E7/co9/yzQ8o/eeb0Y+aP1Otsa4GfQCrgZ9RRFVVtgztffZXXhmnOju8zVQdvXDCpC0hItGwhn3c9jxw8X4+gq8MLih9Dif2pFzwg00jwqZW35iyOMRu1vI7+Rm+EOntMgiyXtJ/7p9en58Wzz8BOiccPqh3Qyz0zZsiudvLvQvzhcLlrQdbDP9Z8qMtDQTm6QfoZ+xx/64b0Hz/WPjrd0XYGadyCiEfj50DcXW7sGGLSS7g6HnXqHyyEXaCE5zcbwdZpG99PkcfG214CH4BsRGyrRapO2l4i2jh50IFSc5bmDzEUPd+XmO4Y3e9ktbrTs7wOuk+W8N3+O0/FyMmY9qdt08qsKrZfj2m8AeDcN1J5sWxfDjQsGJ/UOg9cxf6z64bgLhmhDV1A5BNre0R+Ei+PdXw1u49t6FR7844hPXf8kWk9XTsz5QbTain8XJ0F0ymjTG1ypruhn+stX3M+Yf8SXlNh7H0cL4QKGR3/zdRusp+v5/pn4aQcmOKBXzCI1RJtvXRwhtfOJnC1b3K6G0ALVDxS27LNylgntA/dXi/a97WA9X8y3nx8RLp86YSCzAeWlGizeZNtX5tPVsnHRWaeY+2tPJl+R3G0jjTG0zHhKOsvd4no7bCeTwXgyvWzvq10UJlgNP4AW5FX6R0b6RcnGZDSbdk9VGWt7u1wOE4EWpfvAeQ0M7TwdaDViiaZR26aLtJck/vjK0H5OBrfPNOmlix7zLH8oUqPQenS+6W0pHPweDPH707m0Uujy6zE5MWW0pNYjd5hPEX7xUTseBrsjLVr4MitmZoEwkzw9rPpJzz+mk7W/Hn+Ot6ukvzqkiLbBmVt5hDZR5n1wHcOQuuw94I69ixvC1PF8kZwimV3A0UKH2hInIDha+cYunrBgJp2Bh3OqSRi9jmP/k7XtaDrdTsfX4yaKWT6v+ifA1UbrwZzlfM76Gs5LPp1vkQEazb94iSNwfT4n7OvBLH5vaN6rF2YjmkF+RZeU9dt1Ot+Ob8vXmGupH7EuSveFRD64i/8nIdiPaqGMc98ILSr3J9fwyzxausmS02qK7KUw7PnJ52yynjyne7/n98IQR6BrjU2iG6NlPQ5nhVKcaudnMt8abIbjUSR6w0O2Jz6NeRl+1F3uwUPG0E/9aWc1eTK4t8/p/NiZ+ukIw2JNCK212xYthf2JC2AA0dxvRs7kaCc00ECMwoFb5FYyh+jZEG24iP2ZD5bj9e06nlyXhynTmF0M9DSZ0qyJFvi2R58g0JJP0EQZyigHP5V4KCyLemiZekcaZxLcP+F5GixnzCvYe9drgAGkfQVFpR7aok7mZJFbKNHOqe81Rkv+kowD1EXb5dt9T57QuwqPb9/3PpjHxySuEdm5Jloyp1ZZ26Kf1oR4K9B+yvGbIgGOXS7yT6cYuYbRDr35mLz5Hffm940WydVHG/cGfQyK+xTG2A2OTQj3hPYmZV8wr2qj9W58k/fNbThfhX64mHcvZwCqhfqFqOHf5m8kEdxB1aRr6TUcrbbHGO/5ddGiccMjYbCZrEZ+spjwA5iYhDVcYVAbLX0jb2jbCCl/cOnnIxTc0KgvhqyaJ3xeEOJutxvT/FxSydkoZVNTksXdZDmKvaAaYEbLMx93xIhVg06HR9FsVOHY/9Gh0YazlEsztDTtNdDd8pqFLe/iXv7JmUN89GcjaXd7p7V/bb4uqATSjZY2wGjxmmU5OAGn2v2WSjrsMZ/iOlmvcfX9wTGZ4sijQdMi3GTRc4XMlB7K/94xeKEwbFzWaNNbrdfH0anxIl6ZQyO0rouejrE0hDnvbl7apo8WnzeibZfr/9fUTEv9r6d/aBXaDHU2X/q/nWqi9f4LaP+29A/tP7R/R/pPgf2H9u9F+39BOpOwOsJ58wAAAABJRU5ErkJggg=="/>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8" name="Shape 488" descr="data:image/jpeg;base64,/9j/4AAQSkZJRgABAQAAAQABAAD/2wCEAAkGBxITEhQUExIVFRUXFxQXFxUVFxcYFRcYFBQWFhUVFxcaHCggGBolHBQUITEhJSkrLi4uFx8zODMsNygtLiwBCgoKDg0OGhAQGywkHyQsLCwsLCwsLCwsLCwsLCwsLCwsLCwsLCwsLCwsLCwsLCwsLCwsLCwsLCwsLCwsLCwsLP/AABEIAJAA2AMBEQACEQEDEQH/xAAcAAACAwEBAQEAAAAAAAAAAAADBAECBQYABwj/xABLEAABAgMDBgkHCQcDBQEAAAABAgMABBEFEiEGMUFRYXETIjKBkaGxwdEHQkNSU4KSFCMzYnKT0uHwFRZUg6KywkRklDRjc+LzJP/EABoBAAMBAQEBAAAAAAAAAAAAAAABAgMEBQb/xAAyEQACAQIFBAEDAwQBBQAAAAAAAQIDERITIUFRBBQxYVIiMpFCYnEjgaHw4QUzscHR/9oADAMBAAIRAxEAPwDjG2rSGade+8V3xwd1Hg7+2fIyk2p/HPfGYnuocD7V8k3rT/jHekeEHdR4H2r5ELYnbSZb4QzTpTWhxGFc2iNaNWNSVrGVWlKmrphLLZfVxnVBxRxKi4oE6swjKpUi3oaQpyXk2ESTupsfzXDGWOJrhY0zZy9Nw7nXBE40PC+ENtSS/q/8hzwhYwwvgbEs9TCn/Ic8IMfsLPhECXeNKEV0/wD6HKdmELHfdhb0i/AzAzED+es9qYak+WK3pEJlntJB/nueEGL2wt6RfgVj/wC7nhDxLl/kLPhfgG/Z8weQpIFMKvOnHXDUl7FZ8IGmypzQ4j7x3xhqS9i14QwLLm9K0118K4O6HiXsNeEUn7HmHG1JF3jJIJU8s59I4ooYpTincmSk9D5fOSqkTnAJvrU3goFfCBSqVvAFOAxzUjuxXhiOPBaeE6RhM9QAO3aaEtAd0cbqr4nXl/uDNMzxzTb3MEjuic9/EMtchv2dO0NZqYp9qkDqz+IZcOSirEmTnfmD/MV4wZk/iGGmt0CVYS6El1073D4wsVT4i/p/JEJyZ1rViNLgHfFf1fiGKlygScnGseMBTW4PHGC1Z7CzKK3BrsNkecn4x4wWrBm0QKrFapXiH3qw7VR5lIM3lNOD/SNH4/GJyqHLNMyt6DHKee0SjQ5l+MGXR5YY6voEu27RPoGh7p8YWXQ5Y8VX0JWjNWg6hTamkBKhQ0Tj2xdNUIO6Im6slZtFbFtKdQvgAhpS6FXziamh2iNpKm1isZLGnhudWwq0fZy3wHxjBumv0miU+R1sWl7OV+A+MTih8R4Z/IdR+0R6GU+FXjBih8Qwz+QULtH2Mpvuq8YMcfiLBL5EpNpD0coPcV+KBSiv0jcZfIsHLS9WU+7P4oeOPxFgl8j160v9oNnBq/FBij8RYJfIK2uf/wBp90r8cGOPxHgl8gqTaHrSn3Kvxw8S+IsL+RdPy/2kqP5B/HCxL4oMH7mEDNoH/US/Mx/7QOX7UGH9zM+3V2iyy46JhlVxJVdDFK3RWla4Q4y1SaQpR0umzi8kkC0VOvugIWFAUa4gOFSo6STWNOolKm1GLM6VOFS8pLU6pOSbWlTh99Uc2bPk3yafAROSrAzpJ3qV4wZlTkMqn8UX/diW9mOepgxz5f5DLhwiFZNy/s0fDCxy5Hgjwj37DYHo0fCPCJxSGox4Kpsln2afgHhBdjtEMiSbHo0j3YNQC/J0+r1QwKLZGgGCw7sliUxzdUMB4WYNXVDsTco5Z9NHVAPUTel0DOpI3kDvgA4C25pDFpsOpWlSVJCVlJBCcbuNN4MdVOLdNowmvrTPqlmht0cRxCxpukGm/GMnF+C8S2NJmSppEJRG5BxK7RBYVzxlTrEKzDEiqpc7IQ7gywqFqMopleyC7AqGl7ILsNC3Br/VYq7Foe4NzZ1wahoWAc19sLULIUtKUUtCkqWAlSSk4aFCkJt8lKx8jyHtBuzX5huZcupCwlJCSQoi8K4aCKGOypDNScTjjUVJtM70eUKzT6f+hXhGPbyLXURfJP7+2eRUPYfYV4QsiV7FZ8ff4BHL+zv4gfCYfbzF3MfZReXln/xA6DC7aYdzD3+AJy7s/wBv1GF2sx9zD2COXcjof/pMHa1A7mHD/BVWXsj7Y/CYfbTDuY8P8A1eUCR9qr4TD7WYu6hw/wAC6/KBJeus+6YO1nyHcrhnLuszmmbmDuWRCzV8TXDL5f4E3flGl+YO91XjFZvpCs+WZU2hzSVneonvjWM0yHdbszy0aioNNMa4lsQ7t6kTjF1RCcRopjFQldamM42eh9O8k5UZZy4KKS6akUqQpIIBqDHm9dKUaitwd3SRi4O/J3rDboNSpVTtR+GOPNne50uERsJVpWTvCfCLzpk5cSVI16dgHZBmz5FlxAutg4EDoPcYWfIaoxE3ZVFc39Tg7FQu4kgyIgFySNSvvXh/lD7uYu3iQuRbPmuc0w/+KH3c+BLpokLsxtQ5Lo3TD/4oO6nwPto+xN/JlpWZcyk7Jl49qjFd7PhfgXaw9mc/kcNExNffKMHfVFsvwNdLD3+TMm8hQrPMPnYpV7til/1CW8ULs4csyrQyVlZVouvh1xIKUmiqFN7C8BppqjoodXOrLCrIxrdNCEcRk2VLSpKgl5V28aXkUNK4V40bVMW5lTcbWRttWdL+3/p/OMGvZumHbsaV9t0I/ODXkL+hpvJ+UPpj8A/FBZ8ib9DKcmpP239o74eF/IMXoKnJqR9uOkQYf3IMXphkZPWfpdT8UGD9yFi9BkWLZo85B94wYP3Bj/aCtFiz2UhQSlyppRCSojDOdkJxXyNKf1vj+RFdt380qOdQ/DE4kTglyVStazgwgdJ8IWMMv2MNyNc7bfw+MLMkPKjuMMy6R6NocwgxyY8qIw5gMLg90QsTGoRMLyW2gFTk2g0F4JUKYD5tRBP9UadVTtTiZUJ3nJH1MJO2OF3R1eSCg7emFcCihv6YTZSQBwb+mEOws5Xb1RDKBqSf1TxgCwO6dR6vGC4WLCuo9XjBcdicdSuhPjBcVgayfVV0DxhXY7IXWD6quhPjAPQw8r5VS5R9N1XJvYhI5Jrr2R19JK1VGHURvTdjjfJzZl9bhWg8lCk1BxCirjCucYZ49Hq3orHD0q8n0VqzkjzOqOGx13GES4Hmw7BcLd2Q7E3BlJh2C5HAmHYVyRLwWFcuJcQWC5CmU6odgucsGkAYE9BjM0DsuoGFFQAF+UDQg85/KFqF0Sl5Xmo6KnsEGvAYo8iNqOzXBq4NhajQ+ae+NadNt6kTqJLQ+aSs2/KPEirbgqCCMcc4MenKEakbPwefGcoSvubUrl3aBUEpfNSQOkxg+lpJXNo9RUk0ju1ZQz1SEJdURheW4lKSdgCDURxXpeWzqVOpsWRbtqZ77I2Gqv8AGIc6PBeRUe5ZeUFo6VMfCqDFRew8iov1C7uUk+NMv8CvGHai9h5VX5AhlLPHG8wNl0wONLgMur8iycpZzWz0flCw0+AwVfkFGU856zFfsmC1PgMup8hhOUc4dMv8J8Ym9P4jyqnyLJykma4ln4T4wfR8Qy5/IMLfmPWZHunxibw+I8qfyAzNtvKSU32gDUHiDMc4xMUpR+InRl8jm3bP4V2+uYcvUCapUU4DMOLTCNl1EorRGculTfkwHpx/5WWGn3iAopBLizWgz58NMdi/7eNnG9KmE6WWsqePp3R76o5s30bqkuTQZsacGeYcOwrV3Qs18IeWuWOtS80kU4x3uq70mJdS+xLop7si7MjQ5zPDvbhY/QZP7me4V8Ai6/jhXhWzTd83FZiJVB2tiZDk65ShE0K6UqZJHSiKVSPA8l7SPSVp8EQSJtzY4llQ6qQYoXuSqEl+pnZy+SzKRxlFR2JCRzD84eBDxMMmyJdHo+kwWQBQGRmbT+uaHoFiVPp0IT0QXGZ71sNN51toG1SR3wv4H/c+K+VJbSpy82QaoSVU1491I7KF8Jy1rYjlZM0WneI0mvpZFN2mmfbkP8RJzGgrmqDTGPn3CSdj3Izi15APOHQk9UPCysSFlr/VYFFixITdcB/QjRRaJc0LOODdFpMWOPIBLwOnsirMWOPJ7hNsFhY1yeE4NJ7IMAZkeShmEHG+OkQ7PgWZHkIh5HrjpES0+B5seQl0EYEndjBaXAZsORcrRWl4VzUqKxWGXBLqw5EbGBZniQ0lbi1KLZUoXUgDjGgxrjHW5f0ddjhterpud0bZnAf+lYI+2qvZHLjps6MEzz2UcyOTIoUNPzhB5uLBF035Jw1OAycqD50moblV7oLxF9fB45XMitZZ8bhWvVDUYvcWKXBP72yuctvDYU4wYENTe6IbysklCtXE6wpFD2w3TXIZgE5UWeo0Dx+Aw8hhmnv3vtNz6OzabVrPZQRd4ciwy4AvTFtOZ0sMDbieswnOmuR4ZGXOsTaTR610Nk+aCB0AQ1NPxEGkvMjLmJJgkB6dmX72hIXdO2pwhpztokhfRyZs4xZ6DdTLvKUD5ygEk6iQThFxnPdomUIcDtgWyuXZLDcqy+oKJKym9S9iBmrE1JJu7diqcGlawZ+0Z5WPyVhG5lMZ5kOWa5b4E7s2MzDQ3NgQ8ynywynwWSuc9k392IWOmPKfAQOztOQz92mFjphlvgEv5Yc/Bj3E+EPHAeW+CoM2PZ/Ajwh4oCy2SXpw6Wx7iIMUAwM9Wb9oke6jwhY4cDy2epNe1HQjwgzI8BlsulyaPpgPdR+GDHHgMtk1m/4lXNTwgzFwGWyr0xOISpQm18UE5wcw3Q4zi2k0KcGotpnGz84t5ZcWaqOc0pXbHoKKirI8uUm3dnc5F2BONoTMscCeEAI4RF4ilRgdGeOeq1L6WjanFrVM6Rc7a6c7Usv3SI5nRpezfHUW6A/vDaKeVZ7avsqUIWRS5Hm1OChyxfHLste9Lh70Qu2p7SDPn8SDlyz58jMp3FKu0CGulW0gz38WGay4s48oPo+02D2GDtZch3Md0Ns5U2YsfT0+22od0Q+mqD7mARU/Zi/9TL8+HaIMiqh59NnDqyxnFKKuEVjoFaDdQCOnLikL6mZ07aCncXBeVpUeUd5NTB48BhW4mG9SBXnMPF7BRWyCBDmukS3EpJiswSAar5gY0hZ7Eyulqzo8hnRL8IuZUWm3kpuKPnkE4g6KA9cZdVHMtGPlC6aTheUvDOqVb8j/ABSf1zRw9tV4OvuafIs7bshX/qR0Hwil01bgO6pci68oZH2/9J8IfbVeA7mkCVlDI+1PwGK7asHc0xdeUMmfSK+BUV21XhC7mAJVtSp89fwKh5FT1+RdxT9kC1Zc5i4dzaoMmfr8hnw4YRM+1oS8f5aoMqW7QZ0dkwiZhJzNvn3PExOH2h5q4ZelfQvV3D8UL+6Hj9FksqPoljeR4wXXI8XoHOy11pa1IISEkkVqSNOEODvJJMmcrRbaOXsuxjOupblmikY8dV4jAV4xGAj0nJwjrqzy1FTemiPpUpYFqS6EoamUpQkUCCKgbiRHM6vKOjLt4YQOWynP8ncG7HugzICwSINsWonlyDSvsrI8YeKD3C0wbmVz6fpLMdGsoVeHWkQLC9w+pbFpbLCXVypd9GxSU+MGD+B3lwaAtGTXnaXQ6SyojpAMTZD13TF3GbLVyuCT9pJT2gQ7MlyW4BWT9mL5KmDuWnxg+rkV4s4QSKRQrW0gHSpQUc2oGsLU6EtdkQ27LCt580/7TVT0kgQ1B8Dbt4YT9qyaeTLvun/uOpbG+iEk9cNQ5M7tkHKQD6ORl07VBTh/qMWkuRYWLzeWM5SiVobGpttCe6LjCLM5tpXR1tktJnZNovgrULwJOeoOMefVbhVeE6aVp01cockJUeYekw8+fJWXHglOTEsPRdZhZ0+Qy4hBYkuPQp6IHUlyPDEkWcyMzSeiJxN7hZEKabGZtI90QahdEy6AohKUXiTQADEwWC6OxsnI0kBTxCB6iRxuc6I0jSb8mcqqR0LGS8uBg0N6qmNlQRi68gqrAa9mnoEVkRFnS5E3snWz5g6IWREM+RnTGTCTmBG6IdBbGirvc5y3skn1NOIbUlZUkiiuKfCJjDBJMqVTFFo+b2fIz0otSeDUyrDFQIruUDQx2VK0ErnHCjJs6BnKi00eeFDbXxjLOgzZUZcjjeXs8OUyhXPT/GDHTYYJrcaR5RXRy5ToI/KF/Te4WqB0eURk8uXcH62VhZcHuO9RbDbOW0grlBad6a9ohZMeQzZcB025ZbnpGxvSBB27BV7eRxpUmofNzCR9lah2GFkyQ86L8i9oZPsPJopaVA/WSThvFYShUXgHKmz5C3Z/6EaOo34OmPTyew4xZClHitqVuBMQ6j5N10cvL0/kZdsRaBVxTTQ+usA9GeBO/i7IlClHzJCYk2lG6l8uq0IZbWondSNUpcGLqUtrv+P9Zq2XkDPuqSpEqtqhBvPXRpz0OPVFOenm5hKSb+2x2Ep5M5/GtoBAJqbrdcTppUQlK/6TJqK3Zoo8l71ONaT5OxCQP7jBrwhfTywL/kqe0Wi9zpHcqH9XCC0fZmzfkvnE4iaWvcq6euJbmtkUlT3uYk3klMtYuGZTt5Q6RhEOrNfpNFSpvwxaz7BU84ltDrqlqNAL3WdQET3EuP8ABXbw/wBZ9iySyUakkUSS46rlOLxO5PqjdGmsvJi7R8HTNNYRqkZthrkMkqaaBABQmAYNTdYQC7stsgsO4jMygIuqSCDoIqOgxnKCZak0c9PZLsK5NWzsFU9EYyoI2jWZzdp2O6ziGFPI9ZkgnnQTUc1YlUVyVnPgwFWzLkkG+kjOFINRvwgdB7SQ83mLKGYlVelR72HbCyKmws2AVEgyrMts7iIThUWw1UpvdFXLFSdFYi8l5LWF+GKPWEj1OoQ1WktxuCFF2ZdzFSdxUOwxoqzIdJcCC8qn8yENIGxNekk4x05ENyXXqvW4nMW3MuYKfXT1Um6n4U0EWoRXhGbvLVs18iHmGllb0miYSSACo0oRnCAeKo7KgxlWlJeGaU6Sk7H3zJe3bPdAQwW2leyuhtfw4ViYyT8mdWlOP8HS/JgNu+NlY52z1QNEUKxF7GGKxPBgwARwI1QWC5HAwDuLGRbreuJvesAArpiXFMpSZKWqZhBawrl7+wwwLcIDpwgEWCKwwuSGoAuQUwACWIQAyisAwLktBYLiT0of1niGikzAtvJZiZ+maSo+sMFj3hE4beDRTONnvJkkfRPLpqUe8HGIeJGiknuYc1kEQaF0D7QHeIjOcSsKYqcjZhPIfI+ySOwxa6l8EOjEo5Y9oIGDyjvFe2sVnxflE5DXhibr0+jlAK92DFSewsFReJCrdjoFbyydwp4wnX4RsqXLG2JRgEAIvEkAVBznnjN1JvctU4nfS867JNpTMSQUyRymbub6w5K+ekYuF3iv/cvHshpuTs6dHzC0E+yPFWNyFZ/dIiJRnHX/AMF061vX8jcm/PSnFadvpHonqqG5KuUN2MOFZlTpQn5X4NmS8oyE4Tcu4wc14fONn3gARziOmFZM5Z9G/wBJ2FlWpLzCbzLiVp03SDTeM4543U0zknTlB6od4PVSLM7k01xQE4QXAopQguBQ1OiE2BRe0gfrXEuSXkpIy5u15dHKdB2DHsjml1dJb/g6YdLVl4iZE1llLo5IUTtUEdpr1Rk+tWyZsugnu0Ysx5S3E8lhlQ2zAJ/tEVHqpPYUuiS3GrN8pja8HWCjalQUOggV6Yvumn9S/BPZXX0y/J2cjONPIDjawtJ0jRsI0GOmMlJXick4Sg8MlqWW5DuTYCq8RCbKSAOilanDojOU7FqN/BhT+Uco3gp4E6gSo9UZOsaqhIynMsJPWv4VU7IWd6L7dgnMppI4FZ50mnZEuonsNUpIz556VWKtTCUHaKjnFRGbw7FpT3OZnrTmWj9G26n1mnP8TiItKD3E3LgzlZUnzmFjnr3RWU9pIly5RjtsKMDaNEmzoMiVpS4XQoXhgiozGprzxl1CnBKxdFwm2rn1qz7YbIosBNc5GKTvTmMYU+q2loFTp3+ky7ayLkZoFSRwavXbxFdqY6o1Iy1X+DBqUXqYD7VqyKfNnWB69VEDfyh1w3CEvuX4EpteCLNyuknuK7flF6Qv5xrdfpgNigIh9O/MXf8Ak0XUNfcjVmMnUijyKoPmzEqrCm0A0I3GMbyi9dDpjWjPTyh2zcqJ1ivCATjQzqb4ryBrKaYjeKbY3hXa8mVTpac/t+l/4OxsXKmVmh804CrSg4OD3Tn5qx0qqmjgqdNUpu0kaKn28TeApnqaU31zQ1Vi9yMEuDnbWy9kJfAvJWv1W+MYmVdLwrnRDoqktXp/Jx9qeVB1WDTNyua+aKO4EE/0xzudWe6S/P8AwdUemo0/ubk/wcjaOWL6ybzlTqxNOmv9ojPtFLWbb/n/AOGncqCtCKRzc5brizQrJroKv8Ek9sdMOnhFeDnn1M3uKqYdV5pG8U6jjGqwoxbmxZ2WVWl9O4K7gDFYlwZyT5F0rcbVVKqc/jSKcYyWolOcHoztMjct3ZZypGBoFpxCVjbqO2OZ03TeKB15ka0cNTR8n6As2bbfaQ62byVio7wRrEbqWJXOGUHGVmc3lPlk0xVDdHHBgceIk7SM52COepWs7ROilQvrI+a2xbj75+cUSNRN1A3IHfHPa/k60lHwYq5imBVTYkAeMWo+gbfIEzSdZ6YdhYrHhPDWYVgxIsZ9GmDCGJCzsy0dfR+UWoslyQq/OpzhWG0UilTbMpSSNeUeSNMZO50pocTLsrNUqLaz5yQKH7ScyoUalSHtCnShPXww/wC1n5f6QBSPaJqUHfpR1iE6NCt9ujJzK1H7tUbFlW8CQULunVXA7jmMc9Tp6lJ3NoVadVHWWdb/ALRND6yTTqhw6hrRmc+n4G7Qyek5xNVtgn2iKJcG+meOuNRSRyyg4nHu5ET8iouWdMKUk4qQkAE09Zo1SveMY1vdW8ozsv4ZWQy0ZWrg55ky7qTg+0FXb2tTfKbO0EjdGDoxf2Oz4N1VnHzqjQtSyA4kOpDcwg4h1tQSuuvhE4XvtCu2MneL1/4OqlWTVov+xyWUc6km6+8+5dzJfdSlI2USVFR2xvFSlr/6G6qp6RVjm120lPFaRn9QXB0CqldI3RsqW7OWVdvf8Bk2VNrFXbkuhXtTdKq/UHGVzw7wXsz+phhZLSBjfe2q+aaG5I4x56RLrcIpUzwUE4BSUDU0Lo6RUnpERibKUAd5Hq3t/wCZMK7Ky0UceVmFBsAPjAVhYOh2c4h3DAUS2mtLqcfVw6sxh4mTlo6iycqVSzRk0OKSXCVEU4yMKFAVoKtOqm2BwlhujerRpRko3+qxmzs2U0pQZ6EkClN5wiKdFsxq1MDszIdmSc7jad6grvAjpVE5n1Ao9NIHpvhA7kmKVL0Zuv7AftJHruHo8BFZP8C7h8sqm09SXFe9TsBgyoryGfJ+A/y105mTvUVHwiHCmtysdV7El6YPmoHNWFekh2qvyKPWe4o1Urqi1WivCJdGT8s2G3TqEcjOxMaamCNUJotM2JK0FZsKRjKCNIyIfsxCyS2Q0rTQVST9ZObni4dRKno9URU6eM9VoyzNpvy1OGSCj1wSpHxZ0c9RFOlRr/a7Myx1aP3ao6+ybYSsAoXQ6iezQY450alJ6m8akKng3ZPKOhAcHOII13uKfTp+B+0pGUnUfOoCtS04LTzjsMdca0Z+TkdOUGcRP5CzMoVOyczRJFFG9wSrv16m6rfGm3keK/lanLnJllJvvOlwnGiMATtdV3AxObbS5plthxNoaFGUpb/8fK53VcboAicUmaKikIKmDUkAAnOrOo71GpMKxeFCb7gOKjU85i7CdgCVV5KSevsrFWIc0iy0qAqohO+g7T3RaptmTrxQo7NsjO7XYmqvARoqLMpdShVVstDktlX2iAOqLXTrcyfUyZT9pPr+jaAH1U16zFYKcfIlOrLwUbsaZUbxSoGtbyiK761rA69NaXGunrN3sNO5PurJUtwEnOSamM+5jHwjWXTVJu83qSjJxOlwncAIl9S9kNdHHdhRYzQ1neYh15stdNBBkSqE5gkcwiHKT8s0VOK8FwqmnqEIpWRBd2wrCuVvnXDFcha9sFibiyCIpkhkKH6MSVcbYdH6P5Qmi0zQZmBq7Yho0TNCWnkjP3xk4MtSIVZrSqlhzgVZ7t0lsnamopvFI1h1E4aS1RhPp4zd46Mom2HWSEvpoMwVUlB3KphuMU6FKsr09GSq1Wj9+qN6TtMYKbXQ6q/qscc6E4PU6o1YVPBlW9lQ66u4VYIwAArxtKq05o6IU246meKEXoYjs4a1Vn1qUBG0aMn4RnLqYIRftRsZ3E7k49kbLpmYy6xbAUzwXyGnXNtKJ6cYrKhH7mZ51WX2ovcmlZmEIH1iDCVSjEHSry8krsiZXy36bEgnwhdzBeENdHN+WS1kw3nWtazzDxMTLq5PwjRdFBeWaDVhyqfMT7xJjF9RVe5qumprYcblWE5uDG5P5Rm5Tfk0UILwGK2/WB5om0i9ASnU1wIpsTFWYtELPTKNfVFJMTkhVU0jQRFJMi6AKfB0iKsK6BlzYICShWdkANngTqEBJa/AJsE6uKSJYBCYbBB074hlBmydcBVwyXNsKxSZYvHXBYeIOxOH1olxTKUx5Fo4UVQg5wdMZunui8ezMufstCgeCXwYqCUCpTUZiE6Dujpp9ROOktTmqdPGWqdgLFiJ899w7K0EVLqpbIiPSQ3Y6zY0onzQftEntjKVeqzaPT0lsPN8CjkhI3JHhGTxy8s2UYR8Isqf+tCwDxC7k/t6orATiFlzp19UVhJcgSps64eEWICqYOuHYMRUvfqggsTiKFz9UhhiCMu4GFYWIC4uGK4IwybkU2wBckb4BXJrth2C5F7aOmCwsRCl7R0wWFcEpe0dMVYVz//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9" name="Shape 489" descr="data:image/jpeg;base64,/9j/4AAQSkZJRgABAQAAAQABAAD/2wCEAAkGBxQTEhUUEhQWFRQXGBUUGBcXGRQaFxcYFBcXFxwYFRoYHCggGBwlHRUXITEhJSksLi4uFx8zODMsNygtLisBCgoKDg0OFxAQGywcHBwsLCwsLCwsLCwsLCwsLCwsLCwsLCwsKywsLCwsLCwsLCwsLCwsLCwsLCwsLCwsLCwsLP/AABEIAMIBAwMBIgACEQEDEQH/xAAcAAACAgMBAQAAAAAAAAAAAAADBAIFAAEGBwj/xAA/EAABAwICBwUFBgUDBQAAAAABAAIDESEEMQUGEkFRYXETIoGRoTKxwdHwFEJSYnLhByMzsvGCkqIWF1Ojwv/EABkBAAMBAQEAAAAAAAAAAAAAAAABAgMEBf/EACkRAAIDAAIBAwMDBQAAAAAAAAABAgMREiExBEFhFCJREzKRBXGBofH/2gAMAwEAAhEDEQA/APD2hFYFprUVrUyWwkYTEbUKNqbiaqIZNjEdjVFjUxGxJiCRhMMYoQtTcTeKhiwGI+Cm0FGY1T7NIpAOzU/BHbGjMgBRoAY2IgamRFz81vYUaIA2612PNHMSnGy6CkKujP1dY6LxTj22t0UGj65LNlaLdmsbCmeq2QoY9FXRqDmp1zOSA6NSMTcxALVYvh8Eu+LmVaASMaAWhPuahvjvb4KuhFe6JAkjVg9iBIxMRWSMSsjFaTMSUrU0yhF7EB7U7IEs9qtALFqxTIWKwJsCYY1DY1MRtVmbCRsTMUajExNxMQSbjam44qoTWJhhSEa2EzAfoLTGo0bUmg0myPemGsstBlkWNqkNJRxV/dGbGAosrYI7GJAQ2FNzLIrI+KY7NLUAk2G3is+zp+OPmtvYd4UORSK7szTLzUXRp18Nd+fwWmsCzky0JbC21icMGZQzEp8jF3M5qFLplzVhj8kJC0TcxDdEd6ceOSE9vmqwNEXxcqoDolYFiHIxT2PSvkbT4pKYKyexKyNTQyvkak5mqzkASOIarTQhB4S72qz0fo2XESCOFhe87hkB+JxyaOZXrOqWokWEpJLSXEZ7X3Wcowd/5jfpkou9RGpd+fwbV1Sm+vB5thP4d4+RjXiNrQ4VAe8NcB+ZpuOhWL3PtFpec/6jb8HZ9LD5PmyNqZjYoxtTMTF7x5Ok4gm4ghxNTLGXSESaKosMV6rcLP2TcbQkBFjEwxl1NsYUyKZpCJsTccQQY4z0TrLD6zQIEY72UwpRsRWxFJgYBuRQBQcVphoplinyMk3kiN9VARorWqGhoFs3yqosj8E01v181E3UMpCxqtEWyCZMfBRe2ihsoULeKg41R3hCLFOjwC+NBLappyC9yFIGhSSyWLkeV6UmK0TQYQlSkzhxRZH2QsPgpZ3bMLC92+m7qcm+Kp4lrBJ7iE5pFY6v6qzYwggdnDW8hGfKMfePPIei6/QOoDGUfiyJHf8AjHsD9Vfb6ZdV2DpA0UFABagyXDd6xLqv+Ttq9M33P+BXQ2iIcHHsQtA3udm5x4uO8+7ctYvHgb0ppHSFMzRchpTTeYBXJCqdr06nKMEdK7SfNaXAnTC0uv6JmX1COYjamWBLxBOYdq9k8gYgZ5pxrd/17kKEJqIZWNc0tJJRN+fojtZXL0Wmtqisb9cf2QGhmNRaBZs05rbM0sFoZjbc02I8rIIblaiZjapDScbQscOaLEy/wWzHcWUtlAti4TLGg/RU3w2+S1GDvU6xk2sot7FT1RGtqQitFyEgAmLkhbF6p2lVAtG9JjTABtdyi+MDqiH0QpXKHEei0zAhFo3okrknJKjiikzJXJSWSijLiFrR2jpsS/ZhbXi42Y39R+GaTUUtY1r6E5ZQi6O0TPiP6MZI/EbMH+o5+FSvQtE6kQQgOm/nP/N7A6N3+NV0bGtFhQD6yXJP1HtBHTCj3kcPov8Ah/G2jsQ8yH8DatZ4n2nenRdPFhmRNDY2tY0ZBoAHon30OSgY1w2znN/c9OyuMYrpFfISq/HS7IJKtsQQ0Lg9cdLUBa0p1UuTLlZiOe1h0yXOIBXMySEnNQlmqSSgySL3aq1BYedZNthViW7Y8AsWpnqGGMTjGIUIsmomrVnNoeFtKV9Uy11fnYpba4o0VeazZQ0xtf2R4j/lLwEgbk9A2pS0lom1teaPEL5KbY0dsaek4TYd1kzEUvHHnXyTEbUmNIMx24dFMN5XW4YTYpnsr5KdHhEMNEVrLUWxFahCI1vFLQB9nQLcbQERwUHtSwWmj58kKR61I5Kzy2U4UZLJRJTz0VhhdFSS39hn4nb/ANIzPuVpBgY4RYAu/G6hPhwXPb6iMOl2zqq9NKfwjk2l8nsNc79LXH3JmLVnEyfdawcXuHuFT6LpZNOxs9p9Twqq7Fa3RjIrJW3T/bHP9mzorj5ehNE6lRtcHzv7Qj7gFGf6q3d6Lp3YhkY2WgNaMgAAB0AXEYbWrtHEA2CHpHTts0P09s397GpQj+1HRY7TgBzWsHpprwSSLLzk4uSeQRxAve6waPfyHNeh6q6qCCks7tuTcPus6cTzVWU1VR78iUpTZf4SM7O0bb0HFYqizSelGsGa4fWDWhragLkVTm+jo5KPbHdO6YADhWhABHStCvNdO4/bKBpDSb5HEk8kkGFxqV6VNCrWs5Z2aCEa2Yk52dkJzVtpzt6KFixM7C2lojcb07DRJxJqMLpbMMGGNJTEcXLqowg8P3TcbFLGSijp1VnhokGDDeeStoILKGxkIoq/Vk6zDiinDhirFmGIFSCBxpZGhxEo8ObI8WHvknYYNr2RX9IJPorBmjJKV7MgcXFrR/yIKN0OLEI4MijNhR5uzaKOnha/8NXOHi5gshfaBudE79MgH94CWD4s0IVrsqFHMtBVzSBxGy8DqYyaKUVHirSCOITSIn0AEKHioFe4XCVRMXo61Vsq9Rg2/JxU8Z3VrwGZVjFhY8O3bmoX50OTeQHHmp4/TEOHa40/mXr8hwC810tpmfFyFsbSfc0czkFx21yk88I9D03BLlJ6zptJ69NvshcnpHWaaYkNr0Ffgn8Bq2xrf5g7R+ZJrs15Dh1Tj8IAKNAA4AUCcaq4+EXL1Dfg5UxTUub8yl5onBpc52Vhmanh5LoMe0NaScguVxU5cfqy3i2zNNvyMYPFluSf0fFNipRDEKuPk0b3OO4BVOFwzpHsjjbtPeQ1oG8n6zXuOqOprMPFd1C4Ve8Zk/Ibh+6V16isS7NIV737ENAaDiwUdGf1D7cjgKv6fhbwAPWpWtJ6wNa03Smk9KuaxzS7aaHFocRnRecae0rtHZaV5UaJWT2TO3koR8Fhp3WcuJDLnjwXLyvLjVxqUXD4Rxube9OxYUDcvRg661i7OGybkyujwxO6g9Uy2CgTpjWiy2VFnKbkQIuj8UBzE/I2iTmU9jQAA7gsWiFiYzeHCsoIqpXCRVV1hMKupnORhjJsP8qzweCVjojQr5DVotxyHn8l1eC1dAptGvIWHz9yllJac3hcHcWuugwGg3OpW3Lf+yt2QxxDc0byqfS+uDWAtg8XfJHErC2xDIMK3akcKjxK5vTP8TrbEUTA0ZF/ey5Ze9cVpvSMsnfcSRxPwXJ4vFEkgEAcSbfuVrGIm/wehS6/Yt47jnU/IKf2hc7pDWuUnvlzjzLiqrRmsuIiiMULu6SSS5gJNdza5D5qeDcyUk4p89q1DWDZH6iCXD/atFGJLbLLQOksPM6T7ZPJBTZDOzidIDWtdrZFqW61RsfpFkRphsUycfmgmY4dQ5nxSDMPhm/08S1rRuInNP8A0hOSP7h7OTtGcRt7LqAEij7tcAajim1nsIuNG4hjmNe7F9jIc2zQTRwV4NlAoOpATn/UboDm0/mjkjljdzDmG3Q3VtqBp3tozBI6r2ira/eb8V0T9HxV2uyjrx2GV86KFdFPtEWRGNUtLumi23il6A0ptCmYV3i8SKKi7YhamxJKbsT7MfuSwT0pCx577GnqFW/ZgBRrQ0cAAB6K1cKqDo91FzWTbLrWFI6EpWVmaupoOXJIYmOgWC03RyGsERcA1u93wKpcToR7G7Tgfku70bhRJiGg5CrvK3xW9dXBrCBuRO1xyKOuitS7Z51obSJw2JjmAqWEmnEOa5h9HFekYj+JQkh2K7PMC/iMiedl5W+Ik2CYwcefVbzjF9MSk49outO6yGUCOOrWN8zXeVX6Pw1e8bncq/Fso9dBottY29PdZKyCguKJlNyWsNHEibCOGrbwuZojRR0dd9AgvtZOOG9Lz5ppgxOYb0jIncRv5KvmVrsMIkhYh7SxVxDS/wADh8lcYJ7RioIHAAPHavc40AjbtnzJYR6pvQmjgGdtNaMZDfIeA5f46c1rbpA/b4J3gCMtEVLUaAXDvHK3aA8BRb432ZpHpE+u+Hi7sUfaUsPus8BmU1orWqbEg9xsbODRn4rg9N6Hkw8j2yso7ZDmgXBDt7SM6fBFwOs7ogGBlKcTT4KnEfI6bWdsjgM6Lk5WBrh2gOzmaLvNWdbYZf5WJa1o4upTzT2lJdFtaaOi2r0vK5v/ABNFD1FeTyTW3TDHta2LLKlKFcTK6h5+76uvSZNUGzkvixETTU3ftCvMd1V//ayXP7Zhf9x+KuNkfcTTOEMxXR4Mua6tdl+y1jyKbL7A95rrOFNmtbEg2R8TqK5rtn7RG7iWtJHhUiq7AasRBndeCwAEue3ZkAsD3mF0b7CzSAc73Wn6kX4ZPFlZomCOU7Bw57YVIEU2w8073cZKxwLqX2Q8VpaiTOLPbETkytpTab7dKbTZG1zIBBoTkSKjMGws3ZyxOdaSCZo5lgdUg/pIcOj6blda76EEUjpWAta93aMcMg/NzHcK3c0/qb+FNSe4xNLDmBtQSNliNHNo8Eey9v4mflNwW5gg8CG+t6L0i3EQslZk4VpwO8ea8ow8pcHMaKtZWYM4DuiQD8thbhtHium/hvi9h00G1Vv9Vn6TQV9b81nbHVyQfB2z0MtU5TRAa9crZGBiFgaotdVSDlm2UkQlZZU+PYrlxqFXYsVCXItIrNBnZnv+E08wq7XLCSzV7MWGdTTy4ouLBaatsRcJs40PYHdQeRGamxPFOPsd3pMlsGchoHRRkje7Zr3qKvZhi1zgRQhxt6L0jVJzTDIABVr3E86gOB9fRcnpNlZ304j3fsmrXKb3wF1ajX/ZnNY/R73O7ufBWGhtto2Hi4rQ+8FWDY71FiLg80fGz9o5pEeyR7TqihtTu71vOxSj8o5opY0/8GmhZmolY+oWHIjAEz6ZCqTnkTU6Tk6K1gdikrtyUlTzhvrlxSzxVaJoOxPZW1s0WlXIWHoOmNJOe4WvkxgyaMh408kPSGr2Ffg5hipqYgt2o6XETm3G1xByPI8VymlNNlhOwe+d/DouexOMcQQ5xJdc3XdJJLDNedOs1V/iA6Jr4cYwTRujMbZCAZI+4I6h28bLWj/QN9a32gtFRTd5uLw0jRmyRzo3+T2+4leUA7s+S7TVDVgO/mzH+WQQ2O9zbvVFLC+7fyWPLj58FtadPJorDNlJ+14VjS00b2jnhpqBRx2bC5uK03ilSF5dH4rDHbjZHiIn2rEWzNPLu1LfJRfq3BWoc9o4d0+8II1Vw21WsnUFo/8AlP8AUqf/AAnGWb9B440eME5oNw1jhl+mtfRI4rGGGoxEGIjPGtP7mprDas4RtCWFx4ue6voQn/sEJFGiRg4NlmA8tuinlX+A1nIYbSsZfeVzW8dkE+NCumjx+KENWRSnDbJd2gicGuZSpe4gXbSpzyWm6rwbVQ6QeMZ/uYSrRuicOGtD2uk2RQCRziwDgGezTlRJusOTOHEolYxwB2nAEk5uLzY9KEHxXqWkIO2w7onb2AAnc4U2T4OAK4/T2hHyOrh9lpc4EuJNGjf3QO9uIuN44EdazEUU2NdNBp5uB9mlgkLiwl+y11AQMmPa8cQXULDmDvBXUaI1ZmixzsSTDFH3v5UW2Q4ObS20B2Yr3qVdw5q1lwMLpRK6JhlbcOIFajI9eBTr5TSqc7t6XuCGJHgoe2lzItB65mMYL1JsiACpKGAZxSc5t5ozxVKyCvJQUisxcdd11SYyR0bTssLqm4HSlfQLoZW+71SUkVVUZ8WXGTi9RTaF0g/D9o54I7QeyL0plWm+i1gWudtPeKFxrQ5gbq+/xVk6FRDU21JeMKlbKSxgHx8FjcuKkfX6zQydyniZ6alHDJKSO6lGc9BLs6KcwYBxzyKXlzTEhScjkFYBm9PglZnbkeV6UmerWiAEraCXrFpjDoTmkuXHwSjnKcpUYIi9wa0VJNF6M32ZRRbasaKM8or7DbuPLh1XokuIDRQWAsBwpZVOjcOMPEGDPNx4lBlxF1yy+5g2PPxxGRWDFVoqh+IOSLh5L3A+uCfAnkXLMWRaqchnVBFLU1O/6unY5dyTQaXrZ0VslVUwzc002RQBYdqjCWvVVgkUhKk2BbRv9UXbrdVzHpiORSMk5yltUQXy3qpQmpukMaiNRdGr8ksR9b1F9aGhWbGg56/WaG4cloHmoPddIo1sZ8EtLyTDn9ErM8EoYhd4Qibed7KchQ6+BqocsGkCcLVpUpeRnDxTJbzSsjqE79yXNlYK4myU29yankBtc8Ei8XutExYafJVKSBMOApx5oErqfWStIWicpSsrtyPM/wA0jI7itFENNErEIlYtMJ0r5Cum1YwOwO1cLn2fmqXRmE23VPsi5+S6N2JtTctrGMaxGKSrJQTetOSUdNdCa8XWeEMdJryR43USLJLptrgrJGIK1zT8b0nG4dEbaQ0LR5siOJlXB6IHqGhofZIjxvVaJKJiKUmyhoZaRyVRI5eKSiN0cuyCjBjZKK11EtEQVOvuSYaMMl3o23XokQbbqqT5qBQ8KGnHhT648UHa9M0k+W/16KYmWbkikhmR6Sc/MrU8pAQDLalUuQYSe+uSg4JeSSmSiZT4pDJTTU9LeKWmlz61Rnnjn6JOR43eSOgBvmJN0vKiyPQHuzVJjF35pXEvN9++iPLKEpK+u/lWy1iTgvK9AeUWRLSFbIkgSsUC5YmA/thgDG7szxP7KBmVY2VFbKrfb0GNmRb20s16IDUqkhDUTk9C9VzSmY3pkMsWydUaJ6Qjf5JtjggQ02RTaSUq1/mitkSGOhOwssqsSEUT8ElRmpaAcaaZBajkzrdDc+yDtLNoZYiSny3ozJRxoqtruW5SD70y4LNjSLTbqFGpolGSbgmDLZZstAtrOooVFzysfIgyutbqo4opEzLUfFBc43uhU45qJNRmE+KDTTnXzUXPWpSAOKVM/mqS0A78SgmlL5jmUs95Q4yLp8EI26Tx6lCxD7qMjhWx5pcvT4lGpHpV9On78SjOel5HJgQkclZXojnpaUqkxYaJWkMuWK9DADEdhWLFqSwwOSYiWliCWGcjwbuoW1iGIbjz80ZqxYkIOzf0UY1ixSMYYVYQZj63LaxDGTJv9cUNuR8fcsWKQCs3eCg83PULFizZSCRPNTc/RTdbefuK2sUMoBXvu6D3obDY9fmsWKQISCyXkNvrgsWJAAec0uPryWLFpEGaUZBc9T71ixUCE5cvril3ZePwWLEwBvy8Uu428FixIpCr0B6xYqQAHLFixWI//9k="/>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90" name="Shape 490"/>
          <p:cNvPicPr preferRelativeResize="0"/>
          <p:nvPr/>
        </p:nvPicPr>
        <p:blipFill rotWithShape="1">
          <a:blip r:embed="rId3">
            <a:alphaModFix/>
          </a:blip>
          <a:srcRect/>
          <a:stretch/>
        </p:blipFill>
        <p:spPr>
          <a:xfrm>
            <a:off x="5914923" y="2821638"/>
            <a:ext cx="5943078" cy="3915440"/>
          </a:xfrm>
          <a:prstGeom prst="rect">
            <a:avLst/>
          </a:prstGeom>
          <a:noFill/>
          <a:ln>
            <a:noFill/>
          </a:ln>
        </p:spPr>
      </p:pic>
      <p:pic>
        <p:nvPicPr>
          <p:cNvPr id="491" name="Shape 491"/>
          <p:cNvPicPr preferRelativeResize="0"/>
          <p:nvPr/>
        </p:nvPicPr>
        <p:blipFill rotWithShape="1">
          <a:blip r:embed="rId4">
            <a:alphaModFix/>
          </a:blip>
          <a:srcRect/>
          <a:stretch/>
        </p:blipFill>
        <p:spPr>
          <a:xfrm>
            <a:off x="230740" y="2821650"/>
            <a:ext cx="5348546" cy="3902052"/>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222420" y="98857"/>
            <a:ext cx="11131379" cy="7661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0" i="1" u="none" strike="noStrike" cap="none">
                <a:solidFill>
                  <a:srgbClr val="FF0000"/>
                </a:solidFill>
                <a:latin typeface="Calibri"/>
                <a:ea typeface="Calibri"/>
                <a:cs typeface="Calibri"/>
                <a:sym typeface="Calibri"/>
              </a:rPr>
              <a:t>Forms of Government</a:t>
            </a:r>
          </a:p>
        </p:txBody>
      </p:sp>
      <p:sp>
        <p:nvSpPr>
          <p:cNvPr id="497" name="Shape 497"/>
          <p:cNvSpPr txBox="1">
            <a:spLocks noGrp="1"/>
          </p:cNvSpPr>
          <p:nvPr>
            <p:ph type="body" idx="1"/>
          </p:nvPr>
        </p:nvSpPr>
        <p:spPr>
          <a:xfrm>
            <a:off x="238896" y="772635"/>
            <a:ext cx="11359979" cy="1899682"/>
          </a:xfrm>
          <a:prstGeom prst="rect">
            <a:avLst/>
          </a:prstGeom>
          <a:noFill/>
          <a:ln>
            <a:noFill/>
          </a:ln>
        </p:spPr>
        <p:txBody>
          <a:bodyPr wrap="square" lIns="91425" tIns="45700" rIns="91425" bIns="45700" anchor="t" anchorCtr="0">
            <a:noAutofit/>
          </a:bodyPr>
          <a:lstStyle/>
          <a:p>
            <a:pPr marL="182880" marR="0" lvl="0" indent="-182880" algn="l" rtl="0">
              <a:lnSpc>
                <a:spcPct val="90000"/>
              </a:lnSpc>
              <a:spcBef>
                <a:spcPts val="0"/>
              </a:spcBef>
              <a:spcAft>
                <a:spcPts val="0"/>
              </a:spcAft>
              <a:buClr>
                <a:srgbClr val="7030A0"/>
              </a:buClr>
              <a:buSzPct val="25000"/>
              <a:buFont typeface="Arial"/>
              <a:buNone/>
            </a:pPr>
            <a:r>
              <a:rPr lang="en-US" sz="2400" b="1" i="0" u="none" strike="noStrike" cap="none">
                <a:solidFill>
                  <a:srgbClr val="FFFF00"/>
                </a:solidFill>
                <a:latin typeface="Calibri"/>
                <a:ea typeface="Calibri"/>
                <a:cs typeface="Calibri"/>
                <a:sym typeface="Calibri"/>
              </a:rPr>
              <a:t>The organization through which a group exercises authority. </a:t>
            </a:r>
          </a:p>
          <a:p>
            <a:pPr marL="0" marR="0" lvl="0" indent="0" algn="l" rtl="0">
              <a:lnSpc>
                <a:spcPct val="90000"/>
              </a:lnSpc>
              <a:spcBef>
                <a:spcPts val="1000"/>
              </a:spcBef>
              <a:spcAft>
                <a:spcPts val="0"/>
              </a:spcAft>
              <a:buClr>
                <a:srgbClr val="7030A0"/>
              </a:buClr>
              <a:buSzPct val="25000"/>
              <a:buFont typeface="Arial"/>
              <a:buNone/>
            </a:pPr>
            <a:r>
              <a:rPr lang="en-US" sz="2400" b="0" i="1" u="none" strike="noStrike" cap="none">
                <a:solidFill>
                  <a:srgbClr val="FFFF00"/>
                </a:solidFill>
                <a:latin typeface="Calibri"/>
                <a:ea typeface="Calibri"/>
                <a:cs typeface="Calibri"/>
                <a:sym typeface="Calibri"/>
              </a:rPr>
              <a:t>Who makes the laws? Who enforces the laws? How is power distributed? How do we decide who gets power? What are the most important rules and laws?</a:t>
            </a:r>
            <a:r>
              <a:rPr lang="en-US" sz="2400" b="0" i="0" u="none" strike="noStrike" cap="none">
                <a:solidFill>
                  <a:srgbClr val="FFFF00"/>
                </a:solidFill>
                <a:latin typeface="Calibri"/>
                <a:ea typeface="Calibri"/>
                <a:cs typeface="Calibri"/>
                <a:sym typeface="Calibri"/>
              </a:rPr>
              <a:t> </a:t>
            </a:r>
          </a:p>
          <a:p>
            <a:pPr marL="0" marR="0" lvl="0" indent="0" algn="l" rtl="0">
              <a:lnSpc>
                <a:spcPct val="90000"/>
              </a:lnSpc>
              <a:spcBef>
                <a:spcPts val="1000"/>
              </a:spcBef>
              <a:spcAft>
                <a:spcPts val="0"/>
              </a:spcAft>
              <a:buClr>
                <a:srgbClr val="FF0000"/>
              </a:buClr>
              <a:buSzPct val="25000"/>
              <a:buFont typeface="Arial"/>
              <a:buNone/>
            </a:pPr>
            <a:r>
              <a:rPr lang="en-US" sz="2400" b="1" i="0" u="none" strike="noStrike" cap="none">
                <a:solidFill>
                  <a:srgbClr val="FF0000"/>
                </a:solidFill>
                <a:latin typeface="Calibri"/>
                <a:ea typeface="Calibri"/>
                <a:cs typeface="Calibri"/>
                <a:sym typeface="Calibri"/>
              </a:rPr>
              <a:t>Politics: </a:t>
            </a:r>
            <a:r>
              <a:rPr lang="en-US" sz="2400" b="0" i="0" u="none" strike="noStrike" cap="none">
                <a:solidFill>
                  <a:srgbClr val="FF0000"/>
                </a:solidFill>
                <a:latin typeface="Calibri"/>
                <a:ea typeface="Calibri"/>
                <a:cs typeface="Calibri"/>
                <a:sym typeface="Calibri"/>
              </a:rPr>
              <a:t>The art or science concerned with gaining power and influencing or controlling government.</a:t>
            </a:r>
          </a:p>
          <a:p>
            <a:pPr marL="228600" marR="0" lvl="0" indent="-228600" algn="l" rtl="0">
              <a:lnSpc>
                <a:spcPct val="90000"/>
              </a:lnSpc>
              <a:spcBef>
                <a:spcPts val="1000"/>
              </a:spcBef>
              <a:buClr>
                <a:srgbClr val="7030A0"/>
              </a:buClr>
              <a:buSzPct val="25000"/>
              <a:buFont typeface="Arial"/>
              <a:buNone/>
            </a:pPr>
            <a:r>
              <a:rPr lang="en-US" sz="2400" b="1" i="1" u="none" strike="noStrike" cap="none">
                <a:solidFill>
                  <a:srgbClr val="7030A0"/>
                </a:solidFill>
                <a:latin typeface="Calibri"/>
                <a:ea typeface="Calibri"/>
                <a:cs typeface="Calibri"/>
                <a:sym typeface="Calibri"/>
              </a:rPr>
              <a:t>	</a:t>
            </a:r>
          </a:p>
        </p:txBody>
      </p:sp>
      <p:sp>
        <p:nvSpPr>
          <p:cNvPr id="498" name="Shape 498"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99" name="Shape 499"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00" name="Shape 500" descr="data:image/png;base64,iVBORw0KGgoAAAANSUhEUgAAAO0AAADVCAMAAACMuod9AAAAgVBMVEX+/v7///8AAADy8vLV1dX29vbo6OiTk5OXl5cODg5gYGDv7++bm5tISEjk5OT6+vqlpaVkZGRXV1eIiIgwMDBQUFB3d3fc3Nx8fHxwcHC4uLhCQkKurq4uLi5aWlqCgoLMzMzCwsIlJSU7OzseHh43NzfGxsZDQ0MXFxezs7MLCwugPNN6AAAcMElEQVR4nO1diZqrKrO1jCbpDGpi5nnupN//AS9FgaACDt2dff99Nt85vZOoyIKiqCoW4MF/KXl/ugBvTf/Q/r3pH9q/N/1D+/emf2j/3vQPrTWFQy398XpqUYBGj/R8LXWav4xS0G/7ZD5Nd40f8Yrf6AfPw/+K9+hovzrsDpUg903+aLgAMPeHppubJYC17yeN88mjLVzw6DeqBi+H9kOizT8kn5UfoYT27PuLb6MFSLEQqbGSnc/Z0XpN0UIlWvA+2MNBa7giOxhRKVYN4ZZEW8s094OU5GSUDBTasqDav6liztuihejBq/8lK33dDG4RKqjWUu0i+jFHy34d6W3brLRdKuSmJVwIfBS0k5KxwKQc7M8b0Kr2lB/yaPvt0a6pjLe4HVyIWF/1YPglwZ4IbOLVy8+spKVO1u5qjVareNY0IvVaoo33qImzfM68mN2rf/wuWvgptNq7xpjDBf90W8JlwjFiRVg+uQ7hYM/yY43HC6IMUgUXdJYVrVYjXvFjUc1z5XLkvW7SEi1CW8TMrpv4PjcvhmvVzM3QZgpeXfLEGPQD/RY8XqwhTLMeZ73TUkz2Lz67f7DPuxNiVaNiHZvlN9Fm0iEGKxrBgKkalq4grqjBTolJKZswCk6nZYggObR9ugmWj+SgWQB1bJaiJMsfpRRqJkYJrbrLK9aUyf7mIO/4iRtCJjPXWMD4kV5JCX8NAoCJb051BnHDK20vbtS2sDgMCunOmxQ/cVH+KF4fzMt5sjo6fuiYUohnRrDT8HfROu8nTdksrcpgpQ7SbxruDc+OalkYLrTFn0Y62qiTSyUdQbqoSfoqNi0oC1FLO+iMi79NonrmlKNh4fA5Zmkr0nV709CWUqibcMDNnoZpVwQbL4z3dUA6BRLrsq7p6EJ7M73LhVY+SpLBddG4l/LEC/5Ms8Sb5yC+cHGdlTyMrrlWMBrQSYTojNPz0NjvaqBV3/HSpSlalSlvGvz5ElN+HPpLvYkjuYsvXM2WB2BIjGj3wtDrRBEOSV7YCevibYO2Z/o9pxKphfnQmPKsxOij3cHhc3sPHvhxYDIpjNIlrU4sZnCc758ft89ep7mW0rCCQHubzufsP5amPI3Z1VN/lEsDQlt0bQE+8UKEWc3xk+7EQ8wHliHettcg5AuXuXbjURBCZ8etY/8htcNwrqrgVQeuud+qtp2YLhTSqNS2emFZo9FwlDeNqeVX7PEkE4FyDmRKpJEu/9Ikhuipt/ixBtx6aLX7DFnY0IrCsqa4iHbMXeSKaglD/Mfi8OLFWxJnr6X6ox4OnYKA14BrQwu2toX6bSu6655ar+jSkpN6gCPJoaV4o1Gcc66uPg5B/OOhgLY0hNVH6wm0z3E+XVH0tvnf9ja0wvxKUeIupdajQAZX8GNrs+SlCYYfWEH8o6awp2wQu5SlpznaUoIaI5DK3cuul0NR2njqcv9yhV3LnDQ5/kLXj5si67ZooTnaTIF5mi7biMtj3dQSH7OMZClBXVP1pZcRpf5ChTtmYCNh0TxRC+SfzmVTgbaxLZVZU1oZhU0bgHqnQiHcm24ebfG+bhgjhu7ukgmJZpdKuUDRtoanaqCdTHPpMNPR5q9N5xaHC5a8SGX3hl8kR2nkFEAA5txertLPG1B1Zr5RNnTxCqhQyyWIqt+WaqKvof0Iy9Vjzt/PGqR8sau1u7WcoDsH5Fer4OU+zmQJHd8KBeBCW7y1TVxKmJlljcwvrlWftkeEs76P4CICd5U/nNWz6GP2m6B1tlQbtJneNRUja6HyaJsbdpT6XQn9l7W2bl1j3Rms7XeizaJIhrEQpJn7LLY85ObFVCd9chtS+b1feq6wYo6He9Lgd9FS613wT3kspMgEN01KdtY850EstY57XWjBm1w3RbS+u1hGoD+FVow/0TTTRfpFj7wgkwcE89TcuPmUnyDgd7nNqaq21au4OVru5xypba5FtCK8zL3bwtQBTPf6EFxyACi9ilXUEG1ZJ38HrbAbmaONMlYYhUh/3UBY9/mhAwY+WUgykH/+mE8OMtZ4GfWZh70p+lThR+u2NanQxmhFlFy0zTMf3uAxAOYNZlF1/eK6KKU8xcITiExFJFPlj6GV/h5Ih0XXReSpcneGTN6cu8bqyRT6BzFmHXmWJc32Z9EKEeXpSrpIJe2HED3Cr1wYb2eZ8xR+Hk7LFICRDXJxzxj8HlrReh3OJQv5aDPJ+GUdXuoFfQ95OCAttLzRLKJAJrOgYJiXdehyDT9uZ118Gy14d6MitadI5cgjNGaP+UCijN1ENS4Df+F5VHi4v4fWHAx2pJwVuLcEXqiTz3lAbitNMNafhXdaEaz5LbQQNgWbm15Hdf5lsgIJLdPgmP9dKOdu5tov/xBa8xyOO2m0Buz0JioKaV6m6IFP6R52502iRZWrBO63JDkoJS7ah2UQLLlWGiyLN5xUTwUPTYkyZ47isQytGK8LyRyVrkarXtsOrSlPMprZB66/uuUb9Of7dE8xWxIZZoUa9UL0h9CaXiUCyObwcvFmMo03uToACRHnHwwzgK1jjqZbv8uFI1fmzPVXJRtOBD3mj1gVqiO1EVaVgYBRScJ6K1qaxuQugm1yQN0cilmey+IVDOM4XG5WGSz0IcrT4dUMMRvan/AKyjlksdkKm4ffbGduUKyj2HOrVNTb0WZTB3UYyvZBTBiV5GPJ1PvGHN+voM3Ch5XqhO62EFWyACZsLpmw1GJ4t0Hbnp8spjFrriyA+GpEqzx/iM/H+f066Qff4dQ4tJRIbdHyoI17ckC72zMR3/QYiLPAhgzfi5aPQrea3GksXXnOqVKbO/Nzw9Wcqp9BO6xJrpVvjfKd99Z+BYbXBG2+bSsCt44XjuxT0+YCBpo49+qwGV2ZWdGWbNTzUbG7UgtRorowcZUxW84zPO36aTp6BXXyd2dVs21L97Z/4zcK2falpYyq0f7vpyq0f1f6T4FtiPYH6qP60e9VtvPh+mjx1zB47Pq93uh1WrZEDPFu5FbKEPbObfGy55Yjx4hct98ypOf0og+449GyrF8rvdYY83BaCBhVvDza4GXPBBitil13VKPFbExTqLN+t1CoSinlc5zOpU/ktm53nSbCw4s8pOjjuOK2SrBnszPC0ro2y51yEitSqxoX0zRZxjX6C5V3eOqLMrqmgqrRsq4wN8C8XK80n3qsaczxbCnOvSUY1huzOZXLobdZxrYyggSaLLR1Fa5uUokWvLSA87beLQVbKl6+Fk8MDNbA6gX9T5XJ/vgIrZr/kX/h13zRSzanIOoOh51OGHY6w2E3Wp7Ou/5qcCkKm1NsKtDCsCDEk0eornPEp8G6qr8yHTcqTYI9V5ZeIELkxvTxZOnDft09E1SBVl/GjGnVLUkgymdSMW3aKcqHSAMzXjCtb6qZ3PreibYQ9xvbGgNc0WGAl70xUuPUlqVyaqQvtwJ0wS2Arbd6rPSG0DRjk6WLYVrOFpCqkdxERxdaxZ3kqV3UAKJLlsMhWfKIwDx6adFTA+MT4natO24/o5mfabm0W/utsU25vSDHWzaGZyGYpCwzAB0LI8yRbpWRRztaQQSRObXbbkWB3RHdPNvvgr3itLXD9ewLbW3pqzoo4kCbC0M1Da+I3KV4rMXgmtvdQ60+NNGXxSrq+qlGvMuKNkelzJZXNQSbaRu5o0x+LxOlBU2qKleAGqmCm+xGq5uL7gkl60VQs3IrU9sqlW9i2kLntNlszuczkewH5zP7RtIwYBdeGxFrTjaYznWkzwpWt95Ki0ULpbK4WDnTRBCpNbQ6p9zMsRCpg/17oktcSl94BmfV+dqj1Zu2YhCbWjQYkBb60uBqaAuDeVnlgzDGwxXmM6dNuCT1D7XoY82yfk4E2y6uETG0gdWH2oMb7Mi88knuFDQNrwquppNlyxLnpGzNM+nq71h6SeNklUOrFXHH062CZe9Cq3pcRdPiSy1oydqNoHOXxfXUeCtbNpAOXrHflWercWE71dwFF9Q9C5fdjeJCG2uWbbnX6g4hsiiMsySi1+KeQVrrSrSyZZmBJlREURM23lWhPVpdv5TmHyEaSqUAnLZkRkvGIfZHCLPWFWhVy+Kd5Pf+ObS6mVomLXX87YgHHYUJYlwXTSwR2k8lG3hTjvaQAyu7cKHDvBGtppGvZV3Hm/6anqSmMA114pIwS7LWveAfuUDwJC/yb71vop22RRtrmZiW4Mm2X1O5TZ6HsAozTznc+sWUOVVkEhd4NhAeFyLhGDaYGBLW3UHctK6xrNWMVvd+TKGPAvnYZPcRgqlccANZ62aJlU7uS8CDqkVCsioO1qmxpPiOR/atEqwF7SNfKMNjOSN2VNxgA/MQy5o0geGBwduxx//9CrRLJPXlKBBlFiNa40p1VJENZvotaPX9Ycz2Z2HzlMEm1ooKw/WMWvJyn2WJR2THaCBhP3he1ZU7WcL7mZEH9OtodZaZ2SzMm5aY1g+5nh+g3Ef1utMCxsbrpVc50T4axI+q0dqWEZs4pNSBHRvy3OnZo/WGMlcRot2HC+3x1HACxYlWmQ65blUeIC5pIC7Z48FEXbWty/MNfr0siynWLhjZ4waMJFPSwwaa6aBbjAVEz1WgKsO8sp4nvjGPZXMhlqZlbsumEm39/QPNaHXP0xjGK+ytwfusXitBknBLe5KotONl28VwQqV02WmXKCjUS86meNxdoDWUgtDWD4aa0er+nlHn5dmyARRLCWJLnqOWaUH0U+0SjXjmjaKEoNnRfn5XS+liaiIlFvSQ0ZbimmivOn2pn6vtgMk0m5m7nyiMHW2DTaPNaGkbHV/0CoN08SHmfhQ0NaOd/BLtJb7qnaMIl7KzdT/aZcSOtuZGKHa0eizXsMIMPZ8x94JiHoZRikzru6SKknzA7Yss4q2ESxdJUiyzcwAzN9oGcxgWtHq3LNUdBNOX4AlQD9cX1KlPHNKWgm9ZWIZnPI0zuPxq6udzeTda3QwuO0GaAub1Yvbm+1ldZX32JL155d6DWBRtXWrwBrS5WRHL9kJiTfvahpa0C27RlLWsitRorSsmJWz7Zb8DrS7KRqUHQmyRE2SJwq1Fd9QiFVnMUWtd6uDWBULvQKvvQiA237CVJrJwlYXy+UoUWD3CKt3741xUirWEv482F5nqu9CyrmvTL3qYVmxRrkXPQ3372IuDYvMGtDk7uIKrZ/tdD/iIgJs+M6IHb+yD5jvQ5i37ZuR4lfm5iCY/66WCN45d2t+DNrdPcZ3NEk25yzlgubdkYUZTOkOu2nyLJBdYF81PMKHsJ9nz5Tk+CART6OKa+H8P2oKXumtHqMmWQG/PPFvFu4ClrImnk9LxLrR55kNL/pCKU+xHXTXrNdxkca29m7/yJrQFnknjA1vkCzQRmS04kWa20liYhwpW6LvQepl9J8pqZee62e2ni29PlSLzNrQM7meuaEcj75RZXh3nO0Ir12tah/XzLrQeFJf89gzTAsN+xUpCgK5x5fC8TnD0jWg9KO20MNnktnKMz5MaKwmR51rgLj7TJdTRBO9Ei+UsUc9nq+QRLJfBIzle61oeLMvOJiXy9Md0tYtqQfXe2m9JNW/M+49Tz6u/sACzVeNt/RK+FS3es/k0Y52Ug6vu17U41wus+zP/vCTLu4K0RKneJsUFMtWv44SOGns16O/mHd7k7JP5U8HSzedlhGqg0QBEr9WUXIWP64BORWhsb2DjTpqd6gXnL8tSewjuzU73szWsMXOWYr7zWei1QUqZhMPGAhEOLbEg8Ib1DirIHrBKsjFgYRR0+Wrne3J/rM8a78jeB7kHQJ1PVDPVRtuuJQsvq77ijAkVD4VqXoAKLQXqNnc2jd/8J1IF2P+H6TtFa4z22zXxvcdx6VH7HJqihXje8uBAmcHyG5uRcKu9ht9kf74RWoCpO4pU/cK0BkPP+vDRT07T9ifKNkNLwZv9NzYUwanh1sIBXb6t63r702gtozlFqq4tjzj1yHRsF7/EQnWxpiC5tu26TdCqiNq1detiFrNW8a2wPxkFGdqW8e0maBWpq+3pxDRZUrLja0QwOhd+Fg1H+xkdJ60ivo3QquhhXYpScbjQzvrSy1DdM2CFp6n0CK3vj9cmPkhlqocWuEmqLSScRxRxrsq9u85Z7YId+cxv9hOuqpmZsD7yHSsJ7Qt3FG7R/eugxVg3e0v+qDYGI3xVHnEIWz/RGk4yj7SFcuAlZue1iHbFt0jPtBT0WvSmarQM6+q+hGGRl/oMoDM9VOBFyd2fS5TArCMAnO62E2bypdTRzvgcZItxuxItmi/jGLrMo75lS2ZvJwz2n3DZ0NHZLjQNPJexKzyx6KKOFQBYGg9uKJWxG5XR9n4QbXbdGyDY8IK7lmfB5TvN3S8x3Hx1z1nRrNeik/GNUuSc7HivD2ny3kKCU0Vgo/xldlRo9z+NVnp68Sc//HXCD7LPCOcT+oxnK8zdM/fZhPUIX4W1tURKBx5imEWqq7bbXXwEUeIrtDvkE/4CWg7mwVmXOKGcUYFwAReyKvqcfevcKyXbjPRy5sSoLRlkEZyz2XB3GA06ZC4ufh9tjx8thXxUTpGXS8BGPLTxxCNr8ZaD1stLL1BUkymKRgI8lwVJOMYxiweQFDMYcog62suvSDKnxJ04M46rzWy6ntN9UN/uiI6SMbsMaBFbqtZcYKQyW2/Yf/mVZvP70LIGeBLhhBbcSaJudiQeeyMK5t50uJz4BfmwM2Zm0JMoBtnaqYjrsAqXyID29htoOThU/HPUR56nWCHnrDKAaPk22p4nsAUAwVg+SSzKcUCU+6plsy60mj79Ptoe9TO4SF6IZMiJczt7XDBRvB31zLFhncHmQ5wjA3f/iSwbrpUdFUXPd8toPUKLhP5Hk9CPAy1xbs/81BOx1HKYR7vjQ26XuqP9FXciDzLjv3cUD6Zc5vmSgcoN0Ett+3oKtAcfF1k12K/BhXboF9EW2vbF0Q7VL+ZXoIriRdJmhbOOUb0PfaltBdrJ5CtCQua3mfaElo83KHEXIalZ2z4ySe4CqS7blsiYVWQBxXvKqypWbUD74ZHJjV/in2IQvQQMNtxeQLw4p6UmXEvxBR8l6p7IZnnuDTi/ryywYvJuf0g3S6UsGqBdkcZrEBR0oSVWPHCtuuTLRyUlnQdJUcLnkhCp2g4oU68bJEeNPPiCXIhCt1UwzY5J0JWAc/eV0W7wQBL2WkFrbxA1cqElkyDmWjflaKV1QWeJb/gHWvijghns2e6rdyguTJzkvX/UyK/iFmH3Qe9RCBK40PLrr0sDpVyCqGRKWO24Fu1OSjdbl8vteFy5MpRLEPRZ1AJj6MJENTBONrOHN+lBx3wsE7vtaHkhRjWOPrCg1XFLHwDdlQ2dxJqt7+M9pk8tTnZw/rRA6Ap64y05dV2bMuKVeHgSPBYjh8OIFl9/J5ugiUnlQtvNVBK6QrgSTYbhDkA6LM5WIBZsBOAxCbyzkoTCGpiqRotx2NDSx2DAfSBisB9rbGFSiZbrFCrwLaYx9ajiyTOyF3Hlu1i9WN4mwhPu68q6byPdF4q4bd9iZmhomZoUZc4aFRb1V2hWWI6i+y2AzMNrICM1T862falTegwRMVZFItThCP1mi1/XVn6CQLs45uwT1mE5TFjXO9fCjZZfky4Pat5liTO10ZS00diVngCrJttMS0AEuevJUSGENlRHlokP8c+iVQd9YNcN8wuiMaKcjb+28xZY0xHvaG3c7iSeVDa+RKuoW8PhUPa0H0abke0RriKL+/4WG0OtS7VvByr3KjTvI8E7/co9/yzQ8o/eeb0Y+aP1Otsa4GfQCrgZ9RRFVVtgztffZXXhmnOju8zVQdvXDCpC0hItGwhn3c9jxw8X4+gq8MLih9Dif2pFzwg00jwqZW35iyOMRu1vI7+Rm+EOntMgiyXtJ/7p9en58Wzz8BOiccPqh3Qyz0zZsiudvLvQvzhcLlrQdbDP9Z8qMtDQTm6QfoZ+xx/64b0Hz/WPjrd0XYGadyCiEfj50DcXW7sGGLSS7g6HnXqHyyEXaCE5zcbwdZpG99PkcfG214CH4BsRGyrRapO2l4i2jh50IFSc5bmDzEUPd+XmO4Y3e9ktbrTs7wOuk+W8N3+O0/FyMmY9qdt08qsKrZfj2m8AeDcN1J5sWxfDjQsGJ/UOg9cxf6z64bgLhmhDV1A5BNre0R+Ei+PdXw1u49t6FR7844hPXf8kWk9XTsz5QbTain8XJ0F0ymjTG1ypruhn+stX3M+Yf8SXlNh7H0cL4QKGR3/zdRusp+v5/pn4aQcmOKBXzCI1RJtvXRwhtfOJnC1b3K6G0ALVDxS27LNylgntA/dXi/a97WA9X8y3nx8RLp86YSCzAeWlGizeZNtX5tPVsnHRWaeY+2tPJl+R3G0jjTG0zHhKOsvd4no7bCeTwXgyvWzvq10UJlgNP4AW5FX6R0b6RcnGZDSbdk9VGWt7u1wOE4EWpfvAeQ0M7TwdaDViiaZR26aLtJck/vjK0H5OBrfPNOmlix7zLH8oUqPQenS+6W0pHPweDPH707m0Uujy6zE5MWW0pNYjd5hPEX7xUTseBrsjLVr4MitmZoEwkzw9rPpJzz+mk7W/Hn+Ot6ukvzqkiLbBmVt5hDZR5n1wHcOQuuw94I69ixvC1PF8kZwimV3A0UKH2hInIDha+cYunrBgJp2Bh3OqSRi9jmP/k7XtaDrdTsfX4yaKWT6v+ifA1UbrwZzlfM76Gs5LPp1vkQEazb94iSNwfT4n7OvBLH5vaN6rF2YjmkF+RZeU9dt1Ot+Ob8vXmGupH7EuSveFRD64i/8nIdiPaqGMc98ILSr3J9fwyzxausmS02qK7KUw7PnJ52yynjyne7/n98IQR6BrjU2iG6NlPQ5nhVKcaudnMt8abIbjUSR6w0O2Jz6NeRl+1F3uwUPG0E/9aWc1eTK4t8/p/NiZ+ukIw2JNCK212xYthf2JC2AA0dxvRs7kaCc00ECMwoFb5FYyh+jZEG24iP2ZD5bj9e06nlyXhynTmF0M9DSZ0qyJFvi2R58g0JJP0EQZyigHP5V4KCyLemiZekcaZxLcP+F5GixnzCvYe9drgAGkfQVFpR7aok7mZJFbKNHOqe81Rkv+kowD1EXb5dt9T57QuwqPb9/3PpjHxySuEdm5Jloyp1ZZ26Kf1oR4K9B+yvGbIgGOXS7yT6cYuYbRDr35mLz5Hffm940WydVHG/cGfQyK+xTG2A2OTQj3hPYmZV8wr2qj9W58k/fNbThfhX64mHcvZwCqhfqFqOHf5m8kEdxB1aRr6TUcrbbHGO/5ddGiccMjYbCZrEZ+spjwA5iYhDVcYVAbLX0jb2jbCCl/cOnnIxTc0KgvhqyaJ3xeEOJutxvT/FxSydkoZVNTksXdZDmKvaAaYEbLMx93xIhVg06HR9FsVOHY/9Gh0YazlEsztDTtNdDd8pqFLe/iXv7JmUN89GcjaXd7p7V/bb4uqATSjZY2wGjxmmU5OAGn2v2WSjrsMZ/iOlmvcfX9wTGZ4sijQdMi3GTRc4XMlB7K/94xeKEwbFzWaNNbrdfH0anxIl6ZQyO0rouejrE0hDnvbl7apo8WnzeibZfr/9fUTEv9r6d/aBXaDHU2X/q/nWqi9f4LaP+29A/tP7R/R/pPgf2H9u9F+39BOpOwOsJ58wAAAABJRU5ErkJggg=="/>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01" name="Shape 501" descr="data:image/jpeg;base64,/9j/4AAQSkZJRgABAQAAAQABAAD/2wCEAAkGBxITEhQUExIVFRUXFxQXFxUVFxcYFRcYFBQWFhUVFxcaHCggGBolHBQUITEhJSkrLi4uFx8zODMsNygtLiwBCgoKDg0OGhAQGywkHyQsLCwsLCwsLCwsLCwsLCwsLCwsLCwsLCwsLCwsLCwsLCwsLCwsLCwsLCwsLCwsLCwsLP/AABEIAJAA2AMBEQACEQEDEQH/xAAcAAACAwEBAQEAAAAAAAAAAAADBAECBQYABwj/xABLEAABAgMDBgkHCQcDBQEAAAABAgMABBEFEiEGMUFRYXETIjKBkaGxwdEHQkNSU4KSFCMzYnKT0uHwFRZUg6KywkRklDRjc+LzJP/EABoBAAMBAQEBAAAAAAAAAAAAAAABAgMEBQb/xAAyEQACAQIFBAEDAwQBBQAAAAAAAQIDERITIUFRBBQxYVIiMpFCYnEjgaHw4QUzscHR/9oADAMBAAIRAxEAPwDjG2rSGade+8V3xwd1Hg7+2fIyk2p/HPfGYnuocD7V8k3rT/jHekeEHdR4H2r5ELYnbSZb4QzTpTWhxGFc2iNaNWNSVrGVWlKmrphLLZfVxnVBxRxKi4oE6swjKpUi3oaQpyXk2ESTupsfzXDGWOJrhY0zZy9Nw7nXBE40PC+ENtSS/q/8hzwhYwwvgbEs9TCn/Ic8IMfsLPhECXeNKEV0/wD6HKdmELHfdhb0i/AzAzED+es9qYak+WK3pEJlntJB/nueEGL2wt6RfgVj/wC7nhDxLl/kLPhfgG/Z8weQpIFMKvOnHXDUl7FZ8IGmypzQ4j7x3xhqS9i14QwLLm9K0118K4O6HiXsNeEUn7HmHG1JF3jJIJU8s59I4ooYpTincmSk9D5fOSqkTnAJvrU3goFfCBSqVvAFOAxzUjuxXhiOPBaeE6RhM9QAO3aaEtAd0cbqr4nXl/uDNMzxzTb3MEjuic9/EMtchv2dO0NZqYp9qkDqz+IZcOSirEmTnfmD/MV4wZk/iGGmt0CVYS6El1073D4wsVT4i/p/JEJyZ1rViNLgHfFf1fiGKlygScnGseMBTW4PHGC1Z7CzKK3BrsNkecn4x4wWrBm0QKrFapXiH3qw7VR5lIM3lNOD/SNH4/GJyqHLNMyt6DHKee0SjQ5l+MGXR5YY6voEu27RPoGh7p8YWXQ5Y8VX0JWjNWg6hTamkBKhQ0Tj2xdNUIO6Im6slZtFbFtKdQvgAhpS6FXziamh2iNpKm1isZLGnhudWwq0fZy3wHxjBumv0miU+R1sWl7OV+A+MTih8R4Z/IdR+0R6GU+FXjBih8Qwz+QULtH2Mpvuq8YMcfiLBL5EpNpD0coPcV+KBSiv0jcZfIsHLS9WU+7P4oeOPxFgl8j160v9oNnBq/FBij8RYJfIK2uf/wBp90r8cGOPxHgl8gqTaHrSn3Kvxw8S+IsL+RdPy/2kqP5B/HCxL4oMH7mEDNoH/US/Mx/7QOX7UGH9zM+3V2iyy46JhlVxJVdDFK3RWla4Q4y1SaQpR0umzi8kkC0VOvugIWFAUa4gOFSo6STWNOolKm1GLM6VOFS8pLU6pOSbWlTh99Uc2bPk3yafAROSrAzpJ3qV4wZlTkMqn8UX/diW9mOepgxz5f5DLhwiFZNy/s0fDCxy5Hgjwj37DYHo0fCPCJxSGox4Kpsln2afgHhBdjtEMiSbHo0j3YNQC/J0+r1QwKLZGgGCw7sliUxzdUMB4WYNXVDsTco5Z9NHVAPUTel0DOpI3kDvgA4C25pDFpsOpWlSVJCVlJBCcbuNN4MdVOLdNowmvrTPqlmht0cRxCxpukGm/GMnF+C8S2NJmSppEJRG5BxK7RBYVzxlTrEKzDEiqpc7IQ7gywqFqMopleyC7AqGl7ILsNC3Br/VYq7Foe4NzZ1wahoWAc19sLULIUtKUUtCkqWAlSSk4aFCkJt8lKx8jyHtBuzX5huZcupCwlJCSQoi8K4aCKGOypDNScTjjUVJtM70eUKzT6f+hXhGPbyLXURfJP7+2eRUPYfYV4QsiV7FZ8ff4BHL+zv4gfCYfbzF3MfZReXln/xA6DC7aYdzD3+AJy7s/wBv1GF2sx9zD2COXcjof/pMHa1A7mHD/BVWXsj7Y/CYfbTDuY8P8A1eUCR9qr4TD7WYu6hw/wAC6/KBJeus+6YO1nyHcrhnLuszmmbmDuWRCzV8TXDL5f4E3flGl+YO91XjFZvpCs+WZU2hzSVneonvjWM0yHdbszy0aioNNMa4lsQ7t6kTjF1RCcRopjFQldamM42eh9O8k5UZZy4KKS6akUqQpIIBqDHm9dKUaitwd3SRi4O/J3rDboNSpVTtR+GOPNne50uERsJVpWTvCfCLzpk5cSVI16dgHZBmz5FlxAutg4EDoPcYWfIaoxE3ZVFc39Tg7FQu4kgyIgFySNSvvXh/lD7uYu3iQuRbPmuc0w/+KH3c+BLpokLsxtQ5Lo3TD/4oO6nwPto+xN/JlpWZcyk7Jl49qjFd7PhfgXaw9mc/kcNExNffKMHfVFsvwNdLD3+TMm8hQrPMPnYpV7til/1CW8ULs4csyrQyVlZVouvh1xIKUmiqFN7C8BppqjoodXOrLCrIxrdNCEcRk2VLSpKgl5V28aXkUNK4V40bVMW5lTcbWRttWdL+3/p/OMGvZumHbsaV9t0I/ODXkL+hpvJ+UPpj8A/FBZ8ib9DKcmpP239o74eF/IMXoKnJqR9uOkQYf3IMXphkZPWfpdT8UGD9yFi9BkWLZo85B94wYP3Bj/aCtFiz2UhQSlyppRCSojDOdkJxXyNKf1vj+RFdt380qOdQ/DE4kTglyVStazgwgdJ8IWMMv2MNyNc7bfw+MLMkPKjuMMy6R6NocwgxyY8qIw5gMLg90QsTGoRMLyW2gFTk2g0F4JUKYD5tRBP9UadVTtTiZUJ3nJH1MJO2OF3R1eSCg7emFcCihv6YTZSQBwb+mEOws5Xb1RDKBqSf1TxgCwO6dR6vGC4WLCuo9XjBcdicdSuhPjBcVgayfVV0DxhXY7IXWD6quhPjAPQw8r5VS5R9N1XJvYhI5Jrr2R19JK1VGHURvTdjjfJzZl9bhWg8lCk1BxCirjCucYZ49Hq3orHD0q8n0VqzkjzOqOGx13GES4Hmw7BcLd2Q7E3BlJh2C5HAmHYVyRLwWFcuJcQWC5CmU6odgucsGkAYE9BjM0DsuoGFFQAF+UDQg85/KFqF0Sl5Xmo6KnsEGvAYo8iNqOzXBq4NhajQ+ae+NadNt6kTqJLQ+aSs2/KPEirbgqCCMcc4MenKEakbPwefGcoSvubUrl3aBUEpfNSQOkxg+lpJXNo9RUk0ju1ZQz1SEJdURheW4lKSdgCDURxXpeWzqVOpsWRbtqZ77I2Gqv8AGIc6PBeRUe5ZeUFo6VMfCqDFRew8iov1C7uUk+NMv8CvGHai9h5VX5AhlLPHG8wNl0wONLgMur8iycpZzWz0flCw0+AwVfkFGU856zFfsmC1PgMup8hhOUc4dMv8J8Ym9P4jyqnyLJykma4ln4T4wfR8Qy5/IMLfmPWZHunxibw+I8qfyAzNtvKSU32gDUHiDMc4xMUpR+InRl8jm3bP4V2+uYcvUCapUU4DMOLTCNl1EorRGculTfkwHpx/5WWGn3iAopBLizWgz58NMdi/7eNnG9KmE6WWsqePp3R76o5s30bqkuTQZsacGeYcOwrV3Qs18IeWuWOtS80kU4x3uq70mJdS+xLop7si7MjQ5zPDvbhY/QZP7me4V8Ai6/jhXhWzTd83FZiJVB2tiZDk65ShE0K6UqZJHSiKVSPA8l7SPSVp8EQSJtzY4llQ6qQYoXuSqEl+pnZy+SzKRxlFR2JCRzD84eBDxMMmyJdHo+kwWQBQGRmbT+uaHoFiVPp0IT0QXGZ71sNN51toG1SR3wv4H/c+K+VJbSpy82QaoSVU1491I7KF8Jy1rYjlZM0WneI0mvpZFN2mmfbkP8RJzGgrmqDTGPn3CSdj3Izi15APOHQk9UPCysSFlr/VYFFixITdcB/QjRRaJc0LOODdFpMWOPIBLwOnsirMWOPJ7hNsFhY1yeE4NJ7IMAZkeShmEHG+OkQ7PgWZHkIh5HrjpES0+B5seQl0EYEndjBaXAZsORcrRWl4VzUqKxWGXBLqw5EbGBZniQ0lbi1KLZUoXUgDjGgxrjHW5f0ddjhterpud0bZnAf+lYI+2qvZHLjps6MEzz2UcyOTIoUNPzhB5uLBF035Jw1OAycqD50moblV7oLxF9fB45XMitZZ8bhWvVDUYvcWKXBP72yuctvDYU4wYENTe6IbysklCtXE6wpFD2w3TXIZgE5UWeo0Dx+Aw8hhmnv3vtNz6OzabVrPZQRd4ciwy4AvTFtOZ0sMDbieswnOmuR4ZGXOsTaTR610Nk+aCB0AQ1NPxEGkvMjLmJJgkB6dmX72hIXdO2pwhpztokhfRyZs4xZ6DdTLvKUD5ygEk6iQThFxnPdomUIcDtgWyuXZLDcqy+oKJKym9S9iBmrE1JJu7diqcGlawZ+0Z5WPyVhG5lMZ5kOWa5b4E7s2MzDQ3NgQ8ynywynwWSuc9k392IWOmPKfAQOztOQz92mFjphlvgEv5Yc/Bj3E+EPHAeW+CoM2PZ/Ajwh4oCy2SXpw6Wx7iIMUAwM9Wb9oke6jwhY4cDy2epNe1HQjwgzI8BlsulyaPpgPdR+GDHHgMtk1m/4lXNTwgzFwGWyr0xOISpQm18UE5wcw3Q4zi2k0KcGotpnGz84t5ZcWaqOc0pXbHoKKirI8uUm3dnc5F2BONoTMscCeEAI4RF4ilRgdGeOeq1L6WjanFrVM6Rc7a6c7Usv3SI5nRpezfHUW6A/vDaKeVZ7avsqUIWRS5Hm1OChyxfHLste9Lh70Qu2p7SDPn8SDlyz58jMp3FKu0CGulW0gz38WGay4s48oPo+02D2GDtZch3Md0Ns5U2YsfT0+22od0Q+mqD7mARU/Zi/9TL8+HaIMiqh59NnDqyxnFKKuEVjoFaDdQCOnLikL6mZ07aCncXBeVpUeUd5NTB48BhW4mG9SBXnMPF7BRWyCBDmukS3EpJiswSAar5gY0hZ7Eyulqzo8hnRL8IuZUWm3kpuKPnkE4g6KA9cZdVHMtGPlC6aTheUvDOqVb8j/ABSf1zRw9tV4OvuafIs7bshX/qR0Hwil01bgO6pci68oZH2/9J8IfbVeA7mkCVlDI+1PwGK7asHc0xdeUMmfSK+BUV21XhC7mAJVtSp89fwKh5FT1+RdxT9kC1Zc5i4dzaoMmfr8hnw4YRM+1oS8f5aoMqW7QZ0dkwiZhJzNvn3PExOH2h5q4ZelfQvV3D8UL+6Hj9FksqPoljeR4wXXI8XoHOy11pa1IISEkkVqSNOEODvJJMmcrRbaOXsuxjOupblmikY8dV4jAV4xGAj0nJwjrqzy1FTemiPpUpYFqS6EoamUpQkUCCKgbiRHM6vKOjLt4YQOWynP8ncG7HugzICwSINsWonlyDSvsrI8YeKD3C0wbmVz6fpLMdGsoVeHWkQLC9w+pbFpbLCXVypd9GxSU+MGD+B3lwaAtGTXnaXQ6SyojpAMTZD13TF3GbLVyuCT9pJT2gQ7MlyW4BWT9mL5KmDuWnxg+rkV4s4QSKRQrW0gHSpQUc2oGsLU6EtdkQ27LCt580/7TVT0kgQ1B8Dbt4YT9qyaeTLvun/uOpbG+iEk9cNQ5M7tkHKQD6ORl07VBTh/qMWkuRYWLzeWM5SiVobGpttCe6LjCLM5tpXR1tktJnZNovgrULwJOeoOMefVbhVeE6aVp01cockJUeYekw8+fJWXHglOTEsPRdZhZ0+Qy4hBYkuPQp6IHUlyPDEkWcyMzSeiJxN7hZEKabGZtI90QahdEy6AohKUXiTQADEwWC6OxsnI0kBTxCB6iRxuc6I0jSb8mcqqR0LGS8uBg0N6qmNlQRi68gqrAa9mnoEVkRFnS5E3snWz5g6IWREM+RnTGTCTmBG6IdBbGirvc5y3skn1NOIbUlZUkiiuKfCJjDBJMqVTFFo+b2fIz0otSeDUyrDFQIruUDQx2VK0ErnHCjJs6BnKi00eeFDbXxjLOgzZUZcjjeXs8OUyhXPT/GDHTYYJrcaR5RXRy5ToI/KF/Te4WqB0eURk8uXcH62VhZcHuO9RbDbOW0grlBad6a9ohZMeQzZcB025ZbnpGxvSBB27BV7eRxpUmofNzCR9lah2GFkyQ86L8i9oZPsPJopaVA/WSThvFYShUXgHKmz5C3Z/6EaOo34OmPTyew4xZClHitqVuBMQ6j5N10cvL0/kZdsRaBVxTTQ+usA9GeBO/i7IlClHzJCYk2lG6l8uq0IZbWondSNUpcGLqUtrv+P9Zq2XkDPuqSpEqtqhBvPXRpz0OPVFOenm5hKSb+2x2Ep5M5/GtoBAJqbrdcTppUQlK/6TJqK3Zoo8l71ONaT5OxCQP7jBrwhfTywL/kqe0Wi9zpHcqH9XCC0fZmzfkvnE4iaWvcq6euJbmtkUlT3uYk3klMtYuGZTt5Q6RhEOrNfpNFSpvwxaz7BU84ltDrqlqNAL3WdQET3EuP8ABXbw/wBZ9iySyUakkUSS46rlOLxO5PqjdGmsvJi7R8HTNNYRqkZthrkMkqaaBABQmAYNTdYQC7stsgsO4jMygIuqSCDoIqOgxnKCZak0c9PZLsK5NWzsFU9EYyoI2jWZzdp2O6ziGFPI9ZkgnnQTUc1YlUVyVnPgwFWzLkkG+kjOFINRvwgdB7SQ83mLKGYlVelR72HbCyKmws2AVEgyrMts7iIThUWw1UpvdFXLFSdFYi8l5LWF+GKPWEj1OoQ1WktxuCFF2ZdzFSdxUOwxoqzIdJcCC8qn8yENIGxNekk4x05ENyXXqvW4nMW3MuYKfXT1Um6n4U0EWoRXhGbvLVs18iHmGllb0miYSSACo0oRnCAeKo7KgxlWlJeGaU6Sk7H3zJe3bPdAQwW2leyuhtfw4ViYyT8mdWlOP8HS/JgNu+NlY52z1QNEUKxF7GGKxPBgwARwI1QWC5HAwDuLGRbreuJvesAArpiXFMpSZKWqZhBawrl7+wwwLcIDpwgEWCKwwuSGoAuQUwACWIQAyisAwLktBYLiT0of1niGikzAtvJZiZ+maSo+sMFj3hE4beDRTONnvJkkfRPLpqUe8HGIeJGiknuYc1kEQaF0D7QHeIjOcSsKYqcjZhPIfI+ySOwxa6l8EOjEo5Y9oIGDyjvFe2sVnxflE5DXhibr0+jlAK92DFSewsFReJCrdjoFbyydwp4wnX4RsqXLG2JRgEAIvEkAVBznnjN1JvctU4nfS867JNpTMSQUyRymbub6w5K+ekYuF3iv/cvHshpuTs6dHzC0E+yPFWNyFZ/dIiJRnHX/AMF061vX8jcm/PSnFadvpHonqqG5KuUN2MOFZlTpQn5X4NmS8oyE4Tcu4wc14fONn3gARziOmFZM5Z9G/wBJ2FlWpLzCbzLiVp03SDTeM4543U0zknTlB6od4PVSLM7k01xQE4QXAopQguBQ1OiE2BRe0gfrXEuSXkpIy5u15dHKdB2DHsjml1dJb/g6YdLVl4iZE1llLo5IUTtUEdpr1Rk+tWyZsugnu0Ysx5S3E8lhlQ2zAJ/tEVHqpPYUuiS3GrN8pja8HWCjalQUOggV6Yvumn9S/BPZXX0y/J2cjONPIDjawtJ0jRsI0GOmMlJXick4Sg8MlqWW5DuTYCq8RCbKSAOilanDojOU7FqN/BhT+Uco3gp4E6gSo9UZOsaqhIynMsJPWv4VU7IWd6L7dgnMppI4FZ50mnZEuonsNUpIz556VWKtTCUHaKjnFRGbw7FpT3OZnrTmWj9G26n1mnP8TiItKD3E3LgzlZUnzmFjnr3RWU9pIly5RjtsKMDaNEmzoMiVpS4XQoXhgiozGprzxl1CnBKxdFwm2rn1qz7YbIosBNc5GKTvTmMYU+q2loFTp3+ky7ayLkZoFSRwavXbxFdqY6o1Iy1X+DBqUXqYD7VqyKfNnWB69VEDfyh1w3CEvuX4EpteCLNyuknuK7flF6Qv5xrdfpgNigIh9O/MXf8Ak0XUNfcjVmMnUijyKoPmzEqrCm0A0I3GMbyi9dDpjWjPTyh2zcqJ1ivCATjQzqb4ryBrKaYjeKbY3hXa8mVTpac/t+l/4OxsXKmVmh804CrSg4OD3Tn5qx0qqmjgqdNUpu0kaKn28TeApnqaU31zQ1Vi9yMEuDnbWy9kJfAvJWv1W+MYmVdLwrnRDoqktXp/Jx9qeVB1WDTNyua+aKO4EE/0xzudWe6S/P8AwdUemo0/ubk/wcjaOWL6ybzlTqxNOmv9ojPtFLWbb/n/AOGncqCtCKRzc5brizQrJroKv8Ek9sdMOnhFeDnn1M3uKqYdV5pG8U6jjGqwoxbmxZ2WVWl9O4K7gDFYlwZyT5F0rcbVVKqc/jSKcYyWolOcHoztMjct3ZZypGBoFpxCVjbqO2OZ03TeKB15ka0cNTR8n6As2bbfaQ62byVio7wRrEbqWJXOGUHGVmc3lPlk0xVDdHHBgceIk7SM52COepWs7ROilQvrI+a2xbj75+cUSNRN1A3IHfHPa/k60lHwYq5imBVTYkAeMWo+gbfIEzSdZ6YdhYrHhPDWYVgxIsZ9GmDCGJCzsy0dfR+UWoslyQq/OpzhWG0UilTbMpSSNeUeSNMZO50pocTLsrNUqLaz5yQKH7ScyoUalSHtCnShPXww/wC1n5f6QBSPaJqUHfpR1iE6NCt9ujJzK1H7tUbFlW8CQULunVXA7jmMc9Tp6lJ3NoVadVHWWdb/ALRND6yTTqhw6hrRmc+n4G7Qyek5xNVtgn2iKJcG+meOuNRSRyyg4nHu5ET8iouWdMKUk4qQkAE09Zo1SveMY1vdW8ozsv4ZWQy0ZWrg55ky7qTg+0FXb2tTfKbO0EjdGDoxf2Oz4N1VnHzqjQtSyA4kOpDcwg4h1tQSuuvhE4XvtCu2MneL1/4OqlWTVov+xyWUc6km6+8+5dzJfdSlI2USVFR2xvFSlr/6G6qp6RVjm120lPFaRn9QXB0CqldI3RsqW7OWVdvf8Bk2VNrFXbkuhXtTdKq/UHGVzw7wXsz+phhZLSBjfe2q+aaG5I4x56RLrcIpUzwUE4BSUDU0Lo6RUnpERibKUAd5Hq3t/wCZMK7Ky0UceVmFBsAPjAVhYOh2c4h3DAUS2mtLqcfVw6sxh4mTlo6iycqVSzRk0OKSXCVEU4yMKFAVoKtOqm2BwlhujerRpRko3+qxmzs2U0pQZ6EkClN5wiKdFsxq1MDszIdmSc7jad6grvAjpVE5n1Ao9NIHpvhA7kmKVL0Zuv7AftJHruHo8BFZP8C7h8sqm09SXFe9TsBgyoryGfJ+A/y105mTvUVHwiHCmtysdV7El6YPmoHNWFekh2qvyKPWe4o1Urqi1WivCJdGT8s2G3TqEcjOxMaamCNUJotM2JK0FZsKRjKCNIyIfsxCyS2Q0rTQVST9ZObni4dRKno9URU6eM9VoyzNpvy1OGSCj1wSpHxZ0c9RFOlRr/a7Myx1aP3ao6+ybYSsAoXQ6iezQY450alJ6m8akKng3ZPKOhAcHOII13uKfTp+B+0pGUnUfOoCtS04LTzjsMdca0Z+TkdOUGcRP5CzMoVOyczRJFFG9wSrv16m6rfGm3keK/lanLnJllJvvOlwnGiMATtdV3AxObbS5plthxNoaFGUpb/8fK53VcboAicUmaKikIKmDUkAAnOrOo71GpMKxeFCb7gOKjU85i7CdgCVV5KSevsrFWIc0iy0qAqohO+g7T3RaptmTrxQo7NsjO7XYmqvARoqLMpdShVVstDktlX2iAOqLXTrcyfUyZT9pPr+jaAH1U16zFYKcfIlOrLwUbsaZUbxSoGtbyiK761rA69NaXGunrN3sNO5PurJUtwEnOSamM+5jHwjWXTVJu83qSjJxOlwncAIl9S9kNdHHdhRYzQ1neYh15stdNBBkSqE5gkcwiHKT8s0VOK8FwqmnqEIpWRBd2wrCuVvnXDFcha9sFibiyCIpkhkKH6MSVcbYdH6P5Qmi0zQZmBq7Yho0TNCWnkjP3xk4MtSIVZrSqlhzgVZ7t0lsnamopvFI1h1E4aS1RhPp4zd46Mom2HWSEvpoMwVUlB3KphuMU6FKsr09GSq1Wj9+qN6TtMYKbXQ6q/qscc6E4PU6o1YVPBlW9lQ66u4VYIwAArxtKq05o6IU246meKEXoYjs4a1Vn1qUBG0aMn4RnLqYIRftRsZ3E7k49kbLpmYy6xbAUzwXyGnXNtKJ6cYrKhH7mZ51WX2ovcmlZmEIH1iDCVSjEHSry8krsiZXy36bEgnwhdzBeENdHN+WS1kw3nWtazzDxMTLq5PwjRdFBeWaDVhyqfMT7xJjF9RVe5qumprYcblWE5uDG5P5Rm5Tfk0UILwGK2/WB5om0i9ASnU1wIpsTFWYtELPTKNfVFJMTkhVU0jQRFJMi6AKfB0iKsK6BlzYICShWdkANngTqEBJa/AJsE6uKSJYBCYbBB074hlBmydcBVwyXNsKxSZYvHXBYeIOxOH1olxTKUx5Fo4UVQg5wdMZunui8ezMufstCgeCXwYqCUCpTUZiE6Dujpp9ROOktTmqdPGWqdgLFiJ899w7K0EVLqpbIiPSQ3Y6zY0onzQftEntjKVeqzaPT0lsPN8CjkhI3JHhGTxy8s2UYR8Isqf+tCwDxC7k/t6orATiFlzp19UVhJcgSps64eEWICqYOuHYMRUvfqggsTiKFz9UhhiCMu4GFYWIC4uGK4IwybkU2wBckb4BXJrth2C5F7aOmCwsRCl7R0wWFcEpe0dMVYVz//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02" name="Shape 502" descr="data:image/jpeg;base64,/9j/4AAQSkZJRgABAQAAAQABAAD/2wCEAAkGBxQTEhUUEhQWFRQXGBUUGBcXGRQaFxcYFBcXFxwYFRoYHCggGBwlHRUXITEhJSksLi4uFx8zODMsNygtLisBCgoKDg0OFxAQGywcHBwsLCwsLCwsLCwsLCwsLCwsLCwsLCwsKywsLCwsLCwsLCwsLCwsLCwsLCwsLCwsLCwsLP/AABEIAMIBAwMBIgACEQEDEQH/xAAcAAACAgMBAQAAAAAAAAAAAAADBAIFAAEGBwj/xAA/EAABAwICBwUFBgUDBQAAAAABAAIDESEEMQUGEkFRYXETIoGRoTKxwdHwFEJSYnLhByMzsvGCkqIWF1Ojwv/EABkBAAMBAQEAAAAAAAAAAAAAAAABAgMEBf/EACkRAAIDAAIBAwMDBQAAAAAAAAABAgMREiExBEFhFCJREzKRBXGBofH/2gAMAwEAAhEDEQA/APD2hFYFprUVrUyWwkYTEbUKNqbiaqIZNjEdjVFjUxGxJiCRhMMYoQtTcTeKhiwGI+Cm0FGY1T7NIpAOzU/BHbGjMgBRoAY2IgamRFz81vYUaIA2612PNHMSnGy6CkKujP1dY6LxTj22t0UGj65LNlaLdmsbCmeq2QoY9FXRqDmp1zOSA6NSMTcxALVYvh8Eu+LmVaASMaAWhPuahvjvb4KuhFe6JAkjVg9iBIxMRWSMSsjFaTMSUrU0yhF7EB7U7IEs9qtALFqxTIWKwJsCYY1DY1MRtVmbCRsTMUajExNxMQSbjam44qoTWJhhSEa2EzAfoLTGo0bUmg0myPemGsstBlkWNqkNJRxV/dGbGAosrYI7GJAQ2FNzLIrI+KY7NLUAk2G3is+zp+OPmtvYd4UORSK7szTLzUXRp18Nd+fwWmsCzky0JbC21icMGZQzEp8jF3M5qFLplzVhj8kJC0TcxDdEd6ceOSE9vmqwNEXxcqoDolYFiHIxT2PSvkbT4pKYKyexKyNTQyvkak5mqzkASOIarTQhB4S72qz0fo2XESCOFhe87hkB+JxyaOZXrOqWokWEpJLSXEZ7X3Wcowd/5jfpkou9RGpd+fwbV1Sm+vB5thP4d4+RjXiNrQ4VAe8NcB+ZpuOhWL3PtFpec/6jb8HZ9LD5PmyNqZjYoxtTMTF7x5Ok4gm4ghxNTLGXSESaKosMV6rcLP2TcbQkBFjEwxl1NsYUyKZpCJsTccQQY4z0TrLD6zQIEY72UwpRsRWxFJgYBuRQBQcVphoplinyMk3kiN9VARorWqGhoFs3yqosj8E01v181E3UMpCxqtEWyCZMfBRe2ihsoULeKg41R3hCLFOjwC+NBLappyC9yFIGhSSyWLkeV6UmK0TQYQlSkzhxRZH2QsPgpZ3bMLC92+m7qcm+Kp4lrBJ7iE5pFY6v6qzYwggdnDW8hGfKMfePPIei6/QOoDGUfiyJHf8AjHsD9Vfb6ZdV2DpA0UFABagyXDd6xLqv+Ttq9M33P+BXQ2iIcHHsQtA3udm5x4uO8+7ctYvHgb0ppHSFMzRchpTTeYBXJCqdr06nKMEdK7SfNaXAnTC0uv6JmX1COYjamWBLxBOYdq9k8gYgZ5pxrd/17kKEJqIZWNc0tJJRN+fojtZXL0Wmtqisb9cf2QGhmNRaBZs05rbM0sFoZjbc02I8rIIblaiZjapDScbQscOaLEy/wWzHcWUtlAti4TLGg/RU3w2+S1GDvU6xk2sot7FT1RGtqQitFyEgAmLkhbF6p2lVAtG9JjTABtdyi+MDqiH0QpXKHEei0zAhFo3okrknJKjiikzJXJSWSijLiFrR2jpsS/ZhbXi42Y39R+GaTUUtY1r6E5ZQi6O0TPiP6MZI/EbMH+o5+FSvQtE6kQQgOm/nP/N7A6N3+NV0bGtFhQD6yXJP1HtBHTCj3kcPov8Ah/G2jsQ8yH8DatZ4n2nenRdPFhmRNDY2tY0ZBoAHon30OSgY1w2znN/c9OyuMYrpFfISq/HS7IJKtsQQ0Lg9cdLUBa0p1UuTLlZiOe1h0yXOIBXMySEnNQlmqSSgySL3aq1BYedZNthViW7Y8AsWpnqGGMTjGIUIsmomrVnNoeFtKV9Uy11fnYpba4o0VeazZQ0xtf2R4j/lLwEgbk9A2pS0lom1teaPEL5KbY0dsaek4TYd1kzEUvHHnXyTEbUmNIMx24dFMN5XW4YTYpnsr5KdHhEMNEVrLUWxFahCI1vFLQB9nQLcbQERwUHtSwWmj58kKR61I5Kzy2U4UZLJRJTz0VhhdFSS39hn4nb/ANIzPuVpBgY4RYAu/G6hPhwXPb6iMOl2zqq9NKfwjk2l8nsNc79LXH3JmLVnEyfdawcXuHuFT6LpZNOxs9p9Twqq7Fa3RjIrJW3T/bHP9mzorj5ehNE6lRtcHzv7Qj7gFGf6q3d6Lp3YhkY2WgNaMgAAB0AXEYbWrtHEA2CHpHTts0P09s397GpQj+1HRY7TgBzWsHpprwSSLLzk4uSeQRxAve6waPfyHNeh6q6qCCks7tuTcPus6cTzVWU1VR78iUpTZf4SM7O0bb0HFYqizSelGsGa4fWDWhragLkVTm+jo5KPbHdO6YADhWhABHStCvNdO4/bKBpDSb5HEk8kkGFxqV6VNCrWs5Z2aCEa2Yk52dkJzVtpzt6KFixM7C2lojcb07DRJxJqMLpbMMGGNJTEcXLqowg8P3TcbFLGSijp1VnhokGDDeeStoILKGxkIoq/Vk6zDiinDhirFmGIFSCBxpZGhxEo8ObI8WHvknYYNr2RX9IJPorBmjJKV7MgcXFrR/yIKN0OLEI4MijNhR5uzaKOnha/8NXOHi5gshfaBudE79MgH94CWD4s0IVrsqFHMtBVzSBxGy8DqYyaKUVHirSCOITSIn0AEKHioFe4XCVRMXo61Vsq9Rg2/JxU8Z3VrwGZVjFhY8O3bmoX50OTeQHHmp4/TEOHa40/mXr8hwC810tpmfFyFsbSfc0czkFx21yk88I9D03BLlJ6zptJ69NvshcnpHWaaYkNr0Ffgn8Bq2xrf5g7R+ZJrs15Dh1Tj8IAKNAA4AUCcaq4+EXL1Dfg5UxTUub8yl5onBpc52Vhmanh5LoMe0NaScguVxU5cfqy3i2zNNvyMYPFluSf0fFNipRDEKuPk0b3OO4BVOFwzpHsjjbtPeQ1oG8n6zXuOqOprMPFd1C4Ve8Zk/Ibh+6V16isS7NIV737ENAaDiwUdGf1D7cjgKv6fhbwAPWpWtJ6wNa03Smk9KuaxzS7aaHFocRnRecae0rtHZaV5UaJWT2TO3koR8Fhp3WcuJDLnjwXLyvLjVxqUXD4Rxube9OxYUDcvRg661i7OGybkyujwxO6g9Uy2CgTpjWiy2VFnKbkQIuj8UBzE/I2iTmU9jQAA7gsWiFiYzeHCsoIqpXCRVV1hMKupnORhjJsP8qzweCVjojQr5DVotxyHn8l1eC1dAptGvIWHz9yllJac3hcHcWuugwGg3OpW3Lf+yt2QxxDc0byqfS+uDWAtg8XfJHErC2xDIMK3akcKjxK5vTP8TrbEUTA0ZF/ey5Ze9cVpvSMsnfcSRxPwXJ4vFEkgEAcSbfuVrGIm/wehS6/Yt47jnU/IKf2hc7pDWuUnvlzjzLiqrRmsuIiiMULu6SSS5gJNdza5D5qeDcyUk4p89q1DWDZH6iCXD/atFGJLbLLQOksPM6T7ZPJBTZDOzidIDWtdrZFqW61RsfpFkRphsUycfmgmY4dQ5nxSDMPhm/08S1rRuInNP8A0hOSP7h7OTtGcRt7LqAEij7tcAajim1nsIuNG4hjmNe7F9jIc2zQTRwV4NlAoOpATn/UboDm0/mjkjljdzDmG3Q3VtqBp3tozBI6r2ira/eb8V0T9HxV2uyjrx2GV86KFdFPtEWRGNUtLumi23il6A0ptCmYV3i8SKKi7YhamxJKbsT7MfuSwT0pCx577GnqFW/ZgBRrQ0cAAB6K1cKqDo91FzWTbLrWFI6EpWVmaupoOXJIYmOgWC03RyGsERcA1u93wKpcToR7G7Tgfku70bhRJiGg5CrvK3xW9dXBrCBuRO1xyKOuitS7Z51obSJw2JjmAqWEmnEOa5h9HFekYj+JQkh2K7PMC/iMiedl5W+Ik2CYwcefVbzjF9MSk49outO6yGUCOOrWN8zXeVX6Pw1e8bncq/Fso9dBottY29PdZKyCguKJlNyWsNHEibCOGrbwuZojRR0dd9AgvtZOOG9Lz5ppgxOYb0jIncRv5KvmVrsMIkhYh7SxVxDS/wADh8lcYJ7RioIHAAPHavc40AjbtnzJYR6pvQmjgGdtNaMZDfIeA5f46c1rbpA/b4J3gCMtEVLUaAXDvHK3aA8BRb432ZpHpE+u+Hi7sUfaUsPus8BmU1orWqbEg9xsbODRn4rg9N6Hkw8j2yso7ZDmgXBDt7SM6fBFwOs7ogGBlKcTT4KnEfI6bWdsjgM6Lk5WBrh2gOzmaLvNWdbYZf5WJa1o4upTzT2lJdFtaaOi2r0vK5v/ABNFD1FeTyTW3TDHta2LLKlKFcTK6h5+76uvSZNUGzkvixETTU3ftCvMd1V//ayXP7Zhf9x+KuNkfcTTOEMxXR4Mua6tdl+y1jyKbL7A95rrOFNmtbEg2R8TqK5rtn7RG7iWtJHhUiq7AasRBndeCwAEue3ZkAsD3mF0b7CzSAc73Wn6kX4ZPFlZomCOU7Bw57YVIEU2w8073cZKxwLqX2Q8VpaiTOLPbETkytpTab7dKbTZG1zIBBoTkSKjMGws3ZyxOdaSCZo5lgdUg/pIcOj6blda76EEUjpWAta93aMcMg/NzHcK3c0/qb+FNSe4xNLDmBtQSNliNHNo8Eey9v4mflNwW5gg8CG+t6L0i3EQslZk4VpwO8ea8ow8pcHMaKtZWYM4DuiQD8thbhtHium/hvi9h00G1Vv9Vn6TQV9b81nbHVyQfB2z0MtU5TRAa9crZGBiFgaotdVSDlm2UkQlZZU+PYrlxqFXYsVCXItIrNBnZnv+E08wq7XLCSzV7MWGdTTy4ouLBaatsRcJs40PYHdQeRGamxPFOPsd3pMlsGchoHRRkje7Zr3qKvZhi1zgRQhxt6L0jVJzTDIABVr3E86gOB9fRcnpNlZ304j3fsmrXKb3wF1ajX/ZnNY/R73O7ufBWGhtto2Hi4rQ+8FWDY71FiLg80fGz9o5pEeyR7TqihtTu71vOxSj8o5opY0/8GmhZmolY+oWHIjAEz6ZCqTnkTU6Tk6K1gdikrtyUlTzhvrlxSzxVaJoOxPZW1s0WlXIWHoOmNJOe4WvkxgyaMh408kPSGr2Ffg5hipqYgt2o6XETm3G1xByPI8VymlNNlhOwe+d/DouexOMcQQ5xJdc3XdJJLDNedOs1V/iA6Jr4cYwTRujMbZCAZI+4I6h28bLWj/QN9a32gtFRTd5uLw0jRmyRzo3+T2+4leUA7s+S7TVDVgO/mzH+WQQ2O9zbvVFLC+7fyWPLj58FtadPJorDNlJ+14VjS00b2jnhpqBRx2bC5uK03ilSF5dH4rDHbjZHiIn2rEWzNPLu1LfJRfq3BWoc9o4d0+8II1Vw21WsnUFo/8AlP8AUqf/AAnGWb9B440eME5oNw1jhl+mtfRI4rGGGoxEGIjPGtP7mprDas4RtCWFx4ue6voQn/sEJFGiRg4NlmA8tuinlX+A1nIYbSsZfeVzW8dkE+NCumjx+KENWRSnDbJd2gicGuZSpe4gXbSpzyWm6rwbVQ6QeMZ/uYSrRuicOGtD2uk2RQCRziwDgGezTlRJusOTOHEolYxwB2nAEk5uLzY9KEHxXqWkIO2w7onb2AAnc4U2T4OAK4/T2hHyOrh9lpc4EuJNGjf3QO9uIuN44EdazEUU2NdNBp5uB9mlgkLiwl+y11AQMmPa8cQXULDmDvBXUaI1ZmixzsSTDFH3v5UW2Q4ObS20B2Yr3qVdw5q1lwMLpRK6JhlbcOIFajI9eBTr5TSqc7t6XuCGJHgoe2lzItB65mMYL1JsiACpKGAZxSc5t5ozxVKyCvJQUisxcdd11SYyR0bTssLqm4HSlfQLoZW+71SUkVVUZ8WXGTi9RTaF0g/D9o54I7QeyL0plWm+i1gWudtPeKFxrQ5gbq+/xVk6FRDU21JeMKlbKSxgHx8FjcuKkfX6zQydyniZ6alHDJKSO6lGc9BLs6KcwYBxzyKXlzTEhScjkFYBm9PglZnbkeV6UmerWiAEraCXrFpjDoTmkuXHwSjnKcpUYIi9wa0VJNF6M32ZRRbasaKM8or7DbuPLh1XokuIDRQWAsBwpZVOjcOMPEGDPNx4lBlxF1yy+5g2PPxxGRWDFVoqh+IOSLh5L3A+uCfAnkXLMWRaqchnVBFLU1O/6unY5dyTQaXrZ0VslVUwzc002RQBYdqjCWvVVgkUhKk2BbRv9UXbrdVzHpiORSMk5yltUQXy3qpQmpukMaiNRdGr8ksR9b1F9aGhWbGg56/WaG4cloHmoPddIo1sZ8EtLyTDn9ErM8EoYhd4Qibed7KchQ6+BqocsGkCcLVpUpeRnDxTJbzSsjqE79yXNlYK4myU29yankBtc8Ei8XutExYafJVKSBMOApx5oErqfWStIWicpSsrtyPM/wA0jI7itFENNErEIlYtMJ0r5Cum1YwOwO1cLn2fmqXRmE23VPsi5+S6N2JtTctrGMaxGKSrJQTetOSUdNdCa8XWeEMdJryR43USLJLptrgrJGIK1zT8b0nG4dEbaQ0LR5siOJlXB6IHqGhofZIjxvVaJKJiKUmyhoZaRyVRI5eKSiN0cuyCjBjZKK11EtEQVOvuSYaMMl3o23XokQbbqqT5qBQ8KGnHhT648UHa9M0k+W/16KYmWbkikhmR6Sc/MrU8pAQDLalUuQYSe+uSg4JeSSmSiZT4pDJTTU9LeKWmlz61Rnnjn6JOR43eSOgBvmJN0vKiyPQHuzVJjF35pXEvN9++iPLKEpK+u/lWy1iTgvK9AeUWRLSFbIkgSsUC5YmA/thgDG7szxP7KBmVY2VFbKrfb0GNmRb20s16IDUqkhDUTk9C9VzSmY3pkMsWydUaJ6Qjf5JtjggQ02RTaSUq1/mitkSGOhOwssqsSEUT8ElRmpaAcaaZBajkzrdDc+yDtLNoZYiSny3ozJRxoqtruW5SD70y4LNjSLTbqFGpolGSbgmDLZZstAtrOooVFzysfIgyutbqo4opEzLUfFBc43uhU45qJNRmE+KDTTnXzUXPWpSAOKVM/mqS0A78SgmlL5jmUs95Q4yLp8EI26Tx6lCxD7qMjhWx5pcvT4lGpHpV9On78SjOel5HJgQkclZXojnpaUqkxYaJWkMuWK9DADEdhWLFqSwwOSYiWliCWGcjwbuoW1iGIbjz80ZqxYkIOzf0UY1ixSMYYVYQZj63LaxDGTJv9cUNuR8fcsWKQCs3eCg83PULFizZSCRPNTc/RTdbefuK2sUMoBXvu6D3obDY9fmsWKQISCyXkNvrgsWJAAec0uPryWLFpEGaUZBc9T71ixUCE5cvril3ZePwWLEwBvy8Uu428FixIpCr0B6xYqQAHLFixWI//9k="/>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503" name="Shape 503"/>
          <p:cNvPicPr preferRelativeResize="0"/>
          <p:nvPr/>
        </p:nvPicPr>
        <p:blipFill rotWithShape="1">
          <a:blip r:embed="rId3">
            <a:alphaModFix/>
          </a:blip>
          <a:srcRect/>
          <a:stretch/>
        </p:blipFill>
        <p:spPr>
          <a:xfrm>
            <a:off x="307977" y="3225951"/>
            <a:ext cx="5178424" cy="3404334"/>
          </a:xfrm>
          <a:prstGeom prst="rect">
            <a:avLst/>
          </a:prstGeom>
          <a:noFill/>
          <a:ln>
            <a:noFill/>
          </a:ln>
        </p:spPr>
      </p:pic>
      <p:pic>
        <p:nvPicPr>
          <p:cNvPr id="504" name="Shape 504"/>
          <p:cNvPicPr preferRelativeResize="0"/>
          <p:nvPr/>
        </p:nvPicPr>
        <p:blipFill rotWithShape="1">
          <a:blip r:embed="rId4">
            <a:alphaModFix/>
          </a:blip>
          <a:srcRect/>
          <a:stretch/>
        </p:blipFill>
        <p:spPr>
          <a:xfrm>
            <a:off x="6444648" y="3324839"/>
            <a:ext cx="4731351" cy="3305458"/>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406400" y="152400"/>
            <a:ext cx="11379200" cy="8683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1" i="0" u="none" strike="noStrike" cap="none">
                <a:solidFill>
                  <a:srgbClr val="FF0000"/>
                </a:solidFill>
                <a:latin typeface="Calibri"/>
                <a:ea typeface="Calibri"/>
                <a:cs typeface="Calibri"/>
                <a:sym typeface="Calibri"/>
              </a:rPr>
              <a:t>Social Organization </a:t>
            </a:r>
          </a:p>
        </p:txBody>
      </p:sp>
      <p:sp>
        <p:nvSpPr>
          <p:cNvPr id="510" name="Shape 510"/>
          <p:cNvSpPr txBox="1">
            <a:spLocks noGrp="1"/>
          </p:cNvSpPr>
          <p:nvPr>
            <p:ph type="body" idx="1"/>
          </p:nvPr>
        </p:nvSpPr>
        <p:spPr>
          <a:xfrm>
            <a:off x="203207" y="914404"/>
            <a:ext cx="11785599" cy="564803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030A0"/>
              </a:buClr>
              <a:buSzPct val="25000"/>
              <a:buFont typeface="Arial"/>
              <a:buNone/>
            </a:pPr>
            <a:r>
              <a:rPr lang="en-US" sz="3000" b="1" i="0" u="none" strike="noStrike" cap="none">
                <a:solidFill>
                  <a:srgbClr val="FFFF00"/>
                </a:solidFill>
                <a:latin typeface="Calibri"/>
                <a:ea typeface="Calibri"/>
                <a:cs typeface="Calibri"/>
                <a:sym typeface="Calibri"/>
              </a:rPr>
              <a:t>An established system of </a:t>
            </a:r>
            <a:r>
              <a:rPr lang="en-US" sz="3000" b="1" i="0" u="sng" strike="noStrike" cap="none">
                <a:solidFill>
                  <a:srgbClr val="FFFF00"/>
                </a:solidFill>
                <a:latin typeface="Calibri"/>
                <a:ea typeface="Calibri"/>
                <a:cs typeface="Calibri"/>
                <a:sym typeface="Calibri"/>
              </a:rPr>
              <a:t>hierarchical</a:t>
            </a:r>
            <a:r>
              <a:rPr lang="en-US" sz="3000" b="1" i="0" u="none" strike="noStrike" cap="none">
                <a:solidFill>
                  <a:srgbClr val="FFFF00"/>
                </a:solidFill>
                <a:latin typeface="Calibri"/>
                <a:ea typeface="Calibri"/>
                <a:cs typeface="Calibri"/>
                <a:sym typeface="Calibri"/>
              </a:rPr>
              <a:t> relationships or status. Informal groups, families, types of relationships, etc.</a:t>
            </a:r>
          </a:p>
          <a:p>
            <a:pPr marL="0" marR="0" lvl="0" indent="0" algn="l" rtl="0">
              <a:lnSpc>
                <a:spcPct val="90000"/>
              </a:lnSpc>
              <a:spcBef>
                <a:spcPts val="1000"/>
              </a:spcBef>
              <a:spcAft>
                <a:spcPts val="0"/>
              </a:spcAft>
              <a:buClr>
                <a:srgbClr val="7030A0"/>
              </a:buClr>
              <a:buSzPct val="25000"/>
              <a:buFont typeface="Arial"/>
              <a:buNone/>
            </a:pPr>
            <a:r>
              <a:rPr lang="en-US" sz="3000" b="0" i="0" u="none" strike="noStrike" cap="none">
                <a:solidFill>
                  <a:srgbClr val="FFFF00"/>
                </a:solidFill>
                <a:latin typeface="Calibri"/>
                <a:ea typeface="Calibri"/>
                <a:cs typeface="Calibri"/>
                <a:sym typeface="Calibri"/>
              </a:rPr>
              <a:t>How is status assigned? What is the </a:t>
            </a:r>
            <a:r>
              <a:rPr lang="en-US" sz="3000" b="0" i="0" u="sng" strike="noStrike" cap="none">
                <a:solidFill>
                  <a:srgbClr val="FFFF00"/>
                </a:solidFill>
                <a:latin typeface="Calibri"/>
                <a:ea typeface="Calibri"/>
                <a:cs typeface="Calibri"/>
                <a:sym typeface="Calibri"/>
              </a:rPr>
              <a:t>status</a:t>
            </a:r>
            <a:r>
              <a:rPr lang="en-US" sz="3000" b="0" i="0" u="none" strike="noStrike" cap="none">
                <a:solidFill>
                  <a:srgbClr val="FFFF00"/>
                </a:solidFill>
                <a:latin typeface="Calibri"/>
                <a:ea typeface="Calibri"/>
                <a:cs typeface="Calibri"/>
                <a:sym typeface="Calibri"/>
              </a:rPr>
              <a:t> of women/ men? How does your </a:t>
            </a:r>
            <a:r>
              <a:rPr lang="en-US" sz="3000" b="1" i="0" u="sng" strike="noStrike" cap="none">
                <a:solidFill>
                  <a:srgbClr val="FFFF00"/>
                </a:solidFill>
                <a:latin typeface="Calibri"/>
                <a:ea typeface="Calibri"/>
                <a:cs typeface="Calibri"/>
                <a:sym typeface="Calibri"/>
              </a:rPr>
              <a:t>age</a:t>
            </a:r>
            <a:r>
              <a:rPr lang="en-US" sz="3000" b="0" i="0" u="none" strike="noStrike" cap="none">
                <a:solidFill>
                  <a:srgbClr val="FFFF00"/>
                </a:solidFill>
                <a:latin typeface="Calibri"/>
                <a:ea typeface="Calibri"/>
                <a:cs typeface="Calibri"/>
                <a:sym typeface="Calibri"/>
              </a:rPr>
              <a:t> affect your life/ responsibilities?</a:t>
            </a:r>
          </a:p>
          <a:p>
            <a:pPr marL="0" marR="0" lvl="0" indent="0" algn="l" rtl="0">
              <a:lnSpc>
                <a:spcPct val="90000"/>
              </a:lnSpc>
              <a:spcBef>
                <a:spcPts val="1000"/>
              </a:spcBef>
              <a:spcAft>
                <a:spcPts val="0"/>
              </a:spcAft>
              <a:buClr>
                <a:schemeClr val="dk1"/>
              </a:buClr>
              <a:buSzPct val="25000"/>
              <a:buFont typeface="Arial"/>
              <a:buNone/>
            </a:pPr>
            <a:endParaRPr sz="3000" b="0" i="0" u="none" strike="noStrike" cap="none">
              <a:solidFill>
                <a:srgbClr val="7030A0"/>
              </a:solidFill>
              <a:latin typeface="Calibri"/>
              <a:ea typeface="Calibri"/>
              <a:cs typeface="Calibri"/>
              <a:sym typeface="Calibri"/>
            </a:endParaRPr>
          </a:p>
          <a:p>
            <a:pPr marL="0" marR="0" lvl="0" indent="0" algn="ctr" rtl="0">
              <a:lnSpc>
                <a:spcPct val="90000"/>
              </a:lnSpc>
              <a:spcBef>
                <a:spcPts val="1000"/>
              </a:spcBef>
              <a:spcAft>
                <a:spcPts val="0"/>
              </a:spcAft>
              <a:buClr>
                <a:srgbClr val="00B050"/>
              </a:buClr>
              <a:buSzPct val="25000"/>
              <a:buFont typeface="Arial"/>
              <a:buNone/>
            </a:pPr>
            <a:r>
              <a:rPr lang="en-US" sz="3600" b="1" i="0" u="none" strike="noStrike" cap="none">
                <a:solidFill>
                  <a:srgbClr val="00B050"/>
                </a:solidFill>
                <a:latin typeface="Calibri"/>
                <a:ea typeface="Calibri"/>
                <a:cs typeface="Calibri"/>
                <a:sym typeface="Calibri"/>
              </a:rPr>
              <a:t>**What pictures should go in here? Talk with table mates &amp; be prepared to share with large group!**</a:t>
            </a:r>
          </a:p>
          <a:p>
            <a:pPr marL="0" marR="0" lvl="0" indent="0" algn="ctr" rtl="0">
              <a:lnSpc>
                <a:spcPct val="90000"/>
              </a:lnSpc>
              <a:spcBef>
                <a:spcPts val="1000"/>
              </a:spcBef>
              <a:buClr>
                <a:schemeClr val="dk1"/>
              </a:buClr>
              <a:buSzPct val="25000"/>
              <a:buFont typeface="Arial"/>
              <a:buNone/>
            </a:pPr>
            <a:endParaRPr sz="3000" b="0" i="0" u="none" strike="noStrike" cap="none">
              <a:solidFill>
                <a:srgbClr val="7030A0"/>
              </a:solidFill>
              <a:latin typeface="Calibri"/>
              <a:ea typeface="Calibri"/>
              <a:cs typeface="Calibri"/>
              <a:sym typeface="Calibri"/>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838200" y="365129"/>
            <a:ext cx="10515599"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sp>
        <p:nvSpPr>
          <p:cNvPr id="516" name="Shape 516"/>
          <p:cNvSpPr txBox="1">
            <a:spLocks noGrp="1"/>
          </p:cNvSpPr>
          <p:nvPr>
            <p:ph type="body" idx="1"/>
          </p:nvPr>
        </p:nvSpPr>
        <p:spPr>
          <a:xfrm>
            <a:off x="838200" y="1825625"/>
            <a:ext cx="1051559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517" name="Shape 517" descr="http://static.guim.co.uk/sys-images/Guardian/Pix/pictures/2013/1/29/1359479994365/US-Presidential-debate-008.jpg"/>
          <p:cNvPicPr preferRelativeResize="0"/>
          <p:nvPr/>
        </p:nvPicPr>
        <p:blipFill rotWithShape="1">
          <a:blip r:embed="rId3">
            <a:alphaModFix/>
          </a:blip>
          <a:srcRect/>
          <a:stretch/>
        </p:blipFill>
        <p:spPr>
          <a:xfrm>
            <a:off x="101600" y="1371600"/>
            <a:ext cx="12192000" cy="54864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838200" y="365129"/>
            <a:ext cx="10515599"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sp>
        <p:nvSpPr>
          <p:cNvPr id="523" name="Shape 523"/>
          <p:cNvSpPr txBox="1">
            <a:spLocks noGrp="1"/>
          </p:cNvSpPr>
          <p:nvPr>
            <p:ph type="body" idx="1"/>
          </p:nvPr>
        </p:nvSpPr>
        <p:spPr>
          <a:xfrm>
            <a:off x="838200" y="1825625"/>
            <a:ext cx="1051559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524" name="Shape 524" descr="http://bigteaparty.com/blog/wp-content/uploads/VaL/060407_migrantWorkers.jpg"/>
          <p:cNvPicPr preferRelativeResize="0"/>
          <p:nvPr/>
        </p:nvPicPr>
        <p:blipFill rotWithShape="1">
          <a:blip r:embed="rId3">
            <a:alphaModFix/>
          </a:blip>
          <a:srcRect/>
          <a:stretch/>
        </p:blipFill>
        <p:spPr>
          <a:xfrm>
            <a:off x="101603" y="1600200"/>
            <a:ext cx="11849100" cy="3900488"/>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838200" y="365125"/>
            <a:ext cx="10515600" cy="1773900"/>
          </a:xfrm>
          <a:prstGeom prst="rect">
            <a:avLst/>
          </a:prstGeom>
        </p:spPr>
        <p:txBody>
          <a:bodyPr wrap="square" lIns="121900" tIns="121900" rIns="121900" bIns="121900" anchor="ctr" anchorCtr="0">
            <a:noAutofit/>
          </a:bodyPr>
          <a:lstStyle/>
          <a:p>
            <a:pPr lvl="0">
              <a:spcBef>
                <a:spcPts val="0"/>
              </a:spcBef>
              <a:buNone/>
            </a:pPr>
            <a:r>
              <a:rPr lang="en-US"/>
              <a:t>Using the reading that you read last night (</a:t>
            </a:r>
            <a:r>
              <a:rPr lang="en-US" sz="3600" i="1"/>
              <a:t>yellow paper - Cultural Universals</a:t>
            </a:r>
            <a:r>
              <a:rPr lang="en-US" sz="3600"/>
              <a:t>)</a:t>
            </a:r>
          </a:p>
        </p:txBody>
      </p:sp>
      <p:sp>
        <p:nvSpPr>
          <p:cNvPr id="377" name="Shape 377"/>
          <p:cNvSpPr txBox="1">
            <a:spLocks noGrp="1"/>
          </p:cNvSpPr>
          <p:nvPr>
            <p:ph type="body" idx="1"/>
          </p:nvPr>
        </p:nvSpPr>
        <p:spPr>
          <a:xfrm>
            <a:off x="838200" y="2459800"/>
            <a:ext cx="10515600" cy="3717000"/>
          </a:xfrm>
          <a:prstGeom prst="rect">
            <a:avLst/>
          </a:prstGeom>
        </p:spPr>
        <p:txBody>
          <a:bodyPr wrap="square" lIns="121900" tIns="121900" rIns="121900" bIns="121900" anchor="t" anchorCtr="0">
            <a:noAutofit/>
          </a:bodyPr>
          <a:lstStyle/>
          <a:p>
            <a:pPr marL="457200" lvl="0" indent="-457200" rtl="0">
              <a:spcBef>
                <a:spcPts val="0"/>
              </a:spcBef>
              <a:buSzPct val="100000"/>
            </a:pPr>
            <a:r>
              <a:rPr lang="en-US" sz="3600"/>
              <a:t>Think about the Sammamish Plateau and the culture around here</a:t>
            </a:r>
          </a:p>
          <a:p>
            <a:pPr marL="457200" lvl="0" indent="-457200" rtl="0">
              <a:spcBef>
                <a:spcPts val="0"/>
              </a:spcBef>
              <a:buSzPct val="100000"/>
            </a:pPr>
            <a:r>
              <a:rPr lang="en-US" sz="3600"/>
              <a:t>Fill out the chart on the back as best you can</a:t>
            </a:r>
          </a:p>
          <a:p>
            <a:pPr marL="457200" lvl="0" indent="-457200">
              <a:spcBef>
                <a:spcPts val="0"/>
              </a:spcBef>
              <a:buClr>
                <a:srgbClr val="FFFF00"/>
              </a:buClr>
              <a:buSzPct val="100000"/>
            </a:pPr>
            <a:r>
              <a:rPr lang="en-US" sz="3600" i="1">
                <a:solidFill>
                  <a:srgbClr val="FFFF00"/>
                </a:solidFill>
              </a:rPr>
              <a:t>In each category write down words, groups, systems, concepts that make up the culture of the Sammamish Plateau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838200" y="365129"/>
            <a:ext cx="10515599"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pic>
        <p:nvPicPr>
          <p:cNvPr id="530" name="Shape 530"/>
          <p:cNvPicPr preferRelativeResize="0">
            <a:picLocks noGrp="1"/>
          </p:cNvPicPr>
          <p:nvPr>
            <p:ph type="body" idx="1"/>
          </p:nvPr>
        </p:nvPicPr>
        <p:blipFill rotWithShape="1">
          <a:blip r:embed="rId3">
            <a:alphaModFix/>
          </a:blip>
          <a:srcRect/>
          <a:stretch/>
        </p:blipFill>
        <p:spPr>
          <a:xfrm>
            <a:off x="739183" y="1600205"/>
            <a:ext cx="10713631" cy="4525963"/>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838200" y="365129"/>
            <a:ext cx="10515599"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sp>
        <p:nvSpPr>
          <p:cNvPr id="536" name="Shape 536"/>
          <p:cNvSpPr txBox="1">
            <a:spLocks noGrp="1"/>
          </p:cNvSpPr>
          <p:nvPr>
            <p:ph type="body" idx="1"/>
          </p:nvPr>
        </p:nvSpPr>
        <p:spPr>
          <a:xfrm>
            <a:off x="838200" y="1825625"/>
            <a:ext cx="1051559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537" name="Shape 537" descr="http://media.tumblr.com/tumblr_lld0f92Gig1qhp5s4.jpg"/>
          <p:cNvPicPr preferRelativeResize="0"/>
          <p:nvPr/>
        </p:nvPicPr>
        <p:blipFill rotWithShape="1">
          <a:blip r:embed="rId3">
            <a:alphaModFix/>
          </a:blip>
          <a:srcRect/>
          <a:stretch/>
        </p:blipFill>
        <p:spPr>
          <a:xfrm>
            <a:off x="609600" y="1193800"/>
            <a:ext cx="11074399" cy="5537202"/>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838200" y="365129"/>
            <a:ext cx="10515599"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sp>
        <p:nvSpPr>
          <p:cNvPr id="543" name="Shape 543"/>
          <p:cNvSpPr txBox="1">
            <a:spLocks noGrp="1"/>
          </p:cNvSpPr>
          <p:nvPr>
            <p:ph type="body" idx="1"/>
          </p:nvPr>
        </p:nvSpPr>
        <p:spPr>
          <a:xfrm>
            <a:off x="838200" y="1825625"/>
            <a:ext cx="1051559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544" name="Shape 544" descr="http://sidoxia.files.wordpress.com/2011/10/trick-or-treat.jpg"/>
          <p:cNvPicPr preferRelativeResize="0"/>
          <p:nvPr/>
        </p:nvPicPr>
        <p:blipFill rotWithShape="1">
          <a:blip r:embed="rId3">
            <a:alphaModFix/>
          </a:blip>
          <a:srcRect/>
          <a:stretch/>
        </p:blipFill>
        <p:spPr>
          <a:xfrm>
            <a:off x="812800" y="1371600"/>
            <a:ext cx="10464800" cy="5224223"/>
          </a:xfrm>
          <a:prstGeom prst="rect">
            <a:avLst/>
          </a:prstGeom>
          <a:noFill/>
          <a:ln>
            <a:no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838200" y="365129"/>
            <a:ext cx="10515599"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sp>
        <p:nvSpPr>
          <p:cNvPr id="550" name="Shape 550" descr="data:image/jpeg;base64,/9j/4AAQSkZJRgABAQAAAQABAAD/2wCEAAkGBxQQEBUUEBQUFBUVFBUUFBQUFRQUFBUUFRQXFxQUFBUYHCggGBolHBUUITEhJSkrLi4uFx8zODMsNygtLisBCgoKDg0OGhAQGiwcHBwsLCwsLCwsLCwsLCwsLCwsLCwsLCwtLCwsLCwsLCwsLCwsLCwsLCwsLCwsLCwrLCwsLP/AABEIAMQBAgMBIgACEQEDEQH/xAAcAAABBQEBAQAAAAAAAAAAAAACAAEDBAUGBwj/xABBEAABAwEFBQUECAUDBQEAAAABAAIRAwQFEiExBkFRYXETIoGRsTKhwdEUI0JScpLh8AdTYqLSJDOCFWOywvEW/8QAGAEBAQEBAQAAAAAAAAAAAAAAAAECAwT/xAAqEQEBAAIBBAAEBQUAAAAAAAAAAQIREgMhMVETIkGhgZHB8PEjMlJhcf/aAAwDAQACEQMRAD8A6JOmThcnQ41HVWFXGo6qwgIJwmCIIFCeEk6BwiaEKNqoTU6no2Nx5Dn8lcpWBo173XTyRGUXhMSeEdStW3UO6CBp6LPYIOfnyWpJrbNt2iIMcuQ+aYDmfcPgpqoJyboo+yKd/TNpdief5v0TGkef9pU7NM9eOSANcnf0u0RBG8eII96Yk7x5Zq1KGlTkwN5y+as1V8K4KS3jZm4QCAQFTrXaPsmORzCw0zUlLVszm6jxGYUaALR7KgspzPgp7R7KrUt/gg85vL+KdSjXq0/o9Nwp1HsBxuBIa4tBOvBBT/i4ftWUeFX5sXIX7YG9vacw6obQ8sLalLBBe4uDgXB058NyyTdlX+W49Bi9FrUrO69Nb/Fulvs1QdKjT/6p3/xTs7jJo1hlxYfiF5d9Bq/y3/kd8lPQuxzmvLg9paJa003nGZ0BAyynVLJDdes2TaJ9UFwhrSAWiJOYmCZ1zUovqr/R+U/Nc9s8PqR4egWqSI9kde981xl3G7Fz/rlXgzyPzSWfhSWto62z1STBMq2FRs3teauhbyIIajqrJVadOqv0rM53IcSsqiCcK/TsA3mVap0GjQIMtlInQFWGWJx1gLRARBBVp3eN5J9ytU6QboAESdEEE6BzoUTqkqiZzx1VN1nbOUjlKklNKvhAig3h5kn1SeWt1AHgilQ2qmXAYdRzhQP27OXl+ikNJvAeUeioizP4Zb8x81flABs45jxn1UtBjWmc54oZTyrumloGdElWDlI2rxUVIQq9WyNdu8lOmQZlou2RAPmqBsD2TlPRdCUJQfK+1V21qFqrdtSezFVqFpc0gOBcSC06HI7ljL69qUw4EOAIOoOYPULmr12BsFpnHZ2NJ+1T+rP9sT4rfJnT5oBjRGLQ4aOd5lew3z/BhhBNkruaczhrAOaeWJoBHkV5ptFstarA6LTSLRMNqDvU3dHjLwMFVHY7MCaAjM+/QLYNF33XeRUt33fTbTaA2O605EjOBzVj6I3gfM/NeaXs7XvWcmWj9BZwP5imTaabFm9oePor4WfZz3h+9yvLtkxiv3dZw4ydB6rXCpXcIYOathZaSAogVGCiBQGEQULqkEczAUgKA5TOfCEmFGSiCJQymlNKApTSsa9do6Fnf2bntNQ6txABmUzUccmeqnuqtWqYnVcAYcJpYZkggyTO7SDzQaUpSglLEiDlKUGJKUBynlAFyztpa1mqOFupNazEezdSJJwTkYPtZcM+SK62UgVXslqZVYH03BzToR+8jyU0oJWPhSyq0o2PREpTFKUL3wqpFMkHSkgSgtlmZWY6nVY17HCHNcAWkcwVNKYqo4W+bAaDyGZtIlkn3E+SpMJkyBGUQfNdXtTSmk133Xe45fJcuuOU1WsTJIsB4FMo0t2c94K/KzbO7vDqtCV3yc8W9ZPYb0U4KgoeyOgUoKw0N9QNEkwqVS9QDkJVO11sbtYboomRORj9x8Cg2bHa21equBY1gYe0HTM6cVrEqhOKGUyRRClU73o1alB7LPUFKo5sNqEThPHrE5q0mJQclslsJRsP1lQmvXdm57iS0OOZLWnUzniOa6xz+KB74GawrfehJhnmraNetbGt1IVR18N3SegWCXSZJk80YJOgJ8Fnkumy29xwd7lPSvRh3x1yXPlruB8igLuKnI069lYHRE9jXRiAMGRImDxHArk7Pa3MOR8Ny3rBbxUHNalSxmvuatQtbKliFNtF7v8AUNLoGGM3Bn35iIXSyow5EFangcp5QpSoqZjknNB1UYKVd3dMcCqK9a3sYY+Kko2xr9CsbBvhuepOqjFPgQDy055KI6OUxKo3fasQh2oVwlXYztoBNnf4HycFx0rs76/2H/hXEyuebeK+63ifZf5JlRlJcf6n+X2jfy+lPZy9H2gFzmtbhIECTuniujFReS3Dtj9GaW9kXlxyAdEbgNDK6+5dqHV7S6g+j2Tmsxnvh33e6QGjOHe5eictfMznxmXy+HptH2R0CkdoehUVnPdHQKQujVGWO7XwkTpKag4uJB/emnn6LQr2MOMtjjB0z3gqOjd0HcN3Ewqmli7WanwH78ldJQUmhogJ5Qp5TFNKZA5KBxTkqrbauFpKDJvm3n2WrOs9Eu08So2zUf19P/kLUpgNEBZ81rwVKzNbzPEqRrzuAhSUKeLM6buf6Kz2S6TFzyyU8TuAQkA5OAV7skNSzyFdROVZNexb2+SqU6xpukajULUJgwcj+9FXtdDEMtf3kudjrK27vtQqNBCugrlrjtGFxaeP79/qumaUlSxKCnQApwVUGiGiAJwiMitTzI4E5cVVa+SRGvhHHPwWvbLNizbrvHFZrbE4H7fDT3kqwS2E98HnC1lUsdmw5nWMhw681aJUFK+j9RU/CVwmNdzfLcVB4OhaR5riH3RTP2Gflb8lnLHbeN0DtE6i/wCjU/uM/K1JY4Nco8t2frik59Usxlje5wa8mA4+Eq5c1pr0rT2wLHveO+MQcS0uBcO7OE5b10NDZ2nTyc8A7xTa0E/mxOU9ns1nL3MYw1HNguDiSGzpiDzA8l2tu2JrT12xumm08WtPmE9qpY2wDvBz0y4qC6z9TT/A3LwCtgqb1RFRoOa0AOjXQSMzulSCm7+YfytRgogmzQ2ZDjlrxTyhaU6BJkkkQxWRfzu5HHLzy+K1isfaDJk8IPkQfgisywt1PEx4K5TGIgcTCr2RhIDWiTnkFtWKwFpknONBunmkiWjyaCTAa0anQBcve+0T8QFHusnV2Rd8lZvu8O0f2LDkDnnv58lzF5tb2rWtzIich/cdw5Bcer1N9pXXp9PXeuru/aJpY01QQTvGfjC36Lw9uJsEHeFwFpa0POKC2AcO4A590jMLTu+8Po8OY4mnEkE4g5m8g8R8Drkrj1bPPgy6Uvh0N4UMsQ3a+KzpXRFge3kRu4H9/vfmWm6XDOn3hw3/AKrvY4Y1ixhrSN+fjMfFdTRMgLnbZZ3Mc3G0tzESP6hougs3sjosNrATgoQnVQYThAiCAkxSJQyiHJQkpkxKqqd7/wCy7p8Vyz6TeC6W+nfVHw9QuZxgkgajVSiuaY4JIzQf90+RSUVm4Q0ZAAcsvRc9c9o/1tpaB9hpz4y2fVdA8rmLtyvKsONGf7qf6rq5vXrjqTZ6Z/oC0AVkbNPmzM5SPJxWrK5V0SAogVGCilBI0olECpEDpkpU9kLBm857hBhUDRsznboHEq227mfaAd+IA+4qy2s06EeiLGrpNoxQERCgtFhxNIacJIIB1iRkYVzEilVHl9u2btNmY8hhrGHEvpZuPAYDnJ5TouVfbHmGOY5lVwa+o0tdiaHDKm0RrrJzO5e9IQ0a5SuHwJPDtOtfrHk1PZ612hzxTpupiGsDqvcaIGboIxO10AXRXHsEWUsNqrYycWVIYQMWsF0nTdHou5Sla+Fj9e7N6uSrQsDWNDQMmgATmYHFTdipCUgV1c1erQkRqOBVV1kbuEdPktOVG9oPJBjVaeEwhVyvY3kk5HhB3Ko5pBgiCsqSIIU8oHTIZTEqgkJKYlMSgy9o62GjJ+8FxdstDgzGwAgyc3AZbiF0m2zcdDAZGI7tdFxVWy4aLGgl0sEh5ccoPs7mhee9S3qXH1I7TDH4cyvnbMO2MfaHuKSqf/mmnPMTn9lMtfjTWH7/AJdU8rm7K6LzdzoH3Qfgt9zlzofF5DnReD5PK9TzPUNkqk0SODz7wD8VugrktirSCajZ+674H4LqwVxvl0iQFOCgBTgqKklSAqCVJTcqg0L3RqiKiqslAzLWQcs1O68WN9vLnuRWaxQJdqUNosLDkf2E7ixQvBrgC14IOhnIqy209CqmARG7huUJsjd0t/AS30WmWoLUpBXCxW2P/uVPEs/xRfRz/MqD8v8Aig1+3Qm1Qs17HHR58m/JV3WSqT/vQPwNJ8DPwQa77XCB1oPFUKNlDdXOceJj4AIbdYxVpubmJGRBIIO4yEFt1qP3j5qs+2n7x8ysqz3O4RmT1cSpa1AszU2ulsWhz8pdG/MqSVUZaOSsgqbBhJxTBCSqHlKUMppQEShJTEoSUHNbY1fZHJxXGbQVXBjGtMHsxhJjBMbzqn/iXbKxtsUYwU6TQ/PQlznHf93CuZ2qqvFY9k76vC2e/IJI70SePBeedKzqZZb86+ztznGT1sIoWvc/yriPDNJYHe4BJenRx/3fyel1CsK0QLbTc5wb3HjPUy1/kOao3rtTq2zj/mR/4g+p8lzbnOqOJJLnHUnVdHld1svtKGXhTazNjsTHu4gie7yBAXsLHgiQvBNlrscLRTfn3XSY0iNSvW7JanU9M2/d4dCs5Y7al06IFECqVltzamhz3g5FWgVydEkpwVGCnlBYxK5ZbPvKisFmJ7x03D4rTAVRGRxVUmSprQ+TA3eqiWkMlCKEoRAwlCeEkCSSSQJJPCSAqI1CevRDhBQsMGfPorcKDBFHAYUgKuW+hlI3eioF0KKNzkMoMSUqg5TShlNKgclC5yF9QDXJYF+XpNN4p6YTLuOWgWpNpbp45fN5m1Xm+o0nC+s1rYOrAQxvgQPeoNpKTfplWHBoL9MJEaTI65qDZ+jitNLlUaY6GV0183NStBqVKJc+pjcXsBbiadC2DGQjqrb3WT2yadlpwO9Q0H2n/wCKSznXY4HNtT8h+SS58Z7rvq+oks91E5u04LorsuDEASMDeWrunzW9YLoazN8F3D7I+ZWjgXXPqfSPPjh7VrPZ202w0QB+8yt+noFlYU1qv2lZ2jt3YZyG8n/iM1jC9r7XKNd1Ofnv81YoW57Mnd8f3fqs6w3lSriaNRj/AMJBI6jUK2u1m/LnLpsWe2tfoc+ByPktW77LjMnT1/RYdz3T275cO405nSTwC7alSDRA3LjcdV0lJrYQV3wI3lSvdAkqk50mUAJ06ULSGST4U+FQAnhFhT4UAJI8KeEEadHCSoCFZs7pHTJQIqToPuKgsPbIWFbKWB3I6LoYVO8LNjbz1CisPEnlUq9uYwwTmNwzPkqVW83O9gRzOvkrMbUtka76oaJJAHNZ1e9RpTGLnoP1Wc8FxlxLuvy0Q1KQcIz93EHQ9Fq4antOQ6rnP9szy0b5KlerfqXji0jLmIVinQA55zOXCMo6KveZ7nWExyy8ZTX3/RLJvtdvLLO9tkq1PqyXyzsZE5gyTiOm7RG+yva7G1xa+ZxA5yTnmF3D6IOqq2iwNduC82VyutPRhZi5sbQWoZYxll7ITrWNzjgElOWfpvlj6dXgQ4VYwpFi6OKvhWHbLNTqucKzGv7xzOsbs10TqawbWIquHOfMBbw8pl4Y1bZKg4zRqPpO3TmAd3Nb+x+z14PtDW/SQ6zjOo498x91uITiPXLVT3Ldj7TVDGdXO3NHE/LevW7ou1lnphjBAHmTvJ5rdumJFiyWYU2hrRAGinhOAoLVUgQNT6LCoK9TEeQ0+aEBOMkUrQbCnwp5SlA0J4QmoOKE1grqpscJkHbBLtQmqbg0yYOTqBJJpSRSTEIg1KEFqg6WhG4KtZnQY4+oVtZHHbT3dhd2rRk7J34tx8VgveGiSQBzIC9EvKxtrU3MdMOaWmCQc94I0PNeI3psrSoVXMrirWc05OqVHGQdHRzXXGs2Ne17R2Wl7ddk8GnGfJsqi/awOys9CvVO44cDfN3yVehRpU/9ulTbzDRPmpHWhx3laTSCteFvqaCjZm8z2lQfD3J7vbUaYq1jWcZMkRHTkncU9gzqH8J9QsZ/21rHy0MCRpKZoRwvNp2VOxTq3CSouYU+FS4UWFaYVnMVJ92GvUDWNlzsgfieQWtgXTbMWQNaXnV2Q5AJo2s7N3G2yUgwd52Re86udvPTgFtBC1GtMme6BKpASZOqntPsnosZ18NZk6THBplWFaRpoXZaqClebXtlknhII9VBUqTm4yfcOgW5jtm1N9Kk93Pnu8OKB1XiSVXL09OnK12jPepTaOAQ/STy8lI2hwCkFAqc14oPpLuXkE4tXED0U3YlMaB4KcziAVgeSkFTgZUD6Pgo3NIWuUqasXqdUEwTB4KxoshxDtfAjUKzTrEcx71Lj6WZLpcmDUItLBq4DqYQuvCkNXt81jTSQ5Z8M1daVki2NfOBwPMH0C0bL7I6KVUxC47b+6DUomrTbL6QJgauZq5o57x4rslHVZISXQ+eTevCm/8At+ahq30GxLHZmNWDPhmV0+1GxpZaX9nVe1jzja0CnAB1Als5GfcsapseXxiqvMGRlTyI3+yt3OJxqsy8cTgMBE6SW/Nbd3WaCSdTkorDsyGOlz3vPFxGXQABbdGyYVzyyt/43jJAtYjDFMGJ8CxpdocCSlhJBbTgJJLSChdJcRloHAJJKpW81NX9kpJIgm0hERlwVG87O0MJwics44pJKwrMAgISmSXZyDUGSgp3c6m3u16/iaZ9WJJLj1rZrTfTV6941af2y78Qb8AFXbtDW/p8j80klnp5W3u6WQq20dVokBnkfms5+2Fo4U/yu/ySSXp1HOAbtbaHGO4OjT8SqV+X3XawPFQgzGQbGnCEklwztjUjuKRkDopWlJJd3INpoB7Yd7jBHQjRUrHYWcP31SSXPNrF0F1UGtmAFfZqUklzbGoahSSVHLbUiS09R6LCwpJKVYcNThqdJRQkJnBJJAMJkkkH/9k="/>
          <p:cNvSpPr/>
          <p:nvPr/>
        </p:nvSpPr>
        <p:spPr>
          <a:xfrm>
            <a:off x="207433" y="-144463"/>
            <a:ext cx="4063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551" name="Shape 551"/>
          <p:cNvPicPr preferRelativeResize="0">
            <a:picLocks noGrp="1"/>
          </p:cNvPicPr>
          <p:nvPr>
            <p:ph type="body" idx="1"/>
          </p:nvPr>
        </p:nvPicPr>
        <p:blipFill rotWithShape="1">
          <a:blip r:embed="rId3">
            <a:alphaModFix/>
          </a:blip>
          <a:srcRect/>
          <a:stretch/>
        </p:blipFill>
        <p:spPr>
          <a:xfrm>
            <a:off x="1320808" y="1219200"/>
            <a:ext cx="9556750" cy="5450681"/>
          </a:xfrm>
          <a:prstGeom prst="rect">
            <a:avLst/>
          </a:prstGeom>
          <a:noFill/>
          <a:ln>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838200" y="365129"/>
            <a:ext cx="10515599"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sp>
        <p:nvSpPr>
          <p:cNvPr id="557" name="Shape 557"/>
          <p:cNvSpPr txBox="1">
            <a:spLocks noGrp="1"/>
          </p:cNvSpPr>
          <p:nvPr>
            <p:ph type="body" idx="1"/>
          </p:nvPr>
        </p:nvSpPr>
        <p:spPr>
          <a:xfrm>
            <a:off x="838200" y="1825625"/>
            <a:ext cx="1051559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558" name="Shape 558" descr="http://sar-cdn.com/sites/default/files/imagecache/superphoto/superphoto/NEW092601YomKippur1.jpg"/>
          <p:cNvPicPr preferRelativeResize="0"/>
          <p:nvPr/>
        </p:nvPicPr>
        <p:blipFill rotWithShape="1">
          <a:blip r:embed="rId3">
            <a:alphaModFix/>
          </a:blip>
          <a:srcRect/>
          <a:stretch/>
        </p:blipFill>
        <p:spPr>
          <a:xfrm>
            <a:off x="711200" y="1371600"/>
            <a:ext cx="10871199" cy="5218176"/>
          </a:xfrm>
          <a:prstGeom prst="rect">
            <a:avLst/>
          </a:prstGeom>
          <a:noFill/>
          <a:ln>
            <a:noFill/>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838200" y="365125"/>
            <a:ext cx="10515600" cy="7983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Which aspect of culture?</a:t>
            </a:r>
          </a:p>
        </p:txBody>
      </p:sp>
      <p:sp>
        <p:nvSpPr>
          <p:cNvPr id="564" name="Shape 564"/>
          <p:cNvSpPr txBox="1">
            <a:spLocks noGrp="1"/>
          </p:cNvSpPr>
          <p:nvPr>
            <p:ph type="body" idx="1"/>
          </p:nvPr>
        </p:nvSpPr>
        <p:spPr>
          <a:xfrm>
            <a:off x="838200" y="1825625"/>
            <a:ext cx="10515599"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565" name="Shape 565" descr="http://media-cache-ak0.pinimg.com/736x/ef/86/01/ef8601ebafc4e3c9762d862e94fed5d9.jpg"/>
          <p:cNvPicPr preferRelativeResize="0"/>
          <p:nvPr/>
        </p:nvPicPr>
        <p:blipFill rotWithShape="1">
          <a:blip r:embed="rId3">
            <a:alphaModFix/>
          </a:blip>
          <a:srcRect/>
          <a:stretch/>
        </p:blipFill>
        <p:spPr>
          <a:xfrm>
            <a:off x="609600" y="1163391"/>
            <a:ext cx="11125197" cy="5562600"/>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1219200" y="274637"/>
            <a:ext cx="4673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Sammamish Culture </a:t>
            </a:r>
          </a:p>
        </p:txBody>
      </p:sp>
      <p:sp>
        <p:nvSpPr>
          <p:cNvPr id="571" name="Shape 571"/>
          <p:cNvSpPr txBox="1">
            <a:spLocks noGrp="1"/>
          </p:cNvSpPr>
          <p:nvPr>
            <p:ph type="body" idx="1"/>
          </p:nvPr>
        </p:nvSpPr>
        <p:spPr>
          <a:xfrm>
            <a:off x="406400" y="1447800"/>
            <a:ext cx="5808895" cy="4876799"/>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00B050"/>
              </a:buClr>
              <a:buSzPct val="98666"/>
              <a:buFont typeface="Arial"/>
              <a:buChar char="•"/>
            </a:pPr>
            <a:r>
              <a:rPr lang="en-US" sz="2960">
                <a:solidFill>
                  <a:srgbClr val="00B050"/>
                </a:solidFill>
              </a:rPr>
              <a:t>I’m from Seattle &amp; live in Bellevue</a:t>
            </a:r>
          </a:p>
          <a:p>
            <a:pPr marL="0" marR="0" lvl="0" indent="0" algn="ctr" rtl="0">
              <a:lnSpc>
                <a:spcPct val="90000"/>
              </a:lnSpc>
              <a:spcBef>
                <a:spcPts val="666"/>
              </a:spcBef>
              <a:spcAft>
                <a:spcPts val="0"/>
              </a:spcAft>
              <a:buClr>
                <a:srgbClr val="C00000"/>
              </a:buClr>
              <a:buSzPct val="25000"/>
              <a:buFont typeface="Arial"/>
              <a:buNone/>
            </a:pPr>
            <a:r>
              <a:rPr lang="en-US" sz="3330" b="0" i="0" u="none" strike="noStrike" cap="none">
                <a:solidFill>
                  <a:srgbClr val="C00000"/>
                </a:solidFill>
                <a:latin typeface="Calibri"/>
                <a:ea typeface="Calibri"/>
                <a:cs typeface="Calibri"/>
                <a:sym typeface="Calibri"/>
              </a:rPr>
              <a:t>Please, help </a:t>
            </a:r>
            <a:r>
              <a:rPr lang="en-US" sz="3330">
                <a:solidFill>
                  <a:srgbClr val="C00000"/>
                </a:solidFill>
              </a:rPr>
              <a:t>me</a:t>
            </a:r>
            <a:r>
              <a:rPr lang="en-US" sz="3330" b="0" i="0" u="none" strike="noStrike" cap="none">
                <a:solidFill>
                  <a:srgbClr val="C00000"/>
                </a:solidFill>
                <a:latin typeface="Calibri"/>
                <a:ea typeface="Calibri"/>
                <a:cs typeface="Calibri"/>
                <a:sym typeface="Calibri"/>
              </a:rPr>
              <a:t> understand Sammamish Culture.</a:t>
            </a:r>
          </a:p>
          <a:p>
            <a:pPr marL="0" marR="0" lvl="0" indent="0" algn="l" rtl="0">
              <a:lnSpc>
                <a:spcPct val="90000"/>
              </a:lnSpc>
              <a:spcBef>
                <a:spcPts val="592"/>
              </a:spcBef>
              <a:buNone/>
            </a:pPr>
            <a:endParaRPr sz="2960" b="0" i="0" u="none" strike="noStrike" cap="none">
              <a:solidFill>
                <a:srgbClr val="7030A0"/>
              </a:solidFill>
              <a:latin typeface="Calibri"/>
              <a:ea typeface="Calibri"/>
              <a:cs typeface="Calibri"/>
              <a:sym typeface="Calibri"/>
            </a:endParaRPr>
          </a:p>
        </p:txBody>
      </p:sp>
      <p:pic>
        <p:nvPicPr>
          <p:cNvPr id="572" name="Shape 572" descr="File:Sammlogo official.png">
            <a:hlinkClick r:id="rId3"/>
          </p:cNvPr>
          <p:cNvPicPr preferRelativeResize="0"/>
          <p:nvPr/>
        </p:nvPicPr>
        <p:blipFill rotWithShape="1">
          <a:blip r:embed="rId4">
            <a:alphaModFix/>
          </a:blip>
          <a:srcRect/>
          <a:stretch/>
        </p:blipFill>
        <p:spPr>
          <a:xfrm>
            <a:off x="6453439" y="0"/>
            <a:ext cx="5735484" cy="1600199"/>
          </a:xfrm>
          <a:prstGeom prst="rect">
            <a:avLst/>
          </a:prstGeom>
          <a:noFill/>
          <a:ln>
            <a:noFill/>
          </a:ln>
        </p:spPr>
      </p:pic>
      <p:pic>
        <p:nvPicPr>
          <p:cNvPr id="573" name="Shape 573"/>
          <p:cNvPicPr preferRelativeResize="0"/>
          <p:nvPr/>
        </p:nvPicPr>
        <p:blipFill rotWithShape="1">
          <a:blip r:embed="rId5">
            <a:alphaModFix/>
          </a:blip>
          <a:srcRect/>
          <a:stretch/>
        </p:blipFill>
        <p:spPr>
          <a:xfrm>
            <a:off x="6215296" y="1567879"/>
            <a:ext cx="5973627" cy="5137727"/>
          </a:xfrm>
          <a:prstGeom prst="rect">
            <a:avLst/>
          </a:prstGeom>
          <a:noFill/>
          <a:ln>
            <a:noFill/>
          </a:ln>
        </p:spPr>
      </p:pic>
      <p:pic>
        <p:nvPicPr>
          <p:cNvPr id="574" name="Shape 574"/>
          <p:cNvPicPr preferRelativeResize="0"/>
          <p:nvPr/>
        </p:nvPicPr>
        <p:blipFill>
          <a:blip r:embed="rId6">
            <a:alphaModFix/>
          </a:blip>
          <a:stretch>
            <a:fillRect/>
          </a:stretch>
        </p:blipFill>
        <p:spPr>
          <a:xfrm>
            <a:off x="811150" y="3339149"/>
            <a:ext cx="4999398" cy="3077699"/>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800113" y="11"/>
            <a:ext cx="10659900" cy="11070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030A0"/>
              </a:buClr>
              <a:buSzPct val="25000"/>
              <a:buFont typeface="Calibri"/>
              <a:buNone/>
            </a:pPr>
            <a:r>
              <a:rPr lang="en-US" sz="5400" b="0" i="1" u="none" strike="noStrike" cap="none">
                <a:solidFill>
                  <a:srgbClr val="FFFF00"/>
                </a:solidFill>
                <a:latin typeface="Calibri"/>
                <a:ea typeface="Calibri"/>
                <a:cs typeface="Calibri"/>
                <a:sym typeface="Calibri"/>
              </a:rPr>
              <a:t>What are humans?</a:t>
            </a:r>
          </a:p>
        </p:txBody>
      </p:sp>
      <p:sp>
        <p:nvSpPr>
          <p:cNvPr id="383" name="Shape 383"/>
          <p:cNvSpPr txBox="1">
            <a:spLocks noGrp="1"/>
          </p:cNvSpPr>
          <p:nvPr>
            <p:ph type="body" idx="1"/>
          </p:nvPr>
        </p:nvSpPr>
        <p:spPr>
          <a:xfrm>
            <a:off x="300788" y="1155044"/>
            <a:ext cx="11658600" cy="2189700"/>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FFFFFF"/>
              </a:buClr>
              <a:buSzPct val="100000"/>
              <a:buFont typeface="Arial"/>
              <a:buChar char="•"/>
            </a:pPr>
            <a:r>
              <a:rPr lang="en-US" sz="4000" b="1" i="0" u="none" strike="noStrike" cap="none">
                <a:solidFill>
                  <a:srgbClr val="FFFFFF"/>
                </a:solidFill>
                <a:latin typeface="Calibri"/>
                <a:ea typeface="Calibri"/>
                <a:cs typeface="Calibri"/>
                <a:sym typeface="Calibri"/>
              </a:rPr>
              <a:t>With your table group</a:t>
            </a:r>
            <a:r>
              <a:rPr lang="en-US" sz="4000" b="0" i="0" u="none" strike="noStrike" cap="none">
                <a:solidFill>
                  <a:srgbClr val="FFFFFF"/>
                </a:solidFill>
                <a:latin typeface="Calibri"/>
                <a:ea typeface="Calibri"/>
                <a:cs typeface="Calibri"/>
                <a:sym typeface="Calibri"/>
              </a:rPr>
              <a:t>, brainstorm </a:t>
            </a:r>
            <a:r>
              <a:rPr lang="en-US" sz="4000" b="1" i="0" u="none" strike="noStrike" cap="none">
                <a:solidFill>
                  <a:srgbClr val="FFFFFF"/>
                </a:solidFill>
                <a:latin typeface="Calibri"/>
                <a:ea typeface="Calibri"/>
                <a:cs typeface="Calibri"/>
                <a:sym typeface="Calibri"/>
              </a:rPr>
              <a:t>adjectives</a:t>
            </a:r>
            <a:r>
              <a:rPr lang="en-US" sz="4000" b="0" i="0" u="none" strike="noStrike" cap="none">
                <a:solidFill>
                  <a:srgbClr val="FFFFFF"/>
                </a:solidFill>
                <a:latin typeface="Calibri"/>
                <a:ea typeface="Calibri"/>
                <a:cs typeface="Calibri"/>
                <a:sym typeface="Calibri"/>
              </a:rPr>
              <a:t> you would use to complete the following sentence:</a:t>
            </a:r>
          </a:p>
          <a:p>
            <a:pPr marL="685800" marR="0" lvl="1" indent="-228600" algn="l" rtl="0">
              <a:lnSpc>
                <a:spcPct val="90000"/>
              </a:lnSpc>
              <a:spcBef>
                <a:spcPts val="500"/>
              </a:spcBef>
              <a:buClr>
                <a:srgbClr val="FFFF00"/>
              </a:buClr>
              <a:buSzPct val="100000"/>
              <a:buFont typeface="Arial"/>
              <a:buChar char="•"/>
            </a:pPr>
            <a:r>
              <a:rPr lang="en-US" sz="3600" b="0" i="1" u="none" strike="noStrike" cap="none">
                <a:solidFill>
                  <a:srgbClr val="FFFF00"/>
                </a:solidFill>
                <a:latin typeface="Calibri"/>
                <a:ea typeface="Calibri"/>
                <a:cs typeface="Calibri"/>
                <a:sym typeface="Calibri"/>
              </a:rPr>
              <a:t>Humans are _________</a:t>
            </a:r>
          </a:p>
        </p:txBody>
      </p:sp>
      <p:sp>
        <p:nvSpPr>
          <p:cNvPr id="384" name="Shape 384" descr="data:image/jpeg;base64,/9j/4AAQSkZJRgABAQAAAQABAAD/2wCEAAkGBxQTEhUTExQVFhUWGBwbGBcYGR0cHhwcGx0aFxgfGSAYHCgkHBwlHB0YIjIiJSorLi4uFx8zODMsNygtLisBCgoKDg0OGhAQFywcHBwsLCwsLCwsLCwsLCwsLCwsLCwsLCwsLCwsLCwsLCwsLCwsLCwsKyw3LDc3LCwsKzc3K//AABEIAN4AwAMBIgACEQEDEQH/xAAcAAACAwEBAQEAAAAAAAAAAAAABgQFBwMIAgH/xAA+EAABAgQEAwYEBAUDBAMAAAABAhEAAwQhBRIxQQZRYRMiMnGBkQehscFCUtHwFCMzYuEVcqIIQ4LxFiSS/8QAFwEBAQEBAAAAAAAAAAAAAAAAAAECA//EAB0RAQEBAAMAAwEAAAAAAAAAAAABEQIhMRJhcVH/2gAMAwEAAhEDEQA/ANxggggCCOFZWS5SCuatKEDVSiAPnFLScbUMxWVE9J6sW9yIBhgj4lzAoBSSCDoQXB9o+4AggggCCCCAIIIIAggggCCCCAIIIIAggggCCCCAIIIIAil4r4il0UgzV3JshP5lcvLmYuoxj4o14mkKLEnP2STshNsw6rU5fkgQCNjePza2fmnzHv3RolP+0bCGnhyhAlZikAA3UoankkA+5MI2G0ZJD7w8Vc0dgpOa6QAUmwfmWu7NGa1DFw5ia5WZUhbgHvSie76co0TCMalzwMpZW6DqP1jCsI4qTTqQiegAKcgjvFQUAxe3dDWDPfpE1XEYWtS5VPOMlLPMR4kEvdgO8g9DZusJKVvUEI/DvFIRLHa9qtCiciyHIFgxGrecW07jehQHXUIT0Lv7NF1nDFBCJW/FSiSP5RXNVslIZ/fSFuf8S580kJCZd7AF/cnX0hauNfghBosRqloz9ooXI2ILFtIs8M4impOWpSGOi0hvcQ0w1wRyp6lCw6FBQ6GOsVBBBBAEEEEAQQQQBBBBAEEEEBDxmp7KRNmaFCFEeYBb5x5o4g4hEwpEsElCRLCntlQGBHPMSo+0eg+PaCfPoKiTTf1VoZIdn5hzo4ePMNTQzZCzKnIUhaSxSoMx89D6QE0UtRqlYBNwA23KJFAqsnKtLCm1XcWGx5xWSsWWl02dmc9YbOGeJBIT2YYqI1PM6/aM1pC4j4RnqAm9+aWDkbM1gBoGdoaeGOJuwkypa0KSkuxVYi7cg8QMJ4xUif35YSFMcoLA+TxJ46x2VUoyoZxcK5Hl6xbTGgSpyJqAtJCkK0I2O8Y5xzJ7OoWks2xHLrEDA+LJtM6Ul0nVJ08xyMQsaxRVQorNy20TFfNEvKpx5xLpZ9w22nvaK6Qb+kTKHY8yIlHoPhWqEymQofi1HI7x2xoy0pZRAcW9IRuBsdEuWUKI7t4m1eJ/xCgXtt6Xt03ib0Z2uqenWU55RKVjlr/6i/wbHSpXZTwEr/CdlfoYzOl4lmInlKSlkkJVf1uObmGCatVQToq29m8miypjS4IV8CxxSSmTUG5AyrO55K+xhojbIggggCCCCAIIIIAggggCF7jfhVGI0/YrUUFKsyFgAsWa4OqTuzQwwQHl/jrgxeHTZaFrEwLQ4mZSkFiyhqbi2+hEL+HqSCFTCcuzBgfePUnGMikVTK/jUpVKHMOcxsMv90eeaXBpCWzJUtKkuM6myp2LBgFGJbizsVmKyFyxLSl1P3FcnAfbnC7iWJHMwOlvaG/E+FqWTIp5wWuUuaSMxOdPq+lusalwPhGFVNL2cqRLmCXaZ2gClkn8SiNc17jkeUSZSvNPauTEiQpn+Ual8UfhtTSFyzRr7NUzMTKWp02Zsj3Gp1cRlKpC0eIFhGhNlTLRb0SHSn98oopAdusNPD9EZhyg6Rjl01DBheGFU0pDuUjTrFzjko0NNMX/ANy4TewJs/nf5RecNASarIwLpBJOuj26RT8czBNOUPlMwufN216xkrOMGxLKslRPeU5fcxpOF4uAM7EqA0fY/eM5xvBFylJKQ6SMw9LX8jHehxVaVJRoQe8T9ucWze4StgpUqnIMwAZQGA3/AMQzcMYmVDsll1pDgndP6iMdp8dmEFpimGoHL0ho4fxKakpm2XkN21Y6/KLLiWNZgjjSVKZiErQXSoODHaNsiCCCAIIIIAggggCCCCAQvijUJaWhSiwC15fzEBkv6Zoyebmnzssu5ZgB0GkOnxxrVSJ0ggd2bKWl+RSofZfyjPeFcXTKqZa1FkhVz00+8Z5NcXX4kV2eRSoykdmClWrOb32fVt7GI3wkxWokVhXJSpaRLUFAeEAjulfIZv3eNLkcLyZ1NXSJk4mbVFKkLU3ZjI5lFJA5kgk9IW0cBzsKoV1a1ntz/LmS0kKRkUWSoEB3094vHxL6WqnjCeZyhMU5VMJK1ByXsAdmDaDnEPHapJTlSN9ANSddIgVuFKUSXZLOFHc6luZj7FSCM4UM4DEbg6P6xVjnhNPdRP4WHu/6Q6fD+RmmK6An2hLwmaSojnaNA+GCSaiYk/kP+WjHJYZaWpAXOWk+I90nyELPE+J9mmUFP3yVWvowH3hjlYSpJYqZyS3Qxn3GWKf/AG1JA7stISPPU/aM5tN6W0ypTllhRchBJHU6COlJhAJdQdWTN1tcQsSpvaMpZs/s0XOEYsc0xb91KCPQaecTKurSXgqFfzJTozAOHcPuekSZWCTZaTMRMIazGxfkDuD1iDwvi262v4v35w+0dchSMgbM43Hzi/oj/Dvigpnfws2wmeA6MrcHzEahGc45Sy1pSsJyL0ChYuNwd4cOGsWFRJCiRnT3VjrzbYHWNz+MVbQQQRpBBBBAEEEEAQQQQCr8ReD04lTdm+WbLOaUvYKZiFf2kWPpyjzLidDNppqpM9Cpc1BYpPyIO4OxEexIVePeBpGJSmX3Jyf6c0C46K/Mk8vaAwPhXjCZTG/8xH5FEsObco0zDeJ01ciZJSntZS0kLkLUy0g7yldNW6bRjXEWAz6KeqRUJyqFwfwqTspJ3H0iTguLGWQRqOsZsxqXVpxNTIlypYSViaglKkLS1vzA6X6QpUdJMWomWkqU9gA/m/KHnHcSTUICiXBsQrRJ5g7RTSVBKcstJI5qsn10f1MNMc6Ph2ehAmEJJB8IUCR5w/cMyOxrpEwf06hH/LwqFuR+sKEqSlQ7wS4/IG+ZMW+F4uaXLcFIUCAq46kf46RNVqGLKCc5NrBL/v1jzhX1vaTZkz861H0e3yaNv4txlK5EwoIJRLUpwd8paMAFovFmrSRUHKRz2i2pKoJklA1UO9CuiYR+kTqepWfC3nCw0xLBGVKSwYZv3yhhwvEEyyzAuN9bQn0GUqGfMove+Ue8N9EtEsgjsZZOrIVMIG2zRmxqU88NqVUBK1LQ1nQAbaix59bx3pMSRSVxVpLWyVnZufob+TxE4WXNVMSrt5S0O3cSxc8wY6cR0Cjm5gkggfKEGoiCKHgrEu2pUOXWjuKfVxYP5hovo6MCCCCAIIIIAggggCCCKDi7iiVQys6hmWQcksFiptSSdEjnAc+OOFaevpzLnskpBKJtnlnm525iPNZ4e7NSu1moKUqIHZl87HVJ/KYZ+JOOKurB7VYCDpKl2T/5XdXrCs5Uq5JP79omqnTKlJbMAwslI0EftIM5ukdDf7xFppbG94kTqxi+b0GkTF1LRKBUUk7WHM9ekfC1hLFRK5n4Up0HIdYq14molkhyeUNPB2F98TF+MaaMHHu8PD0x8IYGAFzK1BmJmJYSQRlZWpWdzyA0ioqfhnTKmKKVz0Sye6gFKiPUi8OcmflASQ4TryvHb/V5Sh3Slxre8Z2rkK1L8MqFLFSZ8z/eth/wA+sM1HwtTywOyp5QbfKD9XiSivkqstYtyP6ROk4tTi3bAcrxRzTRgD+mj0AER51CtWUjuh+YaCtMlYLVKQToywPvFBVUUw6VSSBzLffWIHqlocodRD9NopeIsSlICu+CeQ1POFOumzkyylE9an10P0EdcA4bWpSVrz5TclQ1bm9gOkILL4e4kZVUqWpwiaBr+bbz1jVoxurqEoraVAIJVNSCxdg8bJG4zRBBBFQQQQQBBBBARMVxGXTylzpqsqEAkn7DqdI82cY8RTKucpZ1VqBolP4UDy57l4ePjHxQJk5NEhTold6c269UJPkLtzUOUZ9hBSkLmKUByf8Az0iW4sUhqUo1Pe5C8fnbLVZKD6xwpJYXMUoaE28oYZS0oS2X1MS3Fk1W09JNWQCcqdyA7DrE1GDJdiokcyfsIvJF0pYP5CJKOG5iwFgLUNwAlwP/ACIjO2rmIFKiVLPcZx+94+qurI8NnvaI0/BajMezlKmDyyn5Eh/UREq5VRIvOpZqE8ylx7jSJ8V1KVjUywzKY6uY+Zs99bnm8QpOISlXK0v5Ryqq29iD7faNYmpMte4Ur3tElFYoBmuNC8VEmpTupjHc1cprnSFNXdFi7EukM1t/eJkydOmlLSQQNDcW3b/MJ0zEsq3lLSDu419Y+0cVzQ17ch/iJ8fpNatSYbZJSoZrOCpLj2irx3HKiU8oggE6g7bOz+8I1JjVR4ky1kb5Ukv7CJc/iCYtJQpC0jW6T94nx7atMHBkkz8QpgpQLLzeibn7R6FjCPgtSmdXKmBgmQhza5K3SkfJR9I3eOkYogggioIIIIAggggPMfxRweZS4lOzA5J6jMlq2ILZh5hW3lE/DOElTcLq6tSXCJZEkMXJSf5i26MQPWNY+LPDaq2hUJSM8+SRMlAakjxJHmnbyjI+HfiBV4agyVSs8tTkSp6VIKVHxFJIcg7hvaAQ8NubbRamaVW0P0jpxXxImsnony5KadQQEqSgjKVAm6QwYMd4iIrAoMohJ/Nt68oliyplHULQbKY/KGmVxTPQjKQFJ5HxDqCITv4dYLHfQvb/ACIkzTYbHSMY1rReGuJJc1wpeRW129jDNJxdSbTAJsg2KwnvyjuJiRqnq3vGMSig/wBRJH9yNf0IhkwrEqiUAqTMTPSNh4wORSbqT7+kUWvGPAEmp/mU2WXNNxl8Cx1b6iMpmYNOTMMqYMi0+IKLN16jqI2TDcSSs5pByrZ1yVWv+aX15xScc4d/ESf4hH9WS5BGqkaqSeo+V4S4lhOw7hSWotNqMvLKH+ekM+GcCUJfMuaWsVEhgeoAt5wo0deSxBb93ieKyahRKFEBWvLmPrF7Q3r+HVHqgqU2wI/SOMnhuTKdpKcwv3y9tBrC0MenAA5ydm+8WScbmrkzEqm5lFg5F238j+sTKumakxQyUOJaB5KHtraGDDcXp6kDIuWVN3kKZxGSKHMvux5xyw6YpEwFJPdL5ht6dY1ImtmJlSsxSQgG6imwto5DWF7xaoxybLR/UB5KUM3zjGv9ZnqbMsgObfq3KL2ixma39QC3dJY3N3ZrDzhhrXsC4hTNGWaUy5g2JYKHMPv0i9BjztW1VQtGXtAXLuC91W12394074Q4uubTTZMxRUqnmZQTrkIdL+XeHkBFiHyCCCAIIIIAiDiuDyKlOSolImp5LSC3lyidBAUU3g6hMtcr+FkpTMTlVlQEluhAcR52+IHBa8MqAh1LkLvKmHUtqlTWzD0d3j1NFRxTw/KrqZdPNFlDuq3Sr8Kh1BgPKUqpUjwm3I3HtEtNWhQZXcPW6ffb1j84nwCfRT1SJ6WUPCoeFadlIO46bRWIW9jBVzlOmsS8OlqKu6WXqLs/l1ihl1KpWl0cuXlF3R1yJgsQfqPSM1YYpUhU8gptPQdyyj0uQ8WuFzyVLRNSoK/Gk2JtqOfXnC2id2hAUbjQ7+8XUniJScsuoRnH4VmywN8qt25GMtEDEcPVSzTLJdJ70tY0Unb12IicKoKl5d9ocsdwmXUSiMzhV5a28C+vIHeMydSFFCwUqSSFJOx3jUus2YsJKO81mMSZMtWZiLAFj16x84eQGdiC7fKPmdNWgMlTpOzRUdTMSs28WoffmH5xK7BUpSSUFlNqLe+kUBmHM7N0POHDCyJ1OHUUqcJKeSuYio6yKQDvuQlJId32cAtz5jlHwuakkgOond2cevWIiZ6mKAogkXdmVscvK9o5Us0hxd/duY/fKJRaKlrCFqUoZjcAGw840f4GF6Weo+Mz782CEZfqYyqsqcwTle+r/pGr/A6WP4Scpu8qf3jzZCG+pijR4IIIAggggCCCCAIIIICi4u4WkYhJMqcLi6FjxIVzSfqN48z8XcKz8PndlPTY+CYPCsc09eY1EetYrcfwORWSVSahAWhXuDsUnUEc4DyKFbHSOC5RQQpCiORhs4+4InYbNYuuSo/y5ra/2qbwr+u0KS1FukBdYdiImWPdWPnF5Q1AuiaMyORNx1SdjCCJpBCgbjeGylqkzEhSRci45HeJWpTVSkyWynPJVYHl/asbPFD8QMGsmqlvlICVjcbAxMwjEGVlV3kmygRYvFpJxjOhVNOT2krQKIYgefKMeVbNZrR1ZSGf9+sW06Q/f2uQXJcvy84g41hCqZRHilkkImbW2PIx+UNeR3dvvHT8YFQnKb+cOnCZaWR3TnJKXZnAFjyP1igm06FuXBJDOPpE2kn9mkJAL7bnfbT1jO6uJeKUhCycoBOqdQlZ1yvz876axXpQoFiNtdn3idPqgsgTCqXyzA5WD8v3yiKub3mUxy3AB7p/KX5EecUTcLwmctSQ4fxKc3FiwbezRp3worxLVNpSGKjnSRzCUhQv0ymM1oqlQmZkhWdiEn8NtwTqG5iLTBcbMqcmYkd9JzXBG5cHoQ4io9AwRypp6ZiErSXSoAg9DcR1gCCCCAIIIIAggggCCCCAh4vhcqpkrkTkhUtYYj7jkRzjypxlw3Mw+qXTruBdC28ST4T57HqI9bxk3/ULhaFUsmp0mS5mQdUzBcehSD7wHn2cmLnhkllcgdfMf4inmK2hhwl5cvIGc3J6xKsWVIvXpv8AKLzDMOQQVTJjAahNz0b97xRUSAslJI6OW84vaKlOUoB9dvcxitruRhiV0c7tcqZcwOAq5sGBHIxjGRiQ7sW9odeIOJsqFU0o5nspew2YQlqlEeUb4sUy4IgFDKsNX562+USUKCCiYLqBcv4QRp6G8U1HNISGsRfz6eUWUmcOz73hNj5HcQ8QyY5PkTyhwtE1TZSAcjNudCXt1inmYapKSbDYAfLL0hrVSomIRnUwlh3JbusAHvHypaUygxC3JSCGIa+t+UNUp088J/lKfNsDoRZg50+8M9PSs3ZqBn6spNlbM5++kQ6vDJZQSoMTdJ3T5RG/+RzAlJUhGcMkEg3YEehNriKjSfhfxKrtFUM3LYFUoguWBdaFeTuOjxpcYl8IKbtK8zFBskpRA6khP3jbYAggggCCCCAIIIIAggggCMF/6hMez1EmjSe7KSZix/euyfZOb/8AUbZjWLSqWSufOUEoQkk9eQHMnSPMMxSKuq7eqmAzJ6yVhi0tL+TEBNh5QC/hFAZsx2dKdep2EMUmhUpXdSbbtaL2Vi8qUhCpaUywvMWSnwIl6H/fM57AWjnh/Fs5KUzBKTMWTcJQCED8KWFgTe4DxmtRNwnhwoUgz+6gnv28LgkP8vePziiuQP5NMQXDEizcyeUR6/Ea2qd1S5KTZSXTmPKzvm84ssM4bShNkkg6lRdRVdyTybbZrRlaTJOFBaSE+EFyrdR+v6R91WEZgUsx/bRJ4gnqpqgDKN2bflcaqibTGbUIzoQyQSFGz5iLMdhGmUOZSy5dOFlPeykFrhwAxbmb+wiLSX0ZiHuNm1iPJq5oJkzCoKc5SQLgsGiThMuYSlSEvqlOwBZtTFE/CcqlETlOAiwIzB3YBQB71o+5DpmqZQlywwISLeg/esRZVBPRlzpswcpI0cuS2kdJiU5i+ZzdIALKZwS/O7NBF5IT2jKQXSzXN3/u6x91eEBYKVXZ9NASPrC1KBQXlrUi/wDSL2I1Z92Ohhjw+cqUkrQQEkZlIPIalT83+cAyfCeYmVWLlq1XK7ijuxBI9tuka7GCGryzJU2mPeBTMS9n6EdbgtG44ZXonykTZZdKg46cweREIJUEEEUEEEEAQQQQBELGsRTTyJs9XhlIUsjmwdvWJsI3xnCv9KnETFy2Zwhu+CWyrf8ACSQS3KA8/wDFPFFVXzBMnrzE+GWLIR0Snn1N4+JAWlJAIchiprxHopQdzc/rFsilFrku/wBHiWrH7NoitJUuY7pCWFgw/Zi5wOnkg9kSUEM18ruNXa920ioWP5Y0sH84/FhRShYVcEp9QbGM5VWqMOnJnspK5gcEnRTf3F7ERbdnNlT2lmcqUtOmYFik7uSR6QtyMYmpScqiH1u9xbfbeJ9PxKoIKG7zuF/i8v8Ab0i4iZjlAucbpAbq9ns3LrEelkLBSn8tiA4zAc+jbxXz+IVlQIsDqzedo+hiwU6smVTAZkrUD7XBEXKLXGcOQpRWhaSsBJGVQUABe7b+kd8KrpSZKELOUK72ndWdCQQ9+haKyTTyJ5JCVSlpGqWYnclmvr7xBVhqkL7NanT4kgE7830PlFxDPV19OtLZnUlLJICt9X6C0VsutUkhKE5lb5tPSK4KGhdnBYcntePvEZqQnKxzKcA7WhhpxoqCVNUpHcRNLuAq99e9vH5X09OhJlTFFRSAlRTYhrgW6fSEHC8fWg5txcEavzvvHStxFYPbEuFOb6vu8MFuhCM47DMkIfKpV2G6QTuCHDtrvDr8IcZmLq58r/tFGYjkpJABHmDfyEZrRValKZNkqIe5clrktaNS+DWDEKmVRWWbsgnncEk+wYdTDB//2Q=="/>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85" name="Shape 385" descr="data:image/jpeg;base64,/9j/4AAQSkZJRgABAQAAAQABAAD/2wCEAAkGBxQTEhUTExQVFhUWGBwbGBcYGR0cHhwcGx0aFxgfGSAYHCgkHBwlHB0YIjIiJSorLi4uFx8zODMsNygtLisBCgoKDg0OGhAQFywcHBwsLCwsLCwsLCwsLCwsLCwsLCwsLCwsLCwsLCwsLCwsLCwsLCwsKyw3LDc3LCwsKzc3K//AABEIAN4AwAMBIgACEQEDEQH/xAAcAAACAwEBAQEAAAAAAAAAAAAABgQFBwMIAgH/xAA+EAABAgQEAwYEBAUDBAMAAAABAhEAAwQhBRIxQQZRYRMiMnGBkQehscFCUtHwFCMzYuEVcqIIQ4LxFiSS/8QAFwEBAQEBAAAAAAAAAAAAAAAAAAECA//EAB0RAQEBAAMAAwEAAAAAAAAAAAABEQIhMRJhcVH/2gAMAwEAAhEDEQA/ANxggggCCOFZWS5SCuatKEDVSiAPnFLScbUMxWVE9J6sW9yIBhgj4lzAoBSSCDoQXB9o+4AggggCCCCAIIIIAggggCCCCAIIIIAggggCCCCAIIIIAil4r4il0UgzV3JshP5lcvLmYuoxj4o14mkKLEnP2STshNsw6rU5fkgQCNjePza2fmnzHv3RolP+0bCGnhyhAlZikAA3UoankkA+5MI2G0ZJD7w8Vc0dgpOa6QAUmwfmWu7NGa1DFw5ia5WZUhbgHvSie76co0TCMalzwMpZW6DqP1jCsI4qTTqQiegAKcgjvFQUAxe3dDWDPfpE1XEYWtS5VPOMlLPMR4kEvdgO8g9DZusJKVvUEI/DvFIRLHa9qtCiciyHIFgxGrecW07jehQHXUIT0Lv7NF1nDFBCJW/FSiSP5RXNVslIZ/fSFuf8S580kJCZd7AF/cnX0hauNfghBosRqloz9ooXI2ILFtIs8M4impOWpSGOi0hvcQ0w1wRyp6lCw6FBQ6GOsVBBBBAEEEEAQQQQBBBBAEEEEBDxmp7KRNmaFCFEeYBb5x5o4g4hEwpEsElCRLCntlQGBHPMSo+0eg+PaCfPoKiTTf1VoZIdn5hzo4ePMNTQzZCzKnIUhaSxSoMx89D6QE0UtRqlYBNwA23KJFAqsnKtLCm1XcWGx5xWSsWWl02dmc9YbOGeJBIT2YYqI1PM6/aM1pC4j4RnqAm9+aWDkbM1gBoGdoaeGOJuwkypa0KSkuxVYi7cg8QMJ4xUif35YSFMcoLA+TxJ46x2VUoyoZxcK5Hl6xbTGgSpyJqAtJCkK0I2O8Y5xzJ7OoWks2xHLrEDA+LJtM6Ul0nVJ08xyMQsaxRVQorNy20TFfNEvKpx5xLpZ9w22nvaK6Qb+kTKHY8yIlHoPhWqEymQofi1HI7x2xoy0pZRAcW9IRuBsdEuWUKI7t4m1eJ/xCgXtt6Xt03ib0Z2uqenWU55RKVjlr/6i/wbHSpXZTwEr/CdlfoYzOl4lmInlKSlkkJVf1uObmGCatVQToq29m8miypjS4IV8CxxSSmTUG5AyrO55K+xhojbIggggCCCCAIIIIAggggCF7jfhVGI0/YrUUFKsyFgAsWa4OqTuzQwwQHl/jrgxeHTZaFrEwLQ4mZSkFiyhqbi2+hEL+HqSCFTCcuzBgfePUnGMikVTK/jUpVKHMOcxsMv90eeaXBpCWzJUtKkuM6myp2LBgFGJbizsVmKyFyxLSl1P3FcnAfbnC7iWJHMwOlvaG/E+FqWTIp5wWuUuaSMxOdPq+lusalwPhGFVNL2cqRLmCXaZ2gClkn8SiNc17jkeUSZSvNPauTEiQpn+Ual8UfhtTSFyzRr7NUzMTKWp02Zsj3Gp1cRlKpC0eIFhGhNlTLRb0SHSn98oopAdusNPD9EZhyg6Rjl01DBheGFU0pDuUjTrFzjko0NNMX/ANy4TewJs/nf5RecNASarIwLpBJOuj26RT8czBNOUPlMwufN216xkrOMGxLKslRPeU5fcxpOF4uAM7EqA0fY/eM5xvBFylJKQ6SMw9LX8jHehxVaVJRoQe8T9ucWze4StgpUqnIMwAZQGA3/AMQzcMYmVDsll1pDgndP6iMdp8dmEFpimGoHL0ho4fxKakpm2XkN21Y6/KLLiWNZgjjSVKZiErQXSoODHaNsiCCCAIIIIAggggCCCCAQvijUJaWhSiwC15fzEBkv6Zoyebmnzssu5ZgB0GkOnxxrVSJ0ggd2bKWl+RSofZfyjPeFcXTKqZa1FkhVz00+8Z5NcXX4kV2eRSoykdmClWrOb32fVt7GI3wkxWokVhXJSpaRLUFAeEAjulfIZv3eNLkcLyZ1NXSJk4mbVFKkLU3ZjI5lFJA5kgk9IW0cBzsKoV1a1ntz/LmS0kKRkUWSoEB3094vHxL6WqnjCeZyhMU5VMJK1ByXsAdmDaDnEPHapJTlSN9ANSddIgVuFKUSXZLOFHc6luZj7FSCM4UM4DEbg6P6xVjnhNPdRP4WHu/6Q6fD+RmmK6An2hLwmaSojnaNA+GCSaiYk/kP+WjHJYZaWpAXOWk+I90nyELPE+J9mmUFP3yVWvowH3hjlYSpJYqZyS3Qxn3GWKf/AG1JA7stISPPU/aM5tN6W0ypTllhRchBJHU6COlJhAJdQdWTN1tcQsSpvaMpZs/s0XOEYsc0xb91KCPQaecTKurSXgqFfzJTozAOHcPuekSZWCTZaTMRMIazGxfkDuD1iDwvi262v4v35w+0dchSMgbM43Hzi/oj/Dvigpnfws2wmeA6MrcHzEahGc45Sy1pSsJyL0ChYuNwd4cOGsWFRJCiRnT3VjrzbYHWNz+MVbQQQRpBBBBAEEEEAQQQQCr8ReD04lTdm+WbLOaUvYKZiFf2kWPpyjzLidDNppqpM9Cpc1BYpPyIO4OxEexIVePeBpGJSmX3Jyf6c0C46K/Mk8vaAwPhXjCZTG/8xH5FEsObco0zDeJ01ciZJSntZS0kLkLUy0g7yldNW6bRjXEWAz6KeqRUJyqFwfwqTspJ3H0iTguLGWQRqOsZsxqXVpxNTIlypYSViaglKkLS1vzA6X6QpUdJMWomWkqU9gA/m/KHnHcSTUICiXBsQrRJ5g7RTSVBKcstJI5qsn10f1MNMc6Ph2ehAmEJJB8IUCR5w/cMyOxrpEwf06hH/LwqFuR+sKEqSlQ7wS4/IG+ZMW+F4uaXLcFIUCAq46kf46RNVqGLKCc5NrBL/v1jzhX1vaTZkz861H0e3yaNv4txlK5EwoIJRLUpwd8paMAFovFmrSRUHKRz2i2pKoJklA1UO9CuiYR+kTqepWfC3nCw0xLBGVKSwYZv3yhhwvEEyyzAuN9bQn0GUqGfMove+Ue8N9EtEsgjsZZOrIVMIG2zRmxqU88NqVUBK1LQ1nQAbaix59bx3pMSRSVxVpLWyVnZufob+TxE4WXNVMSrt5S0O3cSxc8wY6cR0Cjm5gkggfKEGoiCKHgrEu2pUOXWjuKfVxYP5hovo6MCCCCAIIIIAggggCCCKDi7iiVQys6hmWQcksFiptSSdEjnAc+OOFaevpzLnskpBKJtnlnm525iPNZ4e7NSu1moKUqIHZl87HVJ/KYZ+JOOKurB7VYCDpKl2T/5XdXrCs5Uq5JP79omqnTKlJbMAwslI0EftIM5ukdDf7xFppbG94kTqxi+b0GkTF1LRKBUUk7WHM9ekfC1hLFRK5n4Up0HIdYq14molkhyeUNPB2F98TF+MaaMHHu8PD0x8IYGAFzK1BmJmJYSQRlZWpWdzyA0ioqfhnTKmKKVz0Sye6gFKiPUi8OcmflASQ4TryvHb/V5Sh3Slxre8Z2rkK1L8MqFLFSZ8z/eth/wA+sM1HwtTywOyp5QbfKD9XiSivkqstYtyP6ROk4tTi3bAcrxRzTRgD+mj0AER51CtWUjuh+YaCtMlYLVKQToywPvFBVUUw6VSSBzLffWIHqlocodRD9NopeIsSlICu+CeQ1POFOumzkyylE9an10P0EdcA4bWpSVrz5TclQ1bm9gOkILL4e4kZVUqWpwiaBr+bbz1jVoxurqEoraVAIJVNSCxdg8bJG4zRBBBFQQQQQBBBBARMVxGXTylzpqsqEAkn7DqdI82cY8RTKucpZ1VqBolP4UDy57l4ePjHxQJk5NEhTold6c269UJPkLtzUOUZ9hBSkLmKUByf8Az0iW4sUhqUo1Pe5C8fnbLVZKD6xwpJYXMUoaE28oYZS0oS2X1MS3Fk1W09JNWQCcqdyA7DrE1GDJdiokcyfsIvJF0pYP5CJKOG5iwFgLUNwAlwP/ACIjO2rmIFKiVLPcZx+94+qurI8NnvaI0/BajMezlKmDyyn5Eh/UREq5VRIvOpZqE8ylx7jSJ8V1KVjUywzKY6uY+Zs99bnm8QpOISlXK0v5Ryqq29iD7faNYmpMte4Ur3tElFYoBmuNC8VEmpTupjHc1cprnSFNXdFi7EukM1t/eJkydOmlLSQQNDcW3b/MJ0zEsq3lLSDu419Y+0cVzQ17ch/iJ8fpNatSYbZJSoZrOCpLj2irx3HKiU8oggE6g7bOz+8I1JjVR4ky1kb5Ukv7CJc/iCYtJQpC0jW6T94nx7atMHBkkz8QpgpQLLzeibn7R6FjCPgtSmdXKmBgmQhza5K3SkfJR9I3eOkYogggioIIIIAggggPMfxRweZS4lOzA5J6jMlq2ILZh5hW3lE/DOElTcLq6tSXCJZEkMXJSf5i26MQPWNY+LPDaq2hUJSM8+SRMlAakjxJHmnbyjI+HfiBV4agyVSs8tTkSp6VIKVHxFJIcg7hvaAQ8NubbRamaVW0P0jpxXxImsnony5KadQQEqSgjKVAm6QwYMd4iIrAoMohJ/Nt68oliyplHULQbKY/KGmVxTPQjKQFJ5HxDqCITv4dYLHfQvb/ACIkzTYbHSMY1rReGuJJc1wpeRW129jDNJxdSbTAJsg2KwnvyjuJiRqnq3vGMSig/wBRJH9yNf0IhkwrEqiUAqTMTPSNh4wORSbqT7+kUWvGPAEmp/mU2WXNNxl8Cx1b6iMpmYNOTMMqYMi0+IKLN16jqI2TDcSSs5pByrZ1yVWv+aX15xScc4d/ESf4hH9WS5BGqkaqSeo+V4S4lhOw7hSWotNqMvLKH+ekM+GcCUJfMuaWsVEhgeoAt5wo0deSxBb93ieKyahRKFEBWvLmPrF7Q3r+HVHqgqU2wI/SOMnhuTKdpKcwv3y9tBrC0MenAA5ydm+8WScbmrkzEqm5lFg5F238j+sTKumakxQyUOJaB5KHtraGDDcXp6kDIuWVN3kKZxGSKHMvux5xyw6YpEwFJPdL5ht6dY1ImtmJlSsxSQgG6imwto5DWF7xaoxybLR/UB5KUM3zjGv9ZnqbMsgObfq3KL2ixma39QC3dJY3N3ZrDzhhrXsC4hTNGWaUy5g2JYKHMPv0i9BjztW1VQtGXtAXLuC91W12394074Q4uubTTZMxRUqnmZQTrkIdL+XeHkBFiHyCCCAIIIIAiDiuDyKlOSolImp5LSC3lyidBAUU3g6hMtcr+FkpTMTlVlQEluhAcR52+IHBa8MqAh1LkLvKmHUtqlTWzD0d3j1NFRxTw/KrqZdPNFlDuq3Sr8Kh1BgPKUqpUjwm3I3HtEtNWhQZXcPW6ffb1j84nwCfRT1SJ6WUPCoeFadlIO46bRWIW9jBVzlOmsS8OlqKu6WXqLs/l1ihl1KpWl0cuXlF3R1yJgsQfqPSM1YYpUhU8gptPQdyyj0uQ8WuFzyVLRNSoK/Gk2JtqOfXnC2id2hAUbjQ7+8XUniJScsuoRnH4VmywN8qt25GMtEDEcPVSzTLJdJ70tY0Unb12IicKoKl5d9ocsdwmXUSiMzhV5a28C+vIHeMydSFFCwUqSSFJOx3jUus2YsJKO81mMSZMtWZiLAFj16x84eQGdiC7fKPmdNWgMlTpOzRUdTMSs28WoffmH5xK7BUpSSUFlNqLe+kUBmHM7N0POHDCyJ1OHUUqcJKeSuYio6yKQDvuQlJId32cAtz5jlHwuakkgOond2cevWIiZ6mKAogkXdmVscvK9o5Us0hxd/duY/fKJRaKlrCFqUoZjcAGw840f4GF6Weo+Mz782CEZfqYyqsqcwTle+r/pGr/A6WP4Scpu8qf3jzZCG+pijR4IIIAggggCCCCAIIIICi4u4WkYhJMqcLi6FjxIVzSfqN48z8XcKz8PndlPTY+CYPCsc09eY1EetYrcfwORWSVSahAWhXuDsUnUEc4DyKFbHSOC5RQQpCiORhs4+4InYbNYuuSo/y5ra/2qbwr+u0KS1FukBdYdiImWPdWPnF5Q1AuiaMyORNx1SdjCCJpBCgbjeGylqkzEhSRci45HeJWpTVSkyWynPJVYHl/asbPFD8QMGsmqlvlICVjcbAxMwjEGVlV3kmygRYvFpJxjOhVNOT2krQKIYgefKMeVbNZrR1ZSGf9+sW06Q/f2uQXJcvy84g41hCqZRHilkkImbW2PIx+UNeR3dvvHT8YFQnKb+cOnCZaWR3TnJKXZnAFjyP1igm06FuXBJDOPpE2kn9mkJAL7bnfbT1jO6uJeKUhCycoBOqdQlZ1yvz876axXpQoFiNtdn3idPqgsgTCqXyzA5WD8v3yiKub3mUxy3AB7p/KX5EecUTcLwmctSQ4fxKc3FiwbezRp3worxLVNpSGKjnSRzCUhQv0ymM1oqlQmZkhWdiEn8NtwTqG5iLTBcbMqcmYkd9JzXBG5cHoQ4io9AwRypp6ZiErSXSoAg9DcR1gCCCCAIIIIAggggCCCCAh4vhcqpkrkTkhUtYYj7jkRzjypxlw3Mw+qXTruBdC28ST4T57HqI9bxk3/ULhaFUsmp0mS5mQdUzBcehSD7wHn2cmLnhkllcgdfMf4inmK2hhwl5cvIGc3J6xKsWVIvXpv8AKLzDMOQQVTJjAahNz0b97xRUSAslJI6OW84vaKlOUoB9dvcxitruRhiV0c7tcqZcwOAq5sGBHIxjGRiQ7sW9odeIOJsqFU0o5nspew2YQlqlEeUb4sUy4IgFDKsNX562+USUKCCiYLqBcv4QRp6G8U1HNISGsRfz6eUWUmcOz73hNj5HcQ8QyY5PkTyhwtE1TZSAcjNudCXt1inmYapKSbDYAfLL0hrVSomIRnUwlh3JbusAHvHypaUygxC3JSCGIa+t+UNUp088J/lKfNsDoRZg50+8M9PSs3ZqBn6spNlbM5++kQ6vDJZQSoMTdJ3T5RG/+RzAlJUhGcMkEg3YEehNriKjSfhfxKrtFUM3LYFUoguWBdaFeTuOjxpcYl8IKbtK8zFBskpRA6khP3jbYAggggCCCCAIIIIAggggCMF/6hMez1EmjSe7KSZix/euyfZOb/8AUbZjWLSqWSufOUEoQkk9eQHMnSPMMxSKuq7eqmAzJ6yVhi0tL+TEBNh5QC/hFAZsx2dKdep2EMUmhUpXdSbbtaL2Vi8qUhCpaUywvMWSnwIl6H/fM57AWjnh/Fs5KUzBKTMWTcJQCED8KWFgTe4DxmtRNwnhwoUgz+6gnv28LgkP8vePziiuQP5NMQXDEizcyeUR6/Ea2qd1S5KTZSXTmPKzvm84ssM4bShNkkg6lRdRVdyTybbZrRlaTJOFBaSE+EFyrdR+v6R91WEZgUsx/bRJ4gnqpqgDKN2bflcaqibTGbUIzoQyQSFGz5iLMdhGmUOZSy5dOFlPeykFrhwAxbmb+wiLSX0ZiHuNm1iPJq5oJkzCoKc5SQLgsGiThMuYSlSEvqlOwBZtTFE/CcqlETlOAiwIzB3YBQB71o+5DpmqZQlywwISLeg/esRZVBPRlzpswcpI0cuS2kdJiU5i+ZzdIALKZwS/O7NBF5IT2jKQXSzXN3/u6x91eEBYKVXZ9NASPrC1KBQXlrUi/wDSL2I1Z92Ohhjw+cqUkrQQEkZlIPIalT83+cAyfCeYmVWLlq1XK7ijuxBI9tuka7GCGryzJU2mPeBTMS9n6EdbgtG44ZXonykTZZdKg46cweREIJUEEEUEEEEAQQQQBELGsRTTyJs9XhlIUsjmwdvWJsI3xnCv9KnETFy2Zwhu+CWyrf8ACSQS3KA8/wDFPFFVXzBMnrzE+GWLIR0Snn1N4+JAWlJAIchiprxHopQdzc/rFsilFrku/wBHiWrH7NoitJUuY7pCWFgw/Zi5wOnkg9kSUEM18ruNXa920ioWP5Y0sH84/FhRShYVcEp9QbGM5VWqMOnJnspK5gcEnRTf3F7ERbdnNlT2lmcqUtOmYFik7uSR6QtyMYmpScqiH1u9xbfbeJ9PxKoIKG7zuF/i8v8Ab0i4iZjlAucbpAbq9ns3LrEelkLBSn8tiA4zAc+jbxXz+IVlQIsDqzedo+hiwU6smVTAZkrUD7XBEXKLXGcOQpRWhaSsBJGVQUABe7b+kd8KrpSZKELOUK72ndWdCQQ9+haKyTTyJ5JCVSlpGqWYnclmvr7xBVhqkL7NanT4kgE7830PlFxDPV19OtLZnUlLJICt9X6C0VsutUkhKE5lb5tPSK4KGhdnBYcntePvEZqQnKxzKcA7WhhpxoqCVNUpHcRNLuAq99e9vH5X09OhJlTFFRSAlRTYhrgW6fSEHC8fWg5txcEavzvvHStxFYPbEuFOb6vu8MFuhCM47DMkIfKpV2G6QTuCHDtrvDr8IcZmLq58r/tFGYjkpJABHmDfyEZrRValKZNkqIe5clrktaNS+DWDEKmVRWWbsgnncEk+wYdTDB//2Q=="/>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386" name="Shape 386" descr="http://marcscottvoiceover.com/wp-content/uploads/2013/06/thinking-man.png"/>
          <p:cNvPicPr preferRelativeResize="0"/>
          <p:nvPr/>
        </p:nvPicPr>
        <p:blipFill rotWithShape="1">
          <a:blip r:embed="rId3">
            <a:alphaModFix/>
          </a:blip>
          <a:srcRect/>
          <a:stretch/>
        </p:blipFill>
        <p:spPr>
          <a:xfrm>
            <a:off x="7712245" y="2545441"/>
            <a:ext cx="3452226" cy="3998831"/>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838200" y="365129"/>
            <a:ext cx="10515600" cy="1325700"/>
          </a:xfrm>
          <a:prstGeom prst="rect">
            <a:avLst/>
          </a:prstGeom>
        </p:spPr>
        <p:txBody>
          <a:bodyPr wrap="square" lIns="121900" tIns="121900" rIns="121900" bIns="121900" anchor="ctr" anchorCtr="0">
            <a:noAutofit/>
          </a:bodyPr>
          <a:lstStyle/>
          <a:p>
            <a:pPr lvl="0">
              <a:spcBef>
                <a:spcPts val="0"/>
              </a:spcBef>
              <a:buNone/>
            </a:pPr>
            <a:r>
              <a:rPr lang="en-US"/>
              <a:t>The dictionary defines </a:t>
            </a:r>
            <a:r>
              <a:rPr lang="en-US" b="1">
                <a:solidFill>
                  <a:srgbClr val="FFFF00"/>
                </a:solidFill>
              </a:rPr>
              <a:t>humanity</a:t>
            </a:r>
            <a:r>
              <a:rPr lang="en-US" b="1"/>
              <a:t> </a:t>
            </a:r>
            <a:r>
              <a:rPr lang="en-US"/>
              <a:t>as...</a:t>
            </a:r>
          </a:p>
        </p:txBody>
      </p:sp>
      <p:sp>
        <p:nvSpPr>
          <p:cNvPr id="393" name="Shape 393"/>
          <p:cNvSpPr txBox="1">
            <a:spLocks noGrp="1"/>
          </p:cNvSpPr>
          <p:nvPr>
            <p:ph type="body" idx="1"/>
          </p:nvPr>
        </p:nvSpPr>
        <p:spPr>
          <a:xfrm>
            <a:off x="838200" y="1825625"/>
            <a:ext cx="10515600" cy="4351200"/>
          </a:xfrm>
          <a:prstGeom prst="rect">
            <a:avLst/>
          </a:prstGeom>
        </p:spPr>
        <p:txBody>
          <a:bodyPr wrap="square" lIns="121900" tIns="121900" rIns="121900" bIns="121900" anchor="t" anchorCtr="0">
            <a:noAutofit/>
          </a:bodyPr>
          <a:lstStyle/>
          <a:p>
            <a:pPr lvl="0">
              <a:spcBef>
                <a:spcPts val="0"/>
              </a:spcBef>
              <a:buNone/>
            </a:pPr>
            <a:r>
              <a:rPr lang="en-US" sz="3000"/>
              <a:t>group of humans </a:t>
            </a:r>
          </a:p>
          <a:p>
            <a:pPr lvl="0">
              <a:spcBef>
                <a:spcPts val="0"/>
              </a:spcBef>
              <a:buNone/>
            </a:pPr>
            <a:endParaRPr/>
          </a:p>
          <a:p>
            <a:pPr lvl="0">
              <a:spcBef>
                <a:spcPts val="0"/>
              </a:spcBef>
              <a:buNone/>
            </a:pPr>
            <a:r>
              <a:rPr lang="en-US"/>
              <a:t>OR</a:t>
            </a:r>
          </a:p>
          <a:p>
            <a:pPr lvl="0">
              <a:spcBef>
                <a:spcPts val="0"/>
              </a:spcBef>
              <a:buNone/>
            </a:pPr>
            <a:endParaRPr/>
          </a:p>
          <a:p>
            <a:pPr lvl="0">
              <a:spcBef>
                <a:spcPts val="0"/>
              </a:spcBef>
              <a:buNone/>
            </a:pPr>
            <a:r>
              <a:rPr lang="en-US" sz="3000"/>
              <a:t>quality or state of being human </a:t>
            </a:r>
          </a:p>
        </p:txBody>
      </p:sp>
      <p:sp>
        <p:nvSpPr>
          <p:cNvPr id="394" name="Shape 394"/>
          <p:cNvSpPr txBox="1"/>
          <p:nvPr/>
        </p:nvSpPr>
        <p:spPr>
          <a:xfrm>
            <a:off x="195900" y="5242225"/>
            <a:ext cx="11800200" cy="1010100"/>
          </a:xfrm>
          <a:prstGeom prst="rect">
            <a:avLst/>
          </a:prstGeom>
          <a:noFill/>
          <a:ln>
            <a:noFill/>
          </a:ln>
        </p:spPr>
        <p:txBody>
          <a:bodyPr wrap="square" lIns="91425" tIns="91425" rIns="91425" bIns="91425" anchor="t" anchorCtr="0">
            <a:noAutofit/>
          </a:bodyPr>
          <a:lstStyle/>
          <a:p>
            <a:pPr lvl="0" algn="ctr">
              <a:spcBef>
                <a:spcPts val="0"/>
              </a:spcBef>
              <a:buNone/>
            </a:pPr>
            <a:r>
              <a:rPr lang="en-US" sz="4800">
                <a:solidFill>
                  <a:srgbClr val="FFFF00"/>
                </a:solidFill>
              </a:rPr>
              <a:t>WHAT MAKES US “HUMAN”?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0" y="11"/>
            <a:ext cx="10515599" cy="1106905"/>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FF0000"/>
              </a:buClr>
              <a:buSzPct val="25000"/>
              <a:buFont typeface="Calibri"/>
              <a:buNone/>
            </a:pPr>
            <a:r>
              <a:rPr lang="en-US" sz="4400" b="0" i="0" u="none" strike="noStrike" cap="none">
                <a:solidFill>
                  <a:srgbClr val="FF0000"/>
                </a:solidFill>
                <a:latin typeface="Calibri"/>
                <a:ea typeface="Calibri"/>
                <a:cs typeface="Calibri"/>
                <a:sym typeface="Calibri"/>
              </a:rPr>
              <a:t>Case Studies</a:t>
            </a:r>
          </a:p>
        </p:txBody>
      </p:sp>
      <p:sp>
        <p:nvSpPr>
          <p:cNvPr id="400" name="Shape 400"/>
          <p:cNvSpPr txBox="1">
            <a:spLocks noGrp="1"/>
          </p:cNvSpPr>
          <p:nvPr>
            <p:ph type="body" idx="1"/>
          </p:nvPr>
        </p:nvSpPr>
        <p:spPr>
          <a:xfrm>
            <a:off x="203200" y="1022683"/>
            <a:ext cx="11379200" cy="5606715"/>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FFFF00"/>
              </a:buClr>
              <a:buSzPct val="100000"/>
              <a:buFont typeface="Arial"/>
              <a:buChar char="•"/>
            </a:pPr>
            <a:r>
              <a:rPr lang="en-US" sz="2800" b="0" i="0" u="none" strike="noStrike" cap="none">
                <a:solidFill>
                  <a:srgbClr val="FFFF00"/>
                </a:solidFill>
                <a:latin typeface="Calibri"/>
                <a:ea typeface="Calibri"/>
                <a:cs typeface="Calibri"/>
                <a:sym typeface="Calibri"/>
              </a:rPr>
              <a:t>We will spend the first month studying the emergence of humans and the development of human societies.</a:t>
            </a:r>
          </a:p>
          <a:p>
            <a:pPr marL="685800" marR="0" lvl="1" indent="-228600" algn="l" rtl="0">
              <a:lnSpc>
                <a:spcPct val="90000"/>
              </a:lnSpc>
              <a:spcBef>
                <a:spcPts val="500"/>
              </a:spcBef>
              <a:spcAft>
                <a:spcPts val="0"/>
              </a:spcAft>
              <a:buClr>
                <a:srgbClr val="FF0000"/>
              </a:buClr>
              <a:buSzPct val="100000"/>
              <a:buFont typeface="Arial"/>
              <a:buChar char="•"/>
            </a:pPr>
            <a:r>
              <a:rPr lang="en-US" sz="2400" b="0" i="0" u="none" strike="noStrike" cap="none">
                <a:solidFill>
                  <a:srgbClr val="FF0000"/>
                </a:solidFill>
                <a:latin typeface="Calibri"/>
                <a:ea typeface="Calibri"/>
                <a:cs typeface="Calibri"/>
                <a:sym typeface="Calibri"/>
              </a:rPr>
              <a:t>250,000 years in one month</a:t>
            </a:r>
            <a:r>
              <a:rPr lang="en-US" sz="2400" b="0" i="0" u="none" strike="noStrike" cap="none">
                <a:solidFill>
                  <a:schemeClr val="dk1"/>
                </a:solidFill>
                <a:latin typeface="Calibri"/>
                <a:ea typeface="Calibri"/>
                <a:cs typeface="Calibri"/>
                <a:sym typeface="Calibri"/>
              </a:rPr>
              <a:t>.</a:t>
            </a:r>
          </a:p>
          <a:p>
            <a:pPr marL="685800" marR="0" lvl="1" indent="-228600" algn="l" rtl="0">
              <a:lnSpc>
                <a:spcPct val="90000"/>
              </a:lnSpc>
              <a:spcBef>
                <a:spcPts val="500"/>
              </a:spcBef>
              <a:spcAft>
                <a:spcPts val="0"/>
              </a:spcAft>
              <a:buClr>
                <a:srgbClr val="00B050"/>
              </a:buClr>
              <a:buSzPct val="100000"/>
              <a:buFont typeface="Arial"/>
              <a:buChar char="•"/>
            </a:pPr>
            <a:r>
              <a:rPr lang="en-US" sz="2400" b="0" i="0" u="none" strike="noStrike" cap="none">
                <a:solidFill>
                  <a:srgbClr val="00B050"/>
                </a:solidFill>
                <a:latin typeface="Calibri"/>
                <a:ea typeface="Calibri"/>
                <a:cs typeface="Calibri"/>
                <a:sym typeface="Calibri"/>
              </a:rPr>
              <a:t>We will look at many civilizations.</a:t>
            </a:r>
          </a:p>
          <a:p>
            <a:pPr marL="1143000" marR="0" lvl="2" indent="-228600" algn="l" rtl="0">
              <a:lnSpc>
                <a:spcPct val="90000"/>
              </a:lnSpc>
              <a:spcBef>
                <a:spcPts val="500"/>
              </a:spcBef>
              <a:spcAft>
                <a:spcPts val="0"/>
              </a:spcAft>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Mesopotamia, Egypt, Assyria, Persia, Greece, Rome, China, India…</a:t>
            </a:r>
          </a:p>
          <a:p>
            <a:pPr marL="685800" marR="0" lvl="1" indent="-228600" algn="l" rtl="0">
              <a:lnSpc>
                <a:spcPct val="90000"/>
              </a:lnSpc>
              <a:spcBef>
                <a:spcPts val="500"/>
              </a:spcBef>
              <a:spcAft>
                <a:spcPts val="0"/>
              </a:spcAft>
              <a:buClr>
                <a:srgbClr val="0070C0"/>
              </a:buClr>
              <a:buSzPct val="100000"/>
              <a:buFont typeface="Arial"/>
              <a:buChar char="•"/>
            </a:pPr>
            <a:r>
              <a:rPr lang="en-US" sz="2400" b="0" i="0" u="none" strike="noStrike" cap="none">
                <a:solidFill>
                  <a:srgbClr val="0070C0"/>
                </a:solidFill>
                <a:latin typeface="Calibri"/>
                <a:ea typeface="Calibri"/>
                <a:cs typeface="Calibri"/>
                <a:sym typeface="Calibri"/>
              </a:rPr>
              <a:t>We will not become experts in each.</a:t>
            </a:r>
          </a:p>
          <a:p>
            <a:pPr marL="685800" marR="0" lvl="1" indent="-228600" algn="l" rtl="0">
              <a:lnSpc>
                <a:spcPct val="90000"/>
              </a:lnSpc>
              <a:spcBef>
                <a:spcPts val="500"/>
              </a:spcBef>
              <a:spcAft>
                <a:spcPts val="0"/>
              </a:spcAft>
              <a:buClr>
                <a:srgbClr val="FF0000"/>
              </a:buClr>
              <a:buSzPct val="100000"/>
              <a:buFont typeface="Arial"/>
              <a:buChar char="•"/>
            </a:pPr>
            <a:r>
              <a:rPr lang="en-US" sz="2400" b="1" i="0" u="none" strike="noStrike" cap="none">
                <a:solidFill>
                  <a:srgbClr val="FF0000"/>
                </a:solidFill>
                <a:latin typeface="Calibri"/>
                <a:ea typeface="Calibri"/>
                <a:cs typeface="Calibri"/>
                <a:sym typeface="Calibri"/>
              </a:rPr>
              <a:t>We are studying human beings</a:t>
            </a:r>
            <a:r>
              <a:rPr lang="en-US" sz="2400" b="0" i="0" u="none" strike="noStrike" cap="none">
                <a:solidFill>
                  <a:srgbClr val="FF0000"/>
                </a:solidFill>
                <a:latin typeface="Calibri"/>
                <a:ea typeface="Calibri"/>
                <a:cs typeface="Calibri"/>
                <a:sym typeface="Calibri"/>
              </a:rPr>
              <a:t>. Each civilization tells us something interesting about human beings.</a:t>
            </a:r>
          </a:p>
          <a:p>
            <a:pPr marL="1143000" marR="0" lvl="2" indent="-228600" algn="l" rtl="0">
              <a:lnSpc>
                <a:spcPct val="90000"/>
              </a:lnSpc>
              <a:spcBef>
                <a:spcPts val="500"/>
              </a:spcBef>
              <a:spcAft>
                <a:spcPts val="0"/>
              </a:spcAft>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Facts and concepts. </a:t>
            </a:r>
          </a:p>
          <a:p>
            <a:pPr marL="1143000" marR="0" lvl="2" indent="-228600" algn="l" rtl="0">
              <a:lnSpc>
                <a:spcPct val="90000"/>
              </a:lnSpc>
              <a:spcBef>
                <a:spcPts val="500"/>
              </a:spcBef>
              <a:spcAft>
                <a:spcPts val="0"/>
              </a:spcAft>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Themes: romance, death, conflict, </a:t>
            </a:r>
          </a:p>
          <a:p>
            <a:pPr marL="1143000" marR="0" lvl="2" indent="-228600" algn="l" rtl="0">
              <a:lnSpc>
                <a:spcPct val="90000"/>
              </a:lnSpc>
              <a:spcBef>
                <a:spcPts val="500"/>
              </a:spcBef>
              <a:spcAft>
                <a:spcPts val="0"/>
              </a:spcAft>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Continuity and change (why do things change?)</a:t>
            </a:r>
          </a:p>
          <a:p>
            <a:pPr marL="1143000" marR="0" lvl="2" indent="-228600" algn="l" rtl="0">
              <a:lnSpc>
                <a:spcPct val="90000"/>
              </a:lnSpc>
              <a:spcBef>
                <a:spcPts val="500"/>
              </a:spcBef>
              <a:spcAft>
                <a:spcPts val="0"/>
              </a:spcAft>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Cause and effect thinking (how do things change?)</a:t>
            </a:r>
          </a:p>
          <a:p>
            <a:pPr marL="1143000" marR="0" lvl="2" indent="-228600" algn="l" rtl="0">
              <a:lnSpc>
                <a:spcPct val="90000"/>
              </a:lnSpc>
              <a:spcBef>
                <a:spcPts val="500"/>
              </a:spcBef>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The individual and society.</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222420" y="98857"/>
            <a:ext cx="11131379" cy="7661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FF0000"/>
              </a:buClr>
              <a:buSzPct val="25000"/>
              <a:buFont typeface="Calibri"/>
              <a:buNone/>
            </a:pPr>
            <a:r>
              <a:rPr lang="en-US" sz="4400" b="0" i="1" u="none" strike="noStrike" cap="none">
                <a:solidFill>
                  <a:srgbClr val="FF0000"/>
                </a:solidFill>
                <a:latin typeface="Calibri"/>
                <a:ea typeface="Calibri"/>
                <a:cs typeface="Calibri"/>
                <a:sym typeface="Calibri"/>
              </a:rPr>
              <a:t>Culture</a:t>
            </a:r>
          </a:p>
        </p:txBody>
      </p:sp>
      <p:sp>
        <p:nvSpPr>
          <p:cNvPr id="406" name="Shape 406"/>
          <p:cNvSpPr txBox="1">
            <a:spLocks noGrp="1"/>
          </p:cNvSpPr>
          <p:nvPr>
            <p:ph type="body" idx="1"/>
          </p:nvPr>
        </p:nvSpPr>
        <p:spPr>
          <a:xfrm>
            <a:off x="222421" y="1046351"/>
            <a:ext cx="5840700" cy="5461800"/>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00B050"/>
              </a:buClr>
              <a:buSzPct val="100000"/>
              <a:buFont typeface="Arial"/>
              <a:buChar char="•"/>
            </a:pPr>
            <a:r>
              <a:rPr lang="en-US" sz="3600" b="0" i="0" u="none" strike="noStrike" cap="none">
                <a:solidFill>
                  <a:srgbClr val="00B050"/>
                </a:solidFill>
                <a:latin typeface="Calibri"/>
                <a:ea typeface="Calibri"/>
                <a:cs typeface="Calibri"/>
                <a:sym typeface="Calibri"/>
              </a:rPr>
              <a:t>Culture is </a:t>
            </a:r>
            <a:r>
              <a:rPr lang="en-US" sz="3600" b="1" i="0" u="none" strike="noStrike" cap="none">
                <a:solidFill>
                  <a:srgbClr val="00B050"/>
                </a:solidFill>
                <a:latin typeface="Calibri"/>
                <a:ea typeface="Calibri"/>
                <a:cs typeface="Calibri"/>
                <a:sym typeface="Calibri"/>
              </a:rPr>
              <a:t>complex</a:t>
            </a:r>
            <a:r>
              <a:rPr lang="en-US" sz="3600" b="0" i="0" u="none" strike="noStrike" cap="none">
                <a:solidFill>
                  <a:srgbClr val="00B050"/>
                </a:solidFill>
                <a:latin typeface="Calibri"/>
                <a:ea typeface="Calibri"/>
                <a:cs typeface="Calibri"/>
                <a:sym typeface="Calibri"/>
              </a:rPr>
              <a:t>.</a:t>
            </a:r>
          </a:p>
          <a:p>
            <a:pPr marL="228600" marR="0" lvl="0" indent="-228600" algn="l" rtl="0">
              <a:lnSpc>
                <a:spcPct val="90000"/>
              </a:lnSpc>
              <a:spcBef>
                <a:spcPts val="1000"/>
              </a:spcBef>
              <a:spcAft>
                <a:spcPts val="0"/>
              </a:spcAft>
              <a:buClr>
                <a:srgbClr val="0070C0"/>
              </a:buClr>
              <a:buSzPct val="100000"/>
              <a:buFont typeface="Arial"/>
              <a:buChar char="•"/>
            </a:pPr>
            <a:r>
              <a:rPr lang="en-US" sz="3600" b="0" i="0" u="none" strike="noStrike" cap="none">
                <a:solidFill>
                  <a:srgbClr val="0070C0"/>
                </a:solidFill>
                <a:latin typeface="Calibri"/>
                <a:ea typeface="Calibri"/>
                <a:cs typeface="Calibri"/>
                <a:sym typeface="Calibri"/>
              </a:rPr>
              <a:t>To understand it, it must be </a:t>
            </a:r>
            <a:r>
              <a:rPr lang="en-US" sz="3600" b="1" i="0" u="none" strike="noStrike" cap="none">
                <a:solidFill>
                  <a:srgbClr val="0070C0"/>
                </a:solidFill>
                <a:latin typeface="Calibri"/>
                <a:ea typeface="Calibri"/>
                <a:cs typeface="Calibri"/>
                <a:sym typeface="Calibri"/>
              </a:rPr>
              <a:t>categorized</a:t>
            </a:r>
            <a:r>
              <a:rPr lang="en-US" sz="3600" b="0" i="0" u="none" strike="noStrike" cap="none">
                <a:solidFill>
                  <a:srgbClr val="0070C0"/>
                </a:solidFill>
                <a:latin typeface="Calibri"/>
                <a:ea typeface="Calibri"/>
                <a:cs typeface="Calibri"/>
                <a:sym typeface="Calibri"/>
              </a:rPr>
              <a:t> and </a:t>
            </a:r>
            <a:r>
              <a:rPr lang="en-US" sz="3600" b="1" i="0" u="none" strike="noStrike" cap="none">
                <a:solidFill>
                  <a:srgbClr val="0070C0"/>
                </a:solidFill>
                <a:latin typeface="Calibri"/>
                <a:ea typeface="Calibri"/>
                <a:cs typeface="Calibri"/>
                <a:sym typeface="Calibri"/>
              </a:rPr>
              <a:t>examined</a:t>
            </a:r>
            <a:r>
              <a:rPr lang="en-US" sz="3600" b="0" i="0" u="none" strike="noStrike" cap="none">
                <a:solidFill>
                  <a:srgbClr val="0070C0"/>
                </a:solidFill>
                <a:latin typeface="Calibri"/>
                <a:ea typeface="Calibri"/>
                <a:cs typeface="Calibri"/>
                <a:sym typeface="Calibri"/>
              </a:rPr>
              <a:t> in parts.</a:t>
            </a:r>
          </a:p>
          <a:p>
            <a:pPr marL="228600" marR="0" lvl="0" indent="-228600" algn="l" rtl="0">
              <a:lnSpc>
                <a:spcPct val="90000"/>
              </a:lnSpc>
              <a:spcBef>
                <a:spcPts val="1000"/>
              </a:spcBef>
              <a:buClr>
                <a:srgbClr val="7030A0"/>
              </a:buClr>
              <a:buSzPct val="100000"/>
              <a:buFont typeface="Arial"/>
              <a:buChar char="•"/>
            </a:pPr>
            <a:r>
              <a:rPr lang="en-US" sz="3600" b="0" i="0" u="none" strike="noStrike" cap="none">
                <a:solidFill>
                  <a:srgbClr val="7030A0"/>
                </a:solidFill>
                <a:latin typeface="Calibri"/>
                <a:ea typeface="Calibri"/>
                <a:cs typeface="Calibri"/>
                <a:sym typeface="Calibri"/>
              </a:rPr>
              <a:t>As historians, we have created </a:t>
            </a:r>
            <a:r>
              <a:rPr lang="en-US" sz="3600" b="1" i="0" u="none" strike="noStrike" cap="none">
                <a:solidFill>
                  <a:srgbClr val="7030A0"/>
                </a:solidFill>
                <a:latin typeface="Calibri"/>
                <a:ea typeface="Calibri"/>
                <a:cs typeface="Calibri"/>
                <a:sym typeface="Calibri"/>
              </a:rPr>
              <a:t>“8 Traits of Culture”</a:t>
            </a:r>
          </a:p>
          <a:p>
            <a:pPr marL="228600" marR="0" lvl="0" indent="-228600" algn="l" rtl="0">
              <a:lnSpc>
                <a:spcPct val="90000"/>
              </a:lnSpc>
              <a:spcBef>
                <a:spcPts val="1000"/>
              </a:spcBef>
              <a:buClr>
                <a:schemeClr val="accent2"/>
              </a:buClr>
              <a:buSzPct val="100000"/>
              <a:buFont typeface="Arial"/>
              <a:buChar char="•"/>
            </a:pPr>
            <a:r>
              <a:rPr lang="en-US" sz="3600" b="1">
                <a:solidFill>
                  <a:schemeClr val="accent2"/>
                </a:solidFill>
              </a:rPr>
              <a:t>YOU will be reading the article, “Definitions Cultural Universals” </a:t>
            </a:r>
          </a:p>
        </p:txBody>
      </p:sp>
      <p:sp>
        <p:nvSpPr>
          <p:cNvPr id="407" name="Shape 407"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08" name="Shape 408" descr="data:image/jpeg;base64,/9j/4AAQSkZJRgABAQAAAQABAAD/2wCEAAkGBxQSEhIUEhMVFhUXGCIZGRgXGCAZHhsfHBgbGhgcHhggHCggGxslHB4eITEiJSkrLi4uGSI0ODQsNyguLisBCgoKDg0OGxAQGzckICYzLDI4NDQsLiwsNzQ0MDcsLC00NCwyNCw0NDQsLCwvLC8sLCwsLCwtMjQvNDQsLzQsLP/AABEIAK4BIgMBEQACEQEDEQH/xAAbAAEAAwEBAQEAAAAAAAAAAAAAAwQFAgYBB//EAEMQAAICAQMCBAQEBAIFDAMAAAECAxEABBIhBTETIkFRBhQyYSNCcYEzUpGhFbEHYqLR8BY0Q2NydIKSssHh8SQlU//EABoBAQADAQEBAAAAAAAAAAAAAAACAwQBBQb/xAA3EQABBAAEAwYGAQQCAwEBAAABAAIDEQQSITFBUWETInGBofAFMpGxwdEUQlLh8TNyI2LSNCX/2gAMAwEAAhEDEQA/APw3CJhEwiYRMImETCJhEwiYRMImETCJhEwiYRMImETCJhEwiYRMImETCJhEwiYRMImETCJhEwiYRMImETCJhEwiYRMImETCJhEwiYRMImETCJhEwiYRMImETCJhEwikMLbQ+1tpNBqNEjki+1/bI525st6ruU1daKPJLiYRMImETCJhEwiYRMImETCJhEwiYRMImETCJhEwiYRMImETCJhEwiYRMImETCLV0GjjEJnmDsniCMKjBTe0sxJKnsKoVz78ZlllkMnZR0DV6i+nMLRGxgZ2j9rrRXF6bp1bTq3in5jlWBA2KZCiWu0724six7D3ygzzEPcK7m++pqz4DXTdWCKIFoN970F0PHqrEfQYAYY38Xe4ltlZdoMTODSlLIOz3FX69srOMlIc9tUMvA33q68L5KYw0YLWm7Ob0vp0UEHR4HMDfihJY5W27lLBogx+rYAVIA9PXLH4mVudultLeBqnVwv8qLYI3ZTrRDvHTy/C7g6Pp5PBC+MrTxO6W6kIU3impBuBKHkbav1yLsVMzMXVTSAdDrdba6b9V1sEbsoF94E7jhfTp0Uek6PE02kQ+Jtni3GmFhtzrwdn0+TtV898lJiZGxyOFW01sdqB59f8KLIGF7G694c/Hp0XWh6Xp2GjVhLu1NruDrSN4hjUhdnIurF+/PslxEzTKRVM12Ooq+a6yGIhgN27rtrXJT9D6fC3yW4OwdpS6FvLcaKQQK7e/vleJmlb2tUKy0a11KnBFGezuzea9dNAqOh6dDOkhhSXxFdPIZFNoxCkgiMchiB2oBweaN3yzywuHaEZSDrR3GvPl9lUyJkjTkBsEaWNtuXP7rM6kkYlkERJjDEKWIJIBq7AA579vXNMJeYwX7rPIGh5DNlWy1QTCJhEwiYRMImETCJhEwiYRMImETCJhEwiYRMImETCKxrdG0TBXqyL4N8WR/7ZXHK2QW1TfGWGiuJ4GSt3qLH6HJNeHbI+NzKvioskoJhEwiYRMIrvT+qSQh1TaVetyuiupI7HawIse+US4dkpBduOIJB9FbHM5gIGx5ix6qeLr86/mUkMWVmRWKFjZKEjyc88djyKyDsHEeHQ6mj481IYmQcfQaeHJcw9cmXZTL5AVUmNCQGvdyV5uzyfc++ddhInXY3q9Tw24oMRIKo7dB5pH1yZQgBSkDBR4acBxTj6fUd8HCREkm9a4nhtx4IMRIKA4XwHHdIuuTL4ZUoDGpVPw08oa9w+nm7Pf3Pvh2Eiddg66nU/tBiJBVcNtAutN1+eMIEKDYSUJjQlNxJIUlTQJJ4++cfg4nklwOu+p18dV1uJkaBXDbQLhetzAxEFLiNx/hp5Td39PPJvn15zpwkRDhr3t9Tr6+Sj/Ifp020CsaPrbADc20xW0ISNAN7UG3cDykdx9vtlcmFBOgvNobJ24V1VseIod40RtQG/Xomm6tt8WYuROy+Giqu1VVhTHigAF4CgdyD6Yfhryxgd0akk2bHj13PLRRbNVvvvbDgPfILGzasytvp1ESvzZ49K7njvYNC+2VB5MharzG0RB/6r9r03QNHqHiUfLRBSn4cz6cOCfEsliEZjxuWwD2AruRaqFl9a0BfVyIoCEBbtRGPoQFti3tDE7tvpfvlcsgjFlWxRGR2UKovR34tlF8j6rq1Hbb/rDvWVHFN1ofb3wVowjtLP3/XVRajpjoLNHzbQBZJIu6FfbJMna410tRfhntF9aVYQN/K39DludvNVdm/ku10jmvKeffj7+v65wyMHFdELzwVnT6JW08spJ3KQAL45IuxX398mq1n4RMImETCJhEwiYRMImEUsmmdQGZGANUSCAbFij68c4RRYRXdVpAoi2nlwCQxAqwvr7WTya/teUskJzXwVz4wA2uKn62QJEoLQUWByLDNY4++V4ayw3z89lKYgPHvio+sHlPutj/ihx/UffJYfY+KnijZb4LPzQsiudJ6e2okEalQSrNbXXkRnI4B5IWh9yO3fCK4un0oVdzvu2qTTAjlATyENENYI9OOTyARd62LSrGVRmLjkcjmwvBYLXH8vvu57WRW+nSLp9NFKGKl3YMVjVydu3altwoqz6k32NZ5kzXTTujIugK1I346br1oXNgw7ZAaJJvQE6bDXQc+qSagCKXVQQrGzShAKDCNdpJK2KG5uLr0oYaw9o2CR1gAnlZv8BHSAROxETMpLgOdCtx4n9JFqy8Oo1WxBMuxAVQAAEkF9vbcaq/Tmqw6MNkZBZymzv6eA3pGyl0T8RQzCht68rO1qbpsvijSTSKpkGqEW4qPOpAPmFUWX0P3HtkJm9mZI2HTITvsf88lZA7tRFK8DNnDdhqOvUc1wmqaVtdE+0oiSOg2gbWRxtIIFj7+9850xiMRSN3JaDrvYURKZDNG7YBxGg0IOnvioup6ttL4CQ7QhiV2tQfELC2LWLI9K9KycMTcRndJvZG+1clCeV2GyMj2yg7b3vaua0DTjXiJUXa8TLahipcWwFg8A8V6ZTHcxizkmw7iRdbFXygQCYMAFFlaA1epGvsL583U+jXZHt1CRmUeGvnLuVY9rHa+KF47O4pTZthdWp0oWFztamiFCnht6DWzR981TiAXT9QjAWkdAGobq8WuWqyOMvcSZoX8wfDZUNAbBOytiPH5ufkuus619PLJp0RPC2hQrIDutRT33LE83f+WRw8TZo2zOJzb3fpypSxUz4JHQMaMu1V0352rGpAkhljiZVKxAtp3QAp4e1nZZAPMTRPJ5DHK2WyVr3i7Ojgd70AI4f4Vj6fE5jDVDVpGoqiSDx/NrG1YA08YDKeR2JJ/Mex7d/bNsesxJHvRYZQBA0Ag+z72Vn4aEbCcT/wALwxubdRX8RSu38N2snigAOTZzUsas6jT6dGNwu4/KFZm8phjaM7/LwbLfSCLFgVRiXNG5Ugxztgoo1gB/5vJ9PB2k8imB2l+LIYVfYDnk1HtWc1PsJOSa+RaB08UyMXvkeXkEN5bI3X7DtWRc6J25CmxszKyg+9F9XTzsi3NH5xwpHPKFv5P5bH68d8DDxg3X3Q4uUiifQKeDRSngzRHdZtdp7RgqSdnAJC8/+9Y/jx8vUp/Kl5+g/XRV0gMek1ArcN1E1QsOgsWQ1d/y8mwe3Nyzrz2ETCJhEwiYRMImETCJhFt9ckPg6ZfMBsBo1X0LRFc+p78/tWEWNGLIBs8+nf8Ab75x2gXRutTrAKrB9XC8bwPQL+WzQ+x+/pWZcPRLvx5rTiNA38qPrMokkBDlhQBNduSSAPWv1P6+0sM0sYRVKMxDn7qTUw+NJFGrc0F83oe3YXVn0PNnnIsd2THOIV8jO2kYxp6a/wCL/d7r0nRfi9YYtPHu1NxrGKUCjs1Ukr1+J2MbeH25qjxmqwsIaTwVjS/FOnRFUJqWCEttdNyqPDniIA8alQ+KlhQv0USxps5mbzXcjuSrdQ+KkaPUJG+qBmZ286K5kWWNFEbEyEBUZPKwVjTcba57YXMp5Lxum0xcsLApWbm/yqWI7d6B75F8gaAfD10VkcReSOQJ+gv8K1ptdLCHRCrIaLAoHS6FGmWgRdXWVPijlIc4UfGj6FWsmlhBa02PCx6hT6HqWq8RijHc4ohlBVgBajaRtr244v0GVywYfIA4aD6/XfxU48TiQ8uB1PTTppt4LtZ9Xv3cksNlUpUgfl2Vtruar3PuciWYbLl5a8b8b390uiXE583PTYVXKtvdr6JdUzxuAoKcRgKm1Ty3lSqDcXYF8Ak4y4cNLee+pvzO/FO1xBcHcttBQ46Db0XEc+qDOwUbpR5vw4zuHAPG2qJIsepI7nOlmHLQCdG9T+/9KPbztcXcXb6N19PrzV1oNZBtjGx9h8p2q+wkigrOvBJqgPUiucpD8NLbzYvfUi/EA/f7LrZ54wGijW2gNeFhQQhhpNTI2piDmUK0DqrSSX3eyCaBJ/Q32PfZ2Ebi1wG22pH2VIxEga5t776A35nVUW61MWRrTdHwh8NPLXavL6Hke3pnBhYgC3Wjvqf2pnGSlwdYsbd1unp9OS9R8LQpqdL1F5JyJUheUxLCgD7V4dn2G6YjyijfN98fxY7B1021P7XDi5acLHe30Gvp78Vl6bWzNHp0E31sIwdqlkDEqKatwHt5vfKG4eIzO7vXjR8rr0V5xUwhb3unCwPGr9VNbSLs+aQ2m1mEab9gXcQzhtxUAUee4PpRN4wsQdmA61Zq+dbKl2Mlc3KTwq6F1yvdVZdBHsWP5mLjkVX9zvoctX7X71YIwHlypMpLAzkpvh3bHqpRFKirW1WZm5DOgoeHe5jfYgr3J7XlirUHVop1mnC+KR4hB8baXJIH1ckEmx2J7/fKJOyzd7fzWmLtsvc28lUeSZeZH2+cegJ53eb9qI/t6ZBrYXGmj79FN752i3Hj06/qlu/FWiXRx6J4J2nWeNnJdAoPmoUncevcnLHYdhVbcTIOqyuq9KijkVDq0mHhqQ0ZsAm/JyeCP7WLrnJSOc35RahExjrzGlUbQxCrlN1dUOLAI/N9/wDZPrWVCWQ/0+/orjDGN3e/r7rmp0jjVXTxgVP2HuLo3Y7CzX5fY8u1k/tTsYr+f3790oW0cI/6UH7j9L7X+2cEsp/pQwxD+pVtXAigFH3ckHj9KPc8H70f75bG9zj3hSqkYxoGV1qrlqpTCJhEwiYRdIhPAF8E/sBZ/sM4SBuugE7LR6d0rxBuMiKKbuaIoGr4oC6v1o/fM82IyGg0nZWsizC75rR1uiaVIVtE2KN3N3u2L2CjkVyLPb78xOLaNgeK6IDzWfqOjFQW3x1RNBiTwpY/l+x/fjOsxQJqj7Nc1x0JAu1LqtI0ghChf4YJPA9UQX7m67Wee3Gdg+Z/ipT/ACs8FozStGHd0kHYsQVIU+E0XBD8klgfQ1/XKThXbaUP/oHl0WwY1mp1s/8AyW8+tqrouphniAEpcFeEFmQhFUg+bn6eDz9R4zkkBa1xNVrvw1v86rsWLa57auxW3HQCjr00PU6L5L1jaWU+IhCFNgAGxqCmjd9x24qq574bhs1EUdbvmN/Dj5o7G5bbqNKqtjVc74dKXH+MKUCkybtm0sOD3Q/zUbKVu4NHndWS/iuzWKq7r6/vbXyUf5rSzKbuqv6dem+nW1PJrvwt6rMFIaMORY3MEO3fu5oqfbv2GQbD/wCTKSL0NeF8K6/5U3YkdlmAdWovxrS76f4UWq6om57EimnUrQ8xdSpLebhgx+90O2TbhntAGh28qOw9hQfjI3EnUaO87FWdd78bX3WdUG91YyDmQMpHq8YSiN3owvDcK4DYf0+hvl5I/GtcTqdc3q0DnwItfOu6ogqY5OzMQAefMQSwIZvKf27du+cwsYIIc3gPThsPymOk1Ba7ifXjoTp9F6P/AAeGFYk1T6seLAJF1KuBAGeMsi1sJIBpSdwJPoAc19kzkvP7R/NZ2m0iQ6OLVa155PHZhDBG+zcFNSO8hVqFmqAs37YEMY1AC6ZXnirEnQzqE00/TpZSJpfl2SVraKRvPy4A3RkebdVivfsMMZFUuF7jxXb6jp9zQvqtYHS9uoO1o3da/wCiClghZQR5vQWRkRh4hs337JXM7uaodT6Rpv8ADYdXHJK00mo8OVpAAAdhd9qgmxZB3E2fYdstAAFBRV/pXRem6rUfJadtQXKMU1RYBWdULEeAUBCcH818Z1FV/wBHv8Pqv/cJP81wixtWpOljYehs9uLLC7+5rj9MxxkCdwWt4uAFeib4Z0sCxrqRqAZYBImqVlEG94y6LWwkqDSk7rJ9ADmxZFL0eLQp0d5JknJk1KxO0ZQNao0ihdwICV39ST7VRFQ6dpofk+oanSvqYpIWRBbr5o5ZeAdqAhgF5o0f04wii6boIn6Zqp0aZJdOyWNylG8RwtgBAy8DtuOQMbSbIVjZXtblB0TqOgh0qRLrDqJppEEpjjlWNY1YeQFmRy0m3kigBdWc6GNGoC46RzhRK2PjFNMY+jBmmTTGBudqtIF3+1hSb4v96PbJKCpdT+EYl6jq4FZ102liEsjcM5URoSB2G9nahdAX9qwik6t8L6Y6JtTGJ9I69otWy/jD3j8qsWrntX+eEXzq3w1pNL40M66lZFhLRagkCGWTw9+1V2XtJ8oO42e9YRYmp0WjUlfGbtdghh+nCcf1wiSRaIsW8RhZ+kAgAWP9T9f7YRZOuWMNURJWu57/ANKFfpz+pwir4RMImETCLY6do2RhIpXhbAN/nFAHj7nt7Zjmla8FhHH7LbFA4HMDw+6urLPYAMVqK/N6AGrPB49f1qrOUFsNa3r4K0MlugR6qm2kfxN5QSHzsyqKUKiA2LHAAP8As13y8SNyZQa2F8bJ/KpdGWODnC99OGgUbdVXyjwhtH5b44LEen39fv68iQw7tTm19/pcOJboMunv9rqHq6pRWKjQBIcgkCuDx9gf2x2En96528f9i09HM86MWVVisLumm2oX7juPM1elHtlEzzGcuYk70BZr8LRCwSDNlAG1k0L+mq6PQtQZ0iiRIpFqQSK4qje1gQNxHFce3bnKv5cIiL3kuB0qj9OSt/hzmUMYA0jW7H15qp0npLSiaaTw5F53M0u0q5bh25BIJBHPcMfWs1OxcUREdHpQ+yyNwksoMljrZ+61Vi0cqNIsACoxZw0tEA0KrxLFsBR9ewq7Wx+Jax4YQbPRQZhXPYXgih19+SzOqQTaZUb6YXd2iiLlttirNMeQrcENeVwzQyyuLB3hoTXpzU54Z4Ymh57p1Av15LTSHWSE/wDNxKFvwd1SAFTflvyk2G5INgHjm4O+IxN1N5edafVTb8OldpYzcr730UGn8fUxkH5eMzNaBn2lh5lak5sEni/VSRZ5yybGsjvQmt6FgKEOCfKBqBe1miV5ddI5DkD6TR5HfnivU8Ht7HNBkaK13WXKdei/Tuga0wPE0PUtMOnkKZNPNJuZRtHjIIWBayd1beCSMmorJ6jPp+o6WKKKWLTyaaSURpO4jV4ZH3JTny7lFLRI9cIpul9dh6VHpYRImok+ZE85hO5FUIYwiv2d6JaxxfH3wiz+rfC2k8Rpo+o6b5VjuABJmUHnYIKssO3JH3rCLvUQRDpCRfMwGRdSdQUEg3bGiVart4l/lvCL1ug6jBBrYpItbpIunbQEijI8Qlo9v4qhd4O87iznisIvNfCmhh0/+Io2t0p8TTNAp8SgXYI3BI5Qdt/uDhF5fqRqBFsGmIJXkGiwsG+eef3Ha+ckbamd75LVI64Wr33Qdd4DxND1LTf4cQpk080m5lXaPFjELAtd3W3gkjNayrF0Hy+r0Op0yTw6YjW/MIJ22DwjGyAA82wvsLPGEUPw42lMfUtCNSEWcRmGeYeGrNCxY7uTsViTV9h354witaHSQafp3UdPLrdN4spjZRGxkHkYsBuVSCTVcXt4Jq8Io+uwRdUWHUxanTxTiNY54Z5BF5kG3ejNwykVx6YRS/Fekglg6bAmt0xliiKN5jsFksSZKoDigDybFCjhFr6rrsEfVdW/zSCDWw+Gs0LW0LBECu1crTA/5+mEXjerdCWPxJdRr9PMSDt8GTx3kb8t/wAi+7MbFcAnCL2nSNeNO7X1HTS9LIY/Lu++Twyp2xCFhvDA0O9cfthF+f6eDRlLeSQOQTtHoeaF+GftzZ4N1flwiuSaLp68+NKyn6eRZqr3Dw7Xua969LvCLh49BX1yXQ7WeQvNXGOC3Fn3PAoWRY3UkiEhEDMycUW7n3/KK/Tmvc98IquETCKeDRu4tVsc/wBlLH+wJ/bCK30AJ4wMoUqAfq4F0a5IKg+o3CjVGu4zYvP2dM36ewfpqrIqzWdlt6h9M6hA8FeHIiHYUO8Tu0bMa8oMe0Cyfq59SMLBO05iHbtJ1vTKAR9bvRXHIdNOP3/Skmk0oaQwvAo2SK5IINtpyqeH5b27iRxzd3xWRaMQQBICdWkbcHWb13rnw62ukx2cpHH7cFzqpNPb+CmmPkqHuxa5U2hlKgBvD3jm29yfLko2zkNzl2+vDgbrW96205DdccWC6rp9f0p1GmLoiiEqkko2EEOfxGKEkoQVEZH1/wAtcEWIZcTRJzWQ3w210ve728fGVx2Nq19/TmqnXNH4mk07ae5Io2kVtoPBMlhivJUFaPPaxlmGlyYh7ZdHENOvhte2hWmeIvwsbo9QMwP1UXwhpJE1ulMisN24ru70EYXXcDJ/EJWOw0gabqvuFz4fE9uKjLxV39iqvwvrRHM0cv8ADmBikv0vgH7EH19LOW46IvjD2fM3UKnAyhkhY/5XaFSdX0baOEwMfxJZNzV/JHap/wCZix/8IyOHlGJl7VuzR6nU/QUPNSxERw0XZO3cb8hoPqbPkrkDqsPSWfhBM5YnsPxU5P29f2ylwLpMQG70PsVe0hseHLtrP3Codd6TqBq5R4bszuSpUE7gxJBB/Q/tl+FxMJw7TYAAFrPisNMMQ4UbJNLTjkCLpotVpzJwPCliYh1snygjhypv1zMWl5fJC+uYO3j0tamuDAyOZl8iNx003pczxHTnVxiVfKTta1Duaa7NbiQT345FDuc61wn7NxbvvvQ28vfRZZ2dlI9gO31VT4b6Hqd8M/yck0N3xHvVhyDwfK1H0PFis9dYFvfEUcq6OVG088cSKip4kSxrv8QNJNwx2yMSyhFsbT34rCLxw6glAeCtgd+Of9nM/Yuv5vf1WoTsodwe/JaEUkTJz4Y4JA8vBNdga54rtXP6HM7myB2l+vvj72Whr4y3WvT3w97rjV6KJip8REHuAKPPpTAeW/8A7zscsjQRlJ9/lQkjjcQbA9/hVP8ADk//ALL2uvL9uPrq+f7H97u3f/b9/wBKnsWf3fb9q2GihTgRyEMDzRJBPbm77eo9ePvTUkjtbaK98lYRHG3Sjqq086eFEL3FWsr243Me9fp6euXRtcJSSNP9Kp7mmMAFXYviCNSCsHYFfrrgliRwvbzdvSuM0rOqOr1McpjCRBCW82324AA+/c3X8vsbi400lTjbmeAeJVkdLjtjUlKWG0G2bayjcPL7N2+365j/AJD6G2ta8NRtv0Xq/wAKGyaOhcKGpNECxpyPpyXJ6WlChITW4GxT+UnYDX1g8UL7H1zv8h961+td/D6KJwUVCgSavhR0+UdQeV7c1LqdCreZ94JCrd3sqJKL8du/t9OQZKW6Nrj56nb0+qtlwzH9593TR4d1urum/LbRcv0/cscZJjAd6MhFdo+x4FEWfY0c6JspLx3tG7eaz4mItia2iAHO3PRvhv8ARV9Ro107ROWinF2Us1wAaNG/+B71lrJXTBzaLev+1goMIO69f8W6mMS9PceHAjacN/DEgQMd1Km0i/S69c8bARvMczdXEO50Tw1N+e634xwthGgpZMXUtMtgNHXzDOAY2ACMhpRQsKHPHcig1Ejbmx0E54H5QNxd3vysjfntdarIHM9VU+JOpQyxIsT8LI52lACdzs5YOFHl81AUO3KihluDgkjeS8bga3yFVVnXTX7lRkc0igr0fVtOGcq0Pb8EPB5Y1JG+KQKtuSLAPmHlPI3tlBw05aAQetO1J4OFnT08O6FPO2/8env8rvT9ZgRoSdoVDAwqHaQVP4x+nvsIPc3xySBnH4WV7XDic4+bn8vHn9NV3OG1fTh9fRVU1+nKeZ03iKSO/BoOxbdG4AWgouuaIAHHNC0wzB2gNW0/NsKojffjy6qGZtfXgrEvVUdtZKVRoo33QMI0A3MX8OIgqCVIcsR/1WVtw7mCNgJDiKdqeFW7fewAD/7KReDmPDh+vfJeOJz2VmXoOl9ZnYCNDGoVQtsD2+kWOb+r2++VySCMWVOOMvNBSMZCWcPGS9HktxYA9eeKHHoPtmR72vd3gfT3+1rja5je6R6rsu1kM0fCFmHJBsuo4vnsCb58x9TlVNqwDv06H34K3O66Nbdeq+6cyRuZAYiyIQASzDltx+/vVfbLY5ms2B1PTw/Spkjc/cjQdfH9qWbWTCtqwkLSCvEJJYrRLbuW7eb08wHtl0eJDiG1qVS+AtBN7KSWfW2D8uh4JG3d5vp81b7JrgDvRIr0GlUKgi61XaWP8Myc1G6gNYYghNxJB2tR9a4yqWCOX522rop5IvkdS+afSa4zKviOkkzFdxl27igBIJDel1+vHcVlE7cPFFmewZW9LU45Z3v7rzZ60oZeiyyPuaeFyQpaQzAgFrCoz+r+U8C+BfbnItxUcbaDCN9Mv1IHLX2UdG97rc4HrfpfPRWm6bPczaz6ghTa7DefCKltgvmlHcd+e/OVCeKmiDa70Gmt1fifeysLZCS6blWu+nJamp0jshDmR13oroZ7MZYjYJFMtLbevp60cyskY11toGiQcu9b0cuun1Wh7nubTiSNNM30vVcaiKZli08ErVKD4beN5GCWJFstd/aq7Vwc6x0TXOmkb8u/d112O3r+Vx0kpaImONHbXTTdUNFp9XGNkWrjWOhbCYCNWe6Tcez8EkD9c0SvwzzmfGS7ll1oca5eKqjfiIxlY+h46a8PHwUmo6M82n0qqsImEkyN51DSMDHQ3FvxGuwCDX9eYsxTYppHEnLTDsaA1+gUXRF7GjS7dx32+q76fFE8OkQ6TUTSMXQAakINwO5gke1ivBBNgWe156wNrEpurdN8LTahvkJ9PaqN8k+8fxUO3bsXk9757dvUEVL4Y6bH8tq9ZIgl8EAJGb27mIG5gOSBY4/XPLxs7+3jw7DlzXZ40OAWzDxt7N0rhdcFrfDE2nmh1Gok0kPjaVd6hbRHBBrcnKkgg+nNjMmNbNFIyFkhyv011I8Dur8O6N7XPcwW3XkFS6doVWFNSdKuon1Mj+FCFbYiqadti8nzEAAmgKy6aUulMPaZGsAt2lknYWeirYwBgky5i4mhwU/xR0nTtDG6omn1jMFOmRw+6zQNA/hn15r1HfnIYLEzCQtJL4wLzEV/tSxEUZaCBlfyu/8ASg600HTnGnTTxTyqoMskwLAsRe1FBAUAEc9+ftk8MJsa3tnPLWm6DaHmTxUZSzDnsw0E8SV3P8PwaoaOfTDwknl8GWO78N+52k+hUEgH7e/HG42XDmSKbvFozA8x18/yunDslyPZoCaI5L7qp9PHrvlDpIvAEgiJo+JyQC/iXd3zXauPvnGMmfhf5HaHPV/+vhWyOdG2bssgy3XXxtXdWmnHU4NGdLGYoiIxTG2L7WDu35q/lPucpjM5wL8SJDmdr00sUOXirHCMYhsWXQafXiVV6j1vS6WbVQp0+JxvYbpDZvcew20qDsFWuAOby2HCYjERRyOmI0Gg/wB6nmTfgoSTRRPcwRg77+9lmRdZ0sEUKxaVJXK3M043WfVUo0o9j+n3zS7C4iV7i+QtH9Ib9z+lUJomNAa2zxv8KT4y6bBptZHtRvBkRZTGGogMSCoYg12/vkfh080+GNnvAkXXqu4qKOOUUNCAaWr8RanRaV9O0WiR/FgSQLIfKqtdcD6pDzbEnsKzLhI8ViGvD5SMriNNyfwOQCundDEWlrLsA6+91nfEnTtPLpY9dpE8MF/DliuwrVYI+3+8cDnNGDnmjnOFnObSweY9/lVTxxujE0YrgQtT4l6jBEnT/F0wnb5VD53KqBXYKO578m/TjMuDglkdNkkyjO7YAn1/CuxEjGCPM2+6OKyPivpsCLpdXpk/BmBJjYkhWU+ZbvdR5HB/KaI4rZgZ5nukw8x7zePQ7HkqMTGxobLGNDwU3xZotP8AKaXUaWBUSUkOdzsyuB9Hmaq+r0vyjIYCWb+RJDO+y3bQAEc9B4ceKliWR9k18baB8d+Sr9fWCPS6Xbpo0nmQyMQ0h2ru/DKq0hFsAe9/7rMIZnzyXISxprZuprW6HDpSjNkbG2mgOOvHy4qD/EFhEZaPeaBFlRtoCx/D9bBsURQ5rNcG7vFQxJ7rPD9dApB8RQeujQmzQJWgC5agBFxQJHtzdXzmlZVS1fVY3iZBAitSgMFW7BYu24KDzajb2FenYkWPhEwi3dPptEVG6aRWoXwSL2AngR9t5K1fZbs3wRTxaLQF1Amle3ArabK1Z8oju93loHsb47Ai+y9G09DY8hk8UqYz9YADG/DIRjdLzYqz7XhEfQKNUoS0hLqKLMpY8Gh62L4Jr8vPIJzYmTK0lvzAXtstWGjzuGb5Sa33XIk1Wxanbzqi+aVmI3tuSuPIDtr7Ueeazn8loJB4Xw5b8U/iuIBHGuPPbguI4tWKb5lltbsysDtVS4+5G1ieLqyOCawcWzUUfZr7+6QYN9A2PYv7e7VzoizJqNPJNI8iIxkHmLeqjcN3oxZeRf37Gs2MmbLA9g0J0198K92FdBhntka47b+/Gx+diqfTeqJAs8BeZVLhlli27wyblIID0VIJ7P6DveTmw7pXMlABNVRuqOvLcVxCpZII8zCT4j/f5V7pnUFEMgSPUyR+fcjIssbEqdrs/eJxwTtB+kc+prkwcr3h2gOmosEcx1HjzPgutmY1pGvHTQg9enkoeo9dgmlSaQTuC6u8BIEY5Bk2m7Ibnil78k+qHCTRRmNuUaEB39XS/DxPgj5mPdmN+HDr70VmP4j0ytpjUp8BpDxHGgYSD+RWpSD+va/WhUcDOWvGney8XHbqRqpjERgtOul8AN1kaHWQGF9PL4uzxPEjeNV3Xt2kMhaqIrseCPW82SxTdoJWVdUQSa56GvxqqWPZlLHXV2FZXqkCDRgCYfLzNIbCkkMysBe4c+QC6H1H2o1HDzO7Qmu+0Dj1HLqpdowZRrob9/RXOl9Dmm1K6pdPM2meUuChVXrefpIcUyn7jkZthaWRta7cABUSEFxIV6T4Q+WgfxBKzSlF3CkRVMyUhs2ZDQJ4KrXc9xaoJ8K6R1k16RIJE8MA6Yt/E3Hb3YBl28nsDyPcHPH+LGMGMuOXX5uX+1vwIcQ+tdNuf+lT6pptTFBJFDoJYInIaVvNKWC8gF6pUHft++cgfh5JRJJMHuG2wGvTiUkbI1ha1haDvxVzpLvrempptPKU1ELE+Hv2eKjEnjkA0T69q5qxlM4bhcaZ5W2xwGtXRHv3SsiJmw4jYacOF1YWG/Q5dEVm1BSN0ZWjiLBnchgeyk7VAu2P6UbzcMXHirjisgg2dgNOu56BZuwdD336EbDiVs/FXRH103zeiHjJKBuAYbo2ChSrKTxwAf6/a8eBxbMJH/HxHdLb8CN7C0YmF07+1i1B9FFryNLptNollUag6gTSMrWIjW1QWHFjgmu20+4uUV4id+JLe5lyjTU8Toov/wDFG2IHvXZ6LZ65o5xqTMOmtLKhG2bfauVFLI0S+pq6sel5jw0sRg7Mz5WncVqL3AJ+l0tEzHiTP2dkcb360F5v4c02ofqUbzK4dZBJKZBsIF8khqoc9h+2eljHwtwRbGRRFCtfsskDZHYgFw1uzeirfG3TpE1M0rAeHJKxRgysCLv0Jrg+uWfDZmOgawHUAXoVHFxubIXHYkr0segn+S0h6YFG9D8xKpRXDcWGdjaqDu7e39fNM0X8mQYwnQ90a1XQDTktYY/sWmDzOlqr/pJ0Rk8HUiSN4xCke4OGLuGbcFHc8G7+x9eMt+DShmaEtIOYmq2FDf7KGPYXVJYIoDfiufivoM86aCSKPeo0cammAoizyCe1Ec9s7gcZDE6ZjzRzuPH3wXMTh5Hhjmi+6FR1VRaRNDGyyTzTB5AjBlTgKse8HaWuiaNDkZez/wAmIOKcKY0UL0J4k1vXJVu7sQhGribP6V7/AEg9NcrpHUBljgSJqZTtYGqIBvue/bKPhM7AZGnQlxI0OysxsbqYRwAC6630uRek6dGA3wyMzqHUlVJajwfuO3vkcNiGO+IPcNnAAaHU6Ls0ThhWg7gm1V+AnSdNRoZzUci+IrfyMlEn/wAo/wBn75d8UDoXMxUfzDTxB/z91DBkPDoX7HVZHW5zq5p5koIlBV7VGo2oAP0Av9c2YZgw0bI3bnc9TqVRKTM5zxsPsqvU/oh/7P39l/444/e8th+Z3j79/hdxHys8P170087WdmhZUwiYRfUAsWaHqcItoaLSXXjkV68kHzMKH4djgA3/AK/bg2RW9BFpleEo4Zy6cG/L5gD3AFmyf2FVdYRU9TBeodlYiiLsAcnuoCsbFcd7/wA8g59EDmrY4s7XOvZaet1pGqfeBQAkFEPTKvlKswFk0F7d6u6vISwsfq7w3rTkpRTPj0aL1va9eaj8aLzESuPIIiAleWyd38P0FG+CCCPYmHYxbdb34++Cl28u/StuHviqfUtS0cm2MK4CbN5UMWG3YbIHoOP6d8GCPnxvfz++qCeTlwrby+2iqxdSlCbQqlK8w2cMKFFv0AHP2w6CMuzXr4/b1XW4iQNy1p4b+PovvyBUxsSA7N9Io83wBtuieOKrn9slHKHOyjYe+KjLCWtDjufD8e/svTrGTNqTTEeDwLAYNtB3eG5sCvzeguueBes6g0vQNI3SdRqld31CFAQw2rGWkUEAA+ewSLJ/YZ4r8ZiR8QZA4AMN9SdD9PepWkRs7Iu4ql0/VyyRyS71TYQKKuQb3MeQTVAE9qqh2Arf/Djpc/kvUnwzqhqZfDn1MemQRkh2s2RQC/WOSCb55r3C1kxsfYMzxxl5vYV9dj/jwtTjmLjRNe/H39FFp5dW4LIisLDHmvQlfKWBAK8jgXwfWzr/AIcde/fvkofyXqHS9PeOZJNXFcKm3G6wFdiBwrXtLG6HcXWagKFKgmza05uqaRU2RmPyiMBo4isjv4geZw5X+EFtFRvZTtFXnVxc9F10Mo1yCb5eWYqYpXJHCkkxs9kqDxzfNfYDPLx7JBJHIG52i7HjxritmGc3I5l5Sao/hXOkHUaWZJZ+oxeEptlGo8Uuo7qsYJsntfFXeZMR2GIjLI4DmO3dy0eZKvi7SJwc6QUOt+i8wmq07SzvJG21nLIqjhQSxqg69rX+hHF2PbiaWRta42QAvOeQ5xIWpJHpeD8pNRsrW4nsFG78T+cNdVwVzgmjsi9lMwvABpdeBpSDWlmB3WOG5W24A8Sy20qDzwwvsKPDPHzXRBIeCgMmlR4XGllCLOGfeDRjDcLyxBNVd9z7DjIzntI3Mjd3iDWqRtLHBz26XyWr1LSTvLJLpupRmN2LLepMRUHmihI212/b07Z5UMkTIxHNAcwFfJYPmtkjXucXMkFH/wBqWZ8ZdSEi6WMyieWFGEky8htzAqoavNtH5vW/1zT8OgLHSPDcrXEUOVbnpfJU4qQODW3ZF2VQPw7KY1kjG9SBxtZWsruIUMB4hHP0buBfF56ixqlrtC0QiJZSJYxIu0ntuZKNgchlOEUWk05kdUDKtnu7BVH6seBkJH5Gl1X4CypNbmNL2nxnp0lh0pj1OmYwQBHUSgkkAXtH5s8X4c98csmaNwzusd378l6GLa1zG04d0c15HqHT2hEJZlIljEq7STQLMtGwKYFSDnurzV8XQMYGn3LtWQRlb81srMpqq20rc33GEVTCL1Oolg0mk2wSiXUalB4jr2jQ0WjH+sTwb5oHgcZ5TGzYnEZpG5WMOg5nn5cPytrjHFFTDbnb9ByWP02VRHMrUS1UOb4DcigQSL7Gh6+mbZWOL2lvD/HvRURuaGkFc9SnVliCkmhXN8cAD7Dt6fr652Fjml1hTne1wblOyoZesyYRMImETCK50f8Ajw2L8447evvhFrMtyzkXRYcVYI9BY4Ir24+5HfPIe+1bsOD2Lz0/fv3R66zryNSywlbYgFtxbcew3NuP9PS+eQMlNGxwt3BZoXODqbxVRdVqfNV9xfHqG3D97IFf9lfYZQY4NL98P2fqequMkwJHvn7+ind9WpoLezgEfv25s8C/cijkAMM4Xe/v3wXe0mHkvkx1JBU0dwuqPJYUQPY0CfYbW9sN7AHMOH49+OoXC+UijxVd5Lj05Yg+fkMOTTG/N+Yftxl8YqVy5Kbhbr78V6ZJQs2qQiNT4P1MDwCEAXyCuCN1UTzxXY6VlUnwnpkfpPU0kmWNPFjuQgsKDqeFAsk1QH3HbPn/AIg9zPiMDmNzGnabcFriAMTgTWy4PR4h0/USaCaOcKANQHjZJQLJDAeIVoenHYHkkHNMfxKVuIbBiY8ubYg2D099NFAwgszMN0sz4Y+FodTptTO+pAaGJ38FB5vKpILEitt/y337g53G/EJYJo4ms0cQMx215Vx8aXIomuaXE7J0fR//AIy6jVaueKAv4Uax25JCndxuCqoBI9bs8ZbiMZJ2vYQNDnAWbNAcvNRbGMuZx0V/W9NQ63TQSa6eTSzpHIHbcS+47Qu2+DuBFn6f2ygY/EOwskmSntJBF6Ctb66fVT7JgkAvQrr/AEg9M0K6jUlNSUlXaq6dYDtG1FUL4m6uwu6yn4TPi3QsDo7ab72bXUk3VKU7Y8xo68qWZB8Nww6eLUa+Z0Ew3RQwqGkZePOSxCqvtfe80ux0ssrosK0HLuSaAPLTUqAia1oc87rjrfwzGkKarSzGbTM+xiVp4m9nUf5/ce4uWGx73SmCZmV4F76EdCuPiAbmabC2tb8HaDTrpJZ9c/hTLutIzuftRVaOxQDyWs/b2xR/E8ZM6RkcQzNNanQePM8qrxVpgjbRLtCrGg6Dp9XJqU0nUJNsKk7WgV2datyp3Lv8xINqLsd7vK5cZNh2MdPCLceDiADwvQ1p1PorW98kNft0WN8LaQayZohqmi2hireAGDKu5y7/AIg2GvTnvV++zHSHDRiTs811YzVqaFDTX0VcT3PdWavJef6jqvMyRytJHwAzIEJA5FqCaAN8XnoQx6Bzm07xv9fZUPkcdL0Xol0DXAgi0wgZELF2iDneoLuXLeICCWI20KA4Pr5xmbT3Fzs4Jqs1aHQUBXK7XoCI91oa3KQP7b1Gpu78KXnepdKaBYy5Ul74Vg4G2vzKSL57Z6MOIbKSG8K3BH3WGWB0QBdxvr9lv9TiUoGjjkMngQlCZt/hgGJRtAjBD+YHbu7Sg1fA0KhanT+rLGvTo3TVJJC6Oy+FxOFmeRlO5xe0NwextrHY5Fzg0W7ZdAJNBRaDrK7VttT4sQTxZVjDMwjk1DNExL8qyOg83H4IBBFV0EEWFzZRQfF8Bjp45AeCFVvKpgcvpgO3DKfCbjgRq3mPbqJp/iuIQhd7ibwgrSGISBjv1DSIUMgVlPjA+YEEryv0kEWh0brcEzPEkktSEukZQDwANPMmyIhz5wWUKVWyF7XxhFV+KviBSk8JepGPmCx7lkDKjR3vYeHJGAEPkLLspSLIwiwD15N/8FNl/wAibqJB7basAFR9j784Rc/8oFoAQR9zZoAsKIF+XjuDx6j9sIq/VepJLGgWMIwNttCgH07gWT/84RZWETCJhEwiYRfUYggg0RyCPTCLR00lpK7Pbnnk+a+Rdn15798okvO3RbYMvZPsi/8AY/K40UzPMrSMzNfBJ3EkdhZOSn+QqnDV2gWss0Sh1eaRGLAkLdjuGoAbe209+SoFiryEcbHMBIBXZ3OEhCg1GsTb5NVPuofmYgkkhvyjsvNnvfpkjBHWjR9Aq2yOJFuKgk1nr48hIsiy3eiFINd/95/eoRcMg9PNa3GHcPJ35+XD397Okl3fLEkJTH2YCgeArmr/AHPJHrQyUTalcq5XZom+wthCBqNTsAQHT7a2gDkDsLoEn2LH/VY9tKyL50Nf/wBH1I/9dF/60/354eJP/wDUgHR32K0s/wCB3kvv+i+2/wASj9H0Ulj9KA/9R/rnPjfd7B/EPb79Ew2uYdFH/o8/g9W/7k/+Ryfxf/lw/wD3CYfZ/gvvROry6LRRtJDHqdJO7fhyLYR0ocNRAJHPY/Tx65zE4aPFYlwY4skYBqDuD06Ix5YwWLBV/XdO03i9I1mmjMC6idd0LG6KSqCy3zt/tW3gdsoinxGTE4aU5ixp73iDoev+VMtZbHt0srK+OOmTTdS1/hxs2wl3PYKoQNuLHgCu3v6Zq+GYiOPBRZjV6Dqb2VczCZHUr3+lZPEbRaqMXBJplVWHYFSxKn2IB7fY+2UfAjkEsDvnDiT51r6KWK1yuG1KHoqmLovUHk4SeSNIgeNzI+5yvvQ9v5CPTJ4kiT4nC1m7Q4noCKF++K4zSFxPGle+J9Uken6K0ilk+VkUgd/PGE/9858K/wD1Yn/t+12f5GeCwendfi0uq08+ljKhWYyCySysxGyixFhOx9yD6Z6WOwrcVA6I8dvHgqYn5HBy9D8T9Nj6dHrJomUjW0mm2ntE4Ekxr+X6UH2I988XBTvxr4o3j/j1d/2GjfyT1WiRojBI47eHFeO1OmjgjBDrI8i1tZeUBCsSDfDg8c+h7Z9E5uatar3SytdlvS7WvoNGGOnJ0enAYJzLqCrP2BYRmXkH0G0j9e2eXLKQHgSu0vZtgdLDfrqF6UcYJZcY1rd2p61f00XloJdpBKhgPytdcj7EH+/pnrry16vWu/ybKEYRLDEyuXl2FyY9wXc/hlhbcBeKbtXJF1JGQ+ipSAYQW7FT+EvmO08A0Pr837bQMuMrsj74q2H5lR0ESn507hfmoDdfAY87eNp92NWOfTLov+NvgFB/zFebyxRWzCwMaBYAxrlqF9iKAIN80b9aI7XmJwIeSX10WtotoyttW21Bbg6bj6hbX9Kj0o3wAL+4F5UGBuok9PfjStpzt2e/eirhRbn5Yc0ANw4O5gCOKPoK9SvrzllmgO09PD/fS1DszZ7nr78Oq4l6qm7zQC9oUgtfYACyQbqv8vbOtw7suj+uyrdKAdWqj1KWNmUxihtFiq5s/wBf1/8AvL4WvAOfdVSFpPdVTLlWmETCJhEwiYRMImEUkD7WBIsA3XvkXCwQpMcGuBItfdTLuYtVX6d8MblaAuyPzuLlFklBMIrK6d1IO08c8/Y+v75ASNPFXHDyjdq2v8TlSaSQooDJ4TMQzAKaDHuL9/2r3yIlaRpvyUn4aRhOYaDitLp3XZ4o0ij1yrGoNoFirytVWe5PoSD755M2EhkeXuhsnjbvf2VrSQAA/wCyqN8Q6jSKq6bU7VbzbVRDyfqttvmG6/twR6ZcMFBiXEzMsjqfLS+XvVQe8xgZCqmk+MtbEGEc+0MxYgIgssSzX5fcnjtl0nwvCyEF7LqhueGg4qoTvGxVz4X+INdvlWCYefdKyOqlGa+aUjapJPpXYYm+GYaYDM3UCgbINeP7Rs727FR9W0/UNWxmnNlAaJZUVQjbWCgEKtEH2+k5dh8JDh2ZI20D5342ovkc82StDquv6lqIxHrDI0CcuqtGhNdi5o8jg0w9L++Z4vhmHw7jJC0B3WzXgL+3+FN0z3inHRUP8e1PT3eCCQ+FwTHIFlWyoJ4ZB682Avp3yH8ODGNEsje9zFg+h/JXe0dGco2XWt6qdSY5dRqyzou5E2gKpHO0Jt2jkVdH6QTdgDVBgoIGFkbavfez57qDpHONkrR1nxG0qGOTXl0K7SPDSqKruA/DtebAr2HIq8pj+F4WNwe1lEa7n9rpnkIolYHw/wDDUutnaKCtim2kY+VFvhieL/QDn/KzG46LCR55OOw4krkcZkNBd/F/VllmSOJi0GmQQxFudwTguR28x5/Sh6ZD4fhzFGXvHfecx8+Hl912V+Y0NhorXUNTEqQ/MRmX8FTGA2yuFu6JsdxdDlO1G80TMldXZurnpa7E6Nt523y1pXNNBHK6s+kVaEQG7U/VagQoBVFyi/Sa471d55b3vjaWtkv5v6OvePhZ3F9F6LGse4F0dfL/AFdNB40NtF4sjPbXkL1+uiPyJYnjw0CxFUpSPBLSq4YsSQ62CAfxqN7ThF3qpqbQAHbWn53cAjwtwPB/2vQivy0M2LAMZ8vurIj3lR6aAx1oAAsUACaJ8wqyex5Nk0PbLYRTBai/5iqPR+nJKJQ5IYFQKUt/NfAYeoA9e59csUVfj6WFFLqm43Glj9OSK8/dgAeaHfn3g6NjjZCsbK9ooFcCKPgDW8DmwlGiCK5ceo7fcH3qPYsvZS7eSqtUeqajY9RSbkIDV6AkeZTz73neyZyXO2fzWY7kkkmyTZOTAAFBVkkmyuc6uJhEwiYRMImETCJhEwiYRMImETCKf5t/52/r/wAcZDs2cld/Il/uK2I30xRDJLMSR5xYPO2yANt1fH/iPsbCNo2C4Z5HbuK48LQ8+eXsao+vFceHwLv34APrQmqlVGuWLcsQ3De21mHO0gBT9mFX+5yh8Od1k6aK5k2RtAc1L/jXAqNQ3rxxV3+t8Vd9r+1VfxddTp79+9bP5OmgUE/VXYDaAhH5ktT2ojg9jQ/p+t3RwhhJBKqklziqUZ6pPVeNLVVW9u3t37ZcqlNo9fM7qrTvRPO52INehAu7qqo+mVymmHT36Lrd1L8UyXqGHBquQu27UX6AmjY5v9cz4FtRA/m1OU95ZGbFWmEWv8Pa+KIyCbxtjrtYRMV3Dmw1Otjtwb9cg6NjyC4A1t0XQSNlZbW6Lb5YpN/hstlQVLGNlBrfwQdpDfYmiSCJriodS6kJEjQKAFA3GhZIULd9zwP/AI4wi3NLrUjaCOSaQsNjAJBGwBZF2ea9zsq0AxU16A+vkSROeHvYwVqNXEcTfQAncWOq9RkjWFrXON6HRo5adSQONHovP9PWKmMxP1KPKeaO7cQPWiB+xOehKZLAj6+/uvPYGf1LWbqMBQRl5dtBT6jaCxHH6tf7A9xmfLibv8q24qpZkvUZGcEMPICF4X6QK5483lAHNnjNhZnbTlRdGwtHpW5Y9TvUbigYk2SQ8ZZex2g8hgavkj3qQAAoKKzdF1Roo5EWvOKv2BBVuO3INf0PcCuorMXxHOLtge5HlUUxvzcD3Ymu1nCLHwiYRMImETCJhEwiYRMImETCJhEwiYRMImETCJhEwiYRMImETCKfQx7pEHHf1IA457kgf3yuU0wn36Lrd1e+KFI1MlkG6PH3UV6n0yjBEdgK6/dTk+ZZWa1WmETCJhEwi9xBqJw2jRJWawisAiUu5FZCDRLIFPJPcxvyO+eG5kJbK5za3I1OupB8725WF7DXygxta69gdByseVb+BXiCM9xeOpdFqTFIki/UhDC/thFt/wDLDUWD5OPsQO4PYNXcce3NVZwi+QdV8T5qSRkV5E2gAVdIVA+wPH2459MIvP4RMImETCJhEwiYRMImETCJhEwiYRMImETCJhEwiYRMImETCJhEwiYRMIunYk2SSfc5wADQIuc6iYRMImETCL2fT54w8EAnKxlEEkZmJjfcg8WmVvw23bhtJo+ncA+LKx+V0pZZs0cveFHTcaiq1Go9V60TmZmxh1ChYvQ6a7HQ3emxXj5nDMSFCg+guh+lkn++ey0UKu15TjZuqXGdXEwiYRMImETCJhEwiYRMImETCJhEwiYRMImETCJhEwiYRMImETCJhEwiYRMImETCJhEwiYRMIp9LOy7ghreuxrrkEg1Z7cgc5B7GuouG2qmxzhYHHRezh0msSWEFIhGqpb+FEQDsUksx83Dd2DehI9M8V0mGdG4gmyTpmdz4DbbYV4r1mx4hr2ihQrWm8vr4m/BeFz3V4yYRMImETCJhEwiYRMImETCJhEwiYRMImETCJhEwiYRMImETCJhEwiYRMImETCJhEwiYRMImETCKWCULvtFbcu0XflNg7hR78Vz75BzS6qNV7pSa4C9LXpYRCJtNG2lQu6xmzK5ssooFbIBPFKeBYuh2813amN7xIaBd/SOB9678l6DezEjGFgs5eJ9+S8sc9VeavmETCJhEwiYRMImETCJhEwiYRMImETCJhEwiYRMImETCJhEwiYRMImETCJhEwiYRMImETCJhEwiYRa2m6+6BSI4jIq7VlKW6gClrnaSBQBIJFDMj8G19gk0dxenXrrx1WpmKc2tBY41r+vRZOa1lTCJhEwiYRMImETCJhEwiYRMImETCJhEwiYRMImETCJhEwiYRMImETCJhEwiYRMImETCJhEwiYRMImETCJhEwiYRMImETCJhEwiYRMImETCJhF//Z"/>
          <p:cNvSpPr/>
          <p:nvPr/>
        </p:nvSpPr>
        <p:spPr>
          <a:xfrm>
            <a:off x="155575" y="-144463"/>
            <a:ext cx="304799" cy="30480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09" name="Shape 409" descr="http://youthvoices.net/sites/default/files/image/28468/may/differences_of_culture.gif"/>
          <p:cNvPicPr preferRelativeResize="0"/>
          <p:nvPr/>
        </p:nvPicPr>
        <p:blipFill rotWithShape="1">
          <a:blip r:embed="rId3">
            <a:alphaModFix/>
          </a:blip>
          <a:srcRect/>
          <a:stretch/>
        </p:blipFill>
        <p:spPr>
          <a:xfrm>
            <a:off x="6063051" y="428372"/>
            <a:ext cx="5969343" cy="5969343"/>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ctrTitle"/>
          </p:nvPr>
        </p:nvSpPr>
        <p:spPr>
          <a:xfrm>
            <a:off x="415611" y="992766"/>
            <a:ext cx="11360700" cy="2736900"/>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buClr>
                <a:srgbClr val="385623"/>
              </a:buClr>
              <a:buSzPct val="25000"/>
              <a:buFont typeface="Calibri"/>
              <a:buNone/>
            </a:pPr>
            <a:r>
              <a:rPr lang="en-US" sz="7200" b="1" i="0" u="none" strike="noStrike" cap="none">
                <a:solidFill>
                  <a:srgbClr val="D9EAD3"/>
                </a:solidFill>
                <a:latin typeface="Calibri"/>
                <a:ea typeface="Calibri"/>
                <a:cs typeface="Calibri"/>
                <a:sym typeface="Calibri"/>
              </a:rPr>
              <a:t>Cultural Universals</a:t>
            </a:r>
          </a:p>
        </p:txBody>
      </p:sp>
      <p:sp>
        <p:nvSpPr>
          <p:cNvPr id="415" name="Shape 415"/>
          <p:cNvSpPr txBox="1">
            <a:spLocks noGrp="1"/>
          </p:cNvSpPr>
          <p:nvPr>
            <p:ph type="subTitle" idx="1"/>
          </p:nvPr>
        </p:nvSpPr>
        <p:spPr>
          <a:xfrm>
            <a:off x="415600" y="3778833"/>
            <a:ext cx="11360700" cy="10569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rgbClr val="00B0F0"/>
              </a:buClr>
              <a:buSzPct val="25000"/>
              <a:buFont typeface="Arial"/>
              <a:buNone/>
            </a:pPr>
            <a:r>
              <a:rPr lang="en-US" sz="3200" b="1" i="0" u="none" strike="noStrike" cap="none">
                <a:solidFill>
                  <a:srgbClr val="00B0F0"/>
                </a:solidFill>
                <a:latin typeface="Calibri"/>
                <a:ea typeface="Calibri"/>
                <a:cs typeface="Calibri"/>
                <a:sym typeface="Calibri"/>
              </a:rPr>
              <a:t>Yep, there are 8.</a:t>
            </a:r>
          </a:p>
          <a:p>
            <a:pPr marL="0" marR="0" lvl="0" indent="0" algn="ctr" rtl="0">
              <a:lnSpc>
                <a:spcPct val="90000"/>
              </a:lnSpc>
              <a:spcBef>
                <a:spcPts val="1000"/>
              </a:spcBef>
              <a:buClr>
                <a:srgbClr val="00B0F0"/>
              </a:buClr>
              <a:buSzPct val="25000"/>
              <a:buFont typeface="Arial"/>
              <a:buNone/>
            </a:pPr>
            <a:r>
              <a:rPr lang="en-US" sz="3200" b="1" i="0" u="none" strike="noStrike" cap="none">
                <a:solidFill>
                  <a:srgbClr val="00B0F0"/>
                </a:solidFill>
                <a:latin typeface="Calibri"/>
                <a:ea typeface="Calibri"/>
                <a:cs typeface="Calibri"/>
                <a:sym typeface="Calibri"/>
              </a:rPr>
              <a:t>Memorize and apply!</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281050" y="451550"/>
            <a:ext cx="11480700" cy="7161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030A0"/>
              </a:buClr>
              <a:buSzPct val="25000"/>
              <a:buFont typeface="Calibri"/>
              <a:buNone/>
            </a:pPr>
            <a:r>
              <a:rPr lang="en-US" sz="4400" b="1" i="1" u="none" strike="noStrike" cap="none">
                <a:solidFill>
                  <a:srgbClr val="FFFF00"/>
                </a:solidFill>
                <a:latin typeface="Calibri"/>
                <a:ea typeface="Calibri"/>
                <a:cs typeface="Calibri"/>
                <a:sym typeface="Calibri"/>
              </a:rPr>
              <a:t>Culture</a:t>
            </a:r>
          </a:p>
        </p:txBody>
      </p:sp>
      <p:sp>
        <p:nvSpPr>
          <p:cNvPr id="421" name="Shape 421"/>
          <p:cNvSpPr txBox="1">
            <a:spLocks noGrp="1"/>
          </p:cNvSpPr>
          <p:nvPr>
            <p:ph type="body" idx="1"/>
          </p:nvPr>
        </p:nvSpPr>
        <p:spPr>
          <a:xfrm>
            <a:off x="998175" y="1636450"/>
            <a:ext cx="10650900" cy="3817800"/>
          </a:xfrm>
          <a:prstGeom prst="rect">
            <a:avLst/>
          </a:prstGeom>
          <a:noFill/>
          <a:ln>
            <a:noFill/>
          </a:ln>
        </p:spPr>
        <p:txBody>
          <a:bodyPr wrap="square" lIns="91425" tIns="45700" rIns="91425" bIns="45700" anchor="t" anchorCtr="0">
            <a:noAutofit/>
          </a:bodyPr>
          <a:lstStyle/>
          <a:p>
            <a:pPr marL="914400" marR="0" lvl="0" indent="-914400" algn="r" rtl="0">
              <a:lnSpc>
                <a:spcPct val="70000"/>
              </a:lnSpc>
              <a:spcBef>
                <a:spcPts val="0"/>
              </a:spcBef>
              <a:spcAft>
                <a:spcPts val="0"/>
              </a:spcAft>
              <a:buClr>
                <a:srgbClr val="FF0000"/>
              </a:buClr>
              <a:buSzPct val="25000"/>
              <a:buFont typeface="Arial"/>
              <a:buNone/>
            </a:pPr>
            <a:r>
              <a:rPr lang="en-US" sz="3359" b="1" i="1" u="none" strike="noStrike" cap="none">
                <a:solidFill>
                  <a:srgbClr val="FFFF00"/>
                </a:solidFill>
                <a:latin typeface="Calibri"/>
                <a:ea typeface="Calibri"/>
                <a:cs typeface="Calibri"/>
                <a:sym typeface="Calibri"/>
              </a:rPr>
              <a:t>Culture</a:t>
            </a:r>
            <a:r>
              <a:rPr lang="en-US" sz="3359" b="0" i="1" u="none" strike="noStrike" cap="none">
                <a:solidFill>
                  <a:srgbClr val="FFFF00"/>
                </a:solidFill>
                <a:latin typeface="Calibri"/>
                <a:ea typeface="Calibri"/>
                <a:cs typeface="Calibri"/>
                <a:sym typeface="Calibri"/>
              </a:rPr>
              <a:t> is all the things that make up a people’s way of life.  Culture is the customary beliefs, social forms, and material traits of a racial, religious, or social group. The characteristic features of everyday existence shared by people in a place or time. Culture is the set of shared attitudes, values, goals, and practices that characterize a group. </a:t>
            </a:r>
          </a:p>
          <a:p>
            <a:pPr marL="914400" marR="0" lvl="0" indent="-914400" algn="l" rtl="0">
              <a:lnSpc>
                <a:spcPct val="70000"/>
              </a:lnSpc>
              <a:spcBef>
                <a:spcPts val="1000"/>
              </a:spcBef>
              <a:spcAft>
                <a:spcPts val="0"/>
              </a:spcAft>
              <a:buClr>
                <a:srgbClr val="FF0000"/>
              </a:buClr>
              <a:buSzPct val="25000"/>
              <a:buFont typeface="Arial"/>
              <a:buNone/>
            </a:pPr>
            <a:r>
              <a:rPr lang="en-US" sz="1400" b="0" i="0" u="none" strike="noStrike" cap="none">
                <a:solidFill>
                  <a:srgbClr val="FFFF00"/>
                </a:solidFill>
                <a:latin typeface="Calibri"/>
                <a:ea typeface="Calibri"/>
                <a:cs typeface="Calibri"/>
                <a:sym typeface="Calibri"/>
              </a:rPr>
              <a:t>(Source: “Culture,” </a:t>
            </a:r>
            <a:r>
              <a:rPr lang="en-US" sz="1400" b="0" i="0" u="sng" strike="noStrike" cap="none">
                <a:solidFill>
                  <a:srgbClr val="FFFF00"/>
                </a:solidFill>
                <a:latin typeface="Calibri"/>
                <a:ea typeface="Calibri"/>
                <a:cs typeface="Calibri"/>
                <a:sym typeface="Calibri"/>
              </a:rPr>
              <a:t>Merriam-Webster’s Collegiate Dictionary, Eleventh Edition, </a:t>
            </a:r>
            <a:r>
              <a:rPr lang="en-US" sz="1400" b="0" i="0" u="none" strike="noStrike" cap="none">
                <a:solidFill>
                  <a:srgbClr val="FFFF00"/>
                </a:solidFill>
                <a:latin typeface="Calibri"/>
                <a:ea typeface="Calibri"/>
                <a:cs typeface="Calibri"/>
                <a:sym typeface="Calibri"/>
              </a:rPr>
              <a:t> 2005.)</a:t>
            </a:r>
          </a:p>
          <a:p>
            <a:pPr marL="914400" marR="0" lvl="0" indent="-914400" algn="l" rtl="0">
              <a:lnSpc>
                <a:spcPct val="70000"/>
              </a:lnSpc>
              <a:spcBef>
                <a:spcPts val="1000"/>
              </a:spcBef>
              <a:spcAft>
                <a:spcPts val="0"/>
              </a:spcAft>
              <a:buClr>
                <a:schemeClr val="dk1"/>
              </a:buClr>
              <a:buSzPct val="25000"/>
              <a:buFont typeface="Arial"/>
              <a:buNone/>
            </a:pPr>
            <a:endParaRPr sz="2800" b="1" i="1" u="none" strike="noStrike" cap="none">
              <a:solidFill>
                <a:srgbClr val="FFFF00"/>
              </a:solidFill>
              <a:latin typeface="Calibri"/>
              <a:ea typeface="Calibri"/>
              <a:cs typeface="Calibri"/>
              <a:sym typeface="Calibri"/>
            </a:endParaRPr>
          </a:p>
          <a:p>
            <a:pPr marL="914400" marR="0" lvl="0" indent="-914400" algn="l" rtl="0">
              <a:lnSpc>
                <a:spcPct val="70000"/>
              </a:lnSpc>
              <a:spcBef>
                <a:spcPts val="1000"/>
              </a:spcBef>
              <a:spcAft>
                <a:spcPts val="0"/>
              </a:spcAft>
              <a:buClr>
                <a:schemeClr val="dk1"/>
              </a:buClr>
              <a:buSzPct val="25000"/>
              <a:buFont typeface="Arial"/>
              <a:buNone/>
            </a:pPr>
            <a:endParaRPr sz="3359" b="1" i="1" u="none" strike="noStrike" cap="none">
              <a:solidFill>
                <a:srgbClr val="FF0000"/>
              </a:solidFill>
              <a:latin typeface="Calibri"/>
              <a:ea typeface="Calibri"/>
              <a:cs typeface="Calibri"/>
              <a:sym typeface="Calibri"/>
            </a:endParaRPr>
          </a:p>
          <a:p>
            <a:pPr marL="0" marR="0" lvl="0" indent="0" algn="l" rtl="0">
              <a:lnSpc>
                <a:spcPct val="70000"/>
              </a:lnSpc>
              <a:spcBef>
                <a:spcPts val="500"/>
              </a:spcBef>
              <a:buNone/>
            </a:pPr>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355600" y="142600"/>
            <a:ext cx="11480700" cy="7161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030A0"/>
              </a:buClr>
              <a:buSzPct val="25000"/>
              <a:buFont typeface="Calibri"/>
              <a:buNone/>
            </a:pPr>
            <a:r>
              <a:rPr lang="en-US" sz="4400" b="1" i="1" u="none" strike="noStrike" cap="none">
                <a:solidFill>
                  <a:srgbClr val="7030A0"/>
                </a:solidFill>
                <a:latin typeface="Calibri"/>
                <a:ea typeface="Calibri"/>
                <a:cs typeface="Calibri"/>
                <a:sym typeface="Calibri"/>
              </a:rPr>
              <a:t>Culture</a:t>
            </a:r>
          </a:p>
        </p:txBody>
      </p:sp>
      <p:sp>
        <p:nvSpPr>
          <p:cNvPr id="427" name="Shape 427"/>
          <p:cNvSpPr txBox="1">
            <a:spLocks noGrp="1"/>
          </p:cNvSpPr>
          <p:nvPr>
            <p:ph type="body" idx="1"/>
          </p:nvPr>
        </p:nvSpPr>
        <p:spPr>
          <a:xfrm>
            <a:off x="746850" y="1188325"/>
            <a:ext cx="10698300" cy="5199300"/>
          </a:xfrm>
          <a:prstGeom prst="rect">
            <a:avLst/>
          </a:prstGeom>
          <a:noFill/>
          <a:ln>
            <a:noFill/>
          </a:ln>
        </p:spPr>
        <p:txBody>
          <a:bodyPr wrap="square" lIns="91425" tIns="45700" rIns="91425" bIns="45700" anchor="t" anchorCtr="0">
            <a:noAutofit/>
          </a:bodyPr>
          <a:lstStyle/>
          <a:p>
            <a:pPr marL="1371600" marR="0" lvl="1" indent="-914400" algn="l" rtl="0">
              <a:lnSpc>
                <a:spcPct val="70000"/>
              </a:lnSpc>
              <a:spcBef>
                <a:spcPts val="500"/>
              </a:spcBef>
              <a:spcAft>
                <a:spcPts val="0"/>
              </a:spcAft>
              <a:buClr>
                <a:srgbClr val="B4A7D6"/>
              </a:buClr>
              <a:buSzPct val="100625"/>
              <a:buFont typeface="Calibri"/>
              <a:buAutoNum type="arabicPeriod"/>
            </a:pPr>
            <a:r>
              <a:rPr lang="en-US" sz="3220" b="1" i="0" u="none" strike="noStrike" cap="none">
                <a:solidFill>
                  <a:srgbClr val="B4A7D6"/>
                </a:solidFill>
                <a:latin typeface="Calibri"/>
                <a:ea typeface="Calibri"/>
                <a:cs typeface="Calibri"/>
                <a:sym typeface="Calibri"/>
              </a:rPr>
              <a:t>Religion/World View</a:t>
            </a:r>
          </a:p>
          <a:p>
            <a:pPr marL="1371600" marR="0" lvl="1" indent="-914400" algn="l" rtl="0">
              <a:lnSpc>
                <a:spcPct val="70000"/>
              </a:lnSpc>
              <a:spcBef>
                <a:spcPts val="500"/>
              </a:spcBef>
              <a:spcAft>
                <a:spcPts val="0"/>
              </a:spcAft>
              <a:buClr>
                <a:srgbClr val="B4A7D6"/>
              </a:buClr>
              <a:buSzPct val="100625"/>
              <a:buFont typeface="Calibri"/>
              <a:buAutoNum type="arabicPeriod"/>
            </a:pPr>
            <a:r>
              <a:rPr lang="en-US" sz="3220" b="1" i="0" u="none" strike="noStrike" cap="none">
                <a:solidFill>
                  <a:srgbClr val="B4A7D6"/>
                </a:solidFill>
                <a:latin typeface="Calibri"/>
                <a:ea typeface="Calibri"/>
                <a:cs typeface="Calibri"/>
                <a:sym typeface="Calibri"/>
              </a:rPr>
              <a:t>Arts and literature</a:t>
            </a:r>
          </a:p>
          <a:p>
            <a:pPr marL="1371600" marR="0" lvl="1" indent="-914400" algn="l" rtl="0">
              <a:lnSpc>
                <a:spcPct val="70000"/>
              </a:lnSpc>
              <a:spcBef>
                <a:spcPts val="500"/>
              </a:spcBef>
              <a:spcAft>
                <a:spcPts val="0"/>
              </a:spcAft>
              <a:buClr>
                <a:srgbClr val="00B050"/>
              </a:buClr>
              <a:buSzPct val="100625"/>
              <a:buFont typeface="Calibri"/>
              <a:buAutoNum type="arabicPeriod"/>
            </a:pPr>
            <a:r>
              <a:rPr lang="en-US" sz="3220" b="1" i="0" u="none" strike="noStrike" cap="none">
                <a:solidFill>
                  <a:srgbClr val="00B050"/>
                </a:solidFill>
                <a:latin typeface="Calibri"/>
                <a:ea typeface="Calibri"/>
                <a:cs typeface="Calibri"/>
                <a:sym typeface="Calibri"/>
              </a:rPr>
              <a:t>Technology</a:t>
            </a:r>
          </a:p>
          <a:p>
            <a:pPr marL="1371600" marR="0" lvl="1" indent="-914400" algn="l" rtl="0">
              <a:lnSpc>
                <a:spcPct val="70000"/>
              </a:lnSpc>
              <a:spcBef>
                <a:spcPts val="500"/>
              </a:spcBef>
              <a:spcAft>
                <a:spcPts val="0"/>
              </a:spcAft>
              <a:buClr>
                <a:srgbClr val="00B050"/>
              </a:buClr>
              <a:buSzPct val="100625"/>
              <a:buFont typeface="Calibri"/>
              <a:buAutoNum type="arabicPeriod"/>
            </a:pPr>
            <a:r>
              <a:rPr lang="en-US" sz="3220" b="1" i="0" u="none" strike="noStrike" cap="none">
                <a:solidFill>
                  <a:srgbClr val="00B050"/>
                </a:solidFill>
                <a:latin typeface="Calibri"/>
                <a:ea typeface="Calibri"/>
                <a:cs typeface="Calibri"/>
                <a:sym typeface="Calibri"/>
              </a:rPr>
              <a:t>Language</a:t>
            </a:r>
          </a:p>
          <a:p>
            <a:pPr marL="1371600" marR="0" lvl="1" indent="-914400" algn="l" rtl="0">
              <a:lnSpc>
                <a:spcPct val="70000"/>
              </a:lnSpc>
              <a:spcBef>
                <a:spcPts val="500"/>
              </a:spcBef>
              <a:spcAft>
                <a:spcPts val="0"/>
              </a:spcAft>
              <a:buClr>
                <a:srgbClr val="0070C0"/>
              </a:buClr>
              <a:buSzPct val="100625"/>
              <a:buFont typeface="Calibri"/>
              <a:buAutoNum type="arabicPeriod"/>
            </a:pPr>
            <a:r>
              <a:rPr lang="en-US" sz="3220" b="1" i="0" u="none" strike="noStrike" cap="none">
                <a:solidFill>
                  <a:srgbClr val="0070C0"/>
                </a:solidFill>
                <a:latin typeface="Calibri"/>
                <a:ea typeface="Calibri"/>
                <a:cs typeface="Calibri"/>
                <a:sym typeface="Calibri"/>
              </a:rPr>
              <a:t>Economics</a:t>
            </a:r>
          </a:p>
          <a:p>
            <a:pPr marL="1371600" marR="0" lvl="1" indent="-914400" algn="l" rtl="0">
              <a:lnSpc>
                <a:spcPct val="70000"/>
              </a:lnSpc>
              <a:spcBef>
                <a:spcPts val="500"/>
              </a:spcBef>
              <a:spcAft>
                <a:spcPts val="0"/>
              </a:spcAft>
              <a:buClr>
                <a:srgbClr val="0070C0"/>
              </a:buClr>
              <a:buSzPct val="100625"/>
              <a:buFont typeface="Calibri"/>
              <a:buAutoNum type="arabicPeriod"/>
            </a:pPr>
            <a:r>
              <a:rPr lang="en-US" sz="3220" b="1" i="0" u="none" strike="noStrike" cap="none">
                <a:solidFill>
                  <a:srgbClr val="0070C0"/>
                </a:solidFill>
                <a:latin typeface="Calibri"/>
                <a:ea typeface="Calibri"/>
                <a:cs typeface="Calibri"/>
                <a:sym typeface="Calibri"/>
              </a:rPr>
              <a:t>Government</a:t>
            </a:r>
          </a:p>
          <a:p>
            <a:pPr marL="1371600" marR="0" lvl="1" indent="-914400" algn="l" rtl="0">
              <a:lnSpc>
                <a:spcPct val="70000"/>
              </a:lnSpc>
              <a:spcBef>
                <a:spcPts val="500"/>
              </a:spcBef>
              <a:spcAft>
                <a:spcPts val="0"/>
              </a:spcAft>
              <a:buClr>
                <a:srgbClr val="FF9900"/>
              </a:buClr>
              <a:buSzPct val="100625"/>
              <a:buFont typeface="Calibri"/>
              <a:buAutoNum type="arabicPeriod"/>
            </a:pPr>
            <a:r>
              <a:rPr lang="en-US" sz="3220" b="1" i="0" u="none" strike="noStrike" cap="none">
                <a:solidFill>
                  <a:srgbClr val="FF9900"/>
                </a:solidFill>
                <a:latin typeface="Calibri"/>
                <a:ea typeface="Calibri"/>
                <a:cs typeface="Calibri"/>
                <a:sym typeface="Calibri"/>
              </a:rPr>
              <a:t>Social Organizations</a:t>
            </a:r>
          </a:p>
          <a:p>
            <a:pPr marL="1371600" marR="0" lvl="1" indent="-914400" algn="l" rtl="0">
              <a:lnSpc>
                <a:spcPct val="70000"/>
              </a:lnSpc>
              <a:spcBef>
                <a:spcPts val="500"/>
              </a:spcBef>
              <a:buClr>
                <a:srgbClr val="FF9900"/>
              </a:buClr>
              <a:buSzPct val="100625"/>
              <a:buFont typeface="Calibri"/>
              <a:buAutoNum type="arabicPeriod"/>
            </a:pPr>
            <a:r>
              <a:rPr lang="en-US" sz="3220" b="1" i="0" u="none" strike="noStrike" cap="none">
                <a:solidFill>
                  <a:srgbClr val="FF9900"/>
                </a:solidFill>
                <a:latin typeface="Calibri"/>
                <a:ea typeface="Calibri"/>
                <a:cs typeface="Calibri"/>
                <a:sym typeface="Calibri"/>
              </a:rPr>
              <a:t>Customs and Traditions</a:t>
            </a:r>
          </a:p>
        </p:txBody>
      </p:sp>
    </p:spTree>
  </p:cSld>
  <p:clrMapOvr>
    <a:masterClrMapping/>
  </p:clrMapOvr>
  <p:transition spd="med">
    <p:fade/>
  </p:transition>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Widescreen</PresentationFormat>
  <Paragraphs>119</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Arial</vt:lpstr>
      <vt:lpstr>Simple Dark</vt:lpstr>
      <vt:lpstr>Wednesday, September 13</vt:lpstr>
      <vt:lpstr>Using the reading that you read last night (yellow paper - Cultural Universals)</vt:lpstr>
      <vt:lpstr>What are humans?</vt:lpstr>
      <vt:lpstr>The dictionary defines humanity as...</vt:lpstr>
      <vt:lpstr>Case Studies</vt:lpstr>
      <vt:lpstr>Culture</vt:lpstr>
      <vt:lpstr>Cultural Universals</vt:lpstr>
      <vt:lpstr>Culture</vt:lpstr>
      <vt:lpstr>Culture</vt:lpstr>
      <vt:lpstr>Religion/World View</vt:lpstr>
      <vt:lpstr>Arts and Literature</vt:lpstr>
      <vt:lpstr>Science and Technology</vt:lpstr>
      <vt:lpstr>Economic Systems &amp; Commerce </vt:lpstr>
      <vt:lpstr>Communication &amp; Language</vt:lpstr>
      <vt:lpstr>Customs and Traditions</vt:lpstr>
      <vt:lpstr>Forms of Government</vt:lpstr>
      <vt:lpstr>Social Organization </vt:lpstr>
      <vt:lpstr>Which aspect of culture?</vt:lpstr>
      <vt:lpstr>Which aspect of culture?</vt:lpstr>
      <vt:lpstr>Which aspect of culture?</vt:lpstr>
      <vt:lpstr>Which aspect of culture?</vt:lpstr>
      <vt:lpstr>Which aspect of culture?</vt:lpstr>
      <vt:lpstr>Which aspect of culture?</vt:lpstr>
      <vt:lpstr>Which aspect of culture?</vt:lpstr>
      <vt:lpstr>Which aspect of culture?</vt:lpstr>
      <vt:lpstr>Sammamish Culture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September 13</dc:title>
  <dc:creator>Nguyen, Thai-Hang    SHS - Staff</dc:creator>
  <cp:lastModifiedBy>Nguyen, Thai-Hang    SHS - Staff</cp:lastModifiedBy>
  <cp:revision>1</cp:revision>
  <dcterms:modified xsi:type="dcterms:W3CDTF">2017-09-17T19:54:24Z</dcterms:modified>
</cp:coreProperties>
</file>