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2" r:id="rId2"/>
    <p:sldId id="307" r:id="rId3"/>
    <p:sldId id="271" r:id="rId4"/>
    <p:sldId id="281" r:id="rId5"/>
    <p:sldId id="282" r:id="rId6"/>
    <p:sldId id="289" r:id="rId7"/>
    <p:sldId id="290" r:id="rId8"/>
    <p:sldId id="291" r:id="rId9"/>
    <p:sldId id="301" r:id="rId10"/>
    <p:sldId id="300" r:id="rId11"/>
    <p:sldId id="320" r:id="rId12"/>
    <p:sldId id="284" r:id="rId13"/>
    <p:sldId id="299" r:id="rId14"/>
    <p:sldId id="259" r:id="rId15"/>
    <p:sldId id="260" r:id="rId16"/>
    <p:sldId id="285" r:id="rId17"/>
    <p:sldId id="286" r:id="rId18"/>
    <p:sldId id="322" r:id="rId19"/>
    <p:sldId id="292" r:id="rId2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9AE8D91-2C9B-404A-9063-136189D2462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89EB243-7E81-4E53-997F-9E37A042F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1.8487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7-09-26T15:13:50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12955 5810 0,'56'0'47,"-1"0"-32,29 0-15,28 0 16,83 0-16,-27 0 16,-1 0-16,-27 0 15,-56 0-15,-1 0 16,-27 0-16,28 0 16,-28 0-16,28 0 15,27 0-15,-27 0 16,0 0-16,28 0 15,-29 0-15,29 0 16,-28 0-16,0 0 16,-29 0-16,1 0 15,-28 0 1,0 0-16,28 0 0,-28 0 16,28 0-1,-28 0-15,-1 0 16,57 0-16,-28 0 15,-28 0-15,56 0 16,-28 0-16,-1 0 16,29 28-16,0-28 15,0 0-15,-1 0 16,29 0-16,0 0 16,-1 0-16,1 0 15,-28 0-15,0 0 16,-1 0-16,-27 0 15,28 0-15,0 0 16,-28 0-16,27 0 16,-55 0-16,0 0 15,0 0 95</inkml:trace>
  <inkml:trace contextRef="#ctx0" brushRef="#br0" timeOffset="1760.0252">21610 5754 0,'28'0'15,"0"0"-15,0 0 16,55-28-16,57 0 16,0 28-16,27 0 15,1 0-15,27 0 16,-55 0-16,27 0 15,-27 0-15,-29 0 16,1 0-16,28 0 16,-56 0-1,-29 0-15,29 0 16,-28 0-16,-28 0 16,28 0-16,0 0 15,-29 0-15,29 0 16,0 0-16,28 0 15,0 0-15,27 0 16,-27 0-16,28 0 16,-56 0-16,27 28 15,-27-28-15,28 0 16,28 0-16,-56 0 16,27 0-16,-27 0 15,0 0-15,0 0 16,0 0-16,-1 0 15,1 0-15,-28 0 16,0 0-16,28 0 16,-28 0-16,0 0 15,56 0-15,-29 0 32,-27 0-32,28 0 15,0 0-15,28 0 16,-28 0-16,27 0 15,1 0-15,-28 28 16,28-28-16,-1 0 16,-27 0-16,28 0 15,0 0-15,0-28 16,-1 28-16,1 0 16,0 0-16,0 0 15,-1 0-15,1 0 16,0 0-16,0 0 15,-28 0-15,-1 0 16,1 0-16,28-28 16,-28 28-16,0 0 15,27 0-15,-27 0 16,0-28-16,0 28 16,0 0-16,-28 0 15,55 0-15,-55 0 16,0 0-16,0 0 15,56 0-15,-28 0 16,0 0 0,-1 0-16,29 0 15,-28 0 1,0 0-16,0 0 16,-28 0-1,0 0 1,0 0-16,-1 0 31</inkml:trace>
  <inkml:trace contextRef="#ctx0" brushRef="#br0" timeOffset="3903.8292">3099 6368 0,'28'0'47,"28"0"-47,0 0 16,27 0-16,1 0 15,56 0-15,27 0 16,-111 0-16,56 0 15,55 0-15,-83 0 16,-56 28-16,28-28 16,0 0-16,0 0 15,-1 0 1,-27 0-16,28 0 16,-28 0-1,0 28-15,0-28 16,0 0-1,0 0-15,0 0 16,0 0-16,27 0 16,-27 0-16,0 0 15,0 0-15,0 0 16,0 0-16,0 0 16,0 0-1,0 0-15</inkml:trace>
  <inkml:trace contextRef="#ctx0" brushRef="#br0" timeOffset="8815.9854">12676 7178 0,'55'0'156,"1"0"-156,0 0 15,0 0-15,0-28 16,-28 28-16,28 0 16,-1 0-16,-27 0 15,0 0-15,0 0 16,0 0-16,0 0 16,0 0-16,0 0 15,0 0-15,0 0 16,0 0-1,-1 0-15,1 0 16,0 0-16,0 0 16,0 0-1,0 0-15,28 0 16,-28 0 0,0 0-1,0 0-15,55 0 16,-55 0-1,28 0-15,-28 0 0,28 0 16,28 0 0,-56 0-16,0 0 15,27 0-15,-27 0 16,0 0-16,28 0 16,-28 0-16,56 0 15,-28 0-15,-1 0 16,1 0-16,0 0 15,-28 0-15,28 0 16,-28 0-16,0 0 16,0 0-16,0 0 15,-1 0-15,29 0 16,-28 0-16,28 0 16,-28 0-1,56 0-15,-56 0 16,28 0-16,-1 0 15,1 0-15,-28 0 16,28 0-16,0 0 16,0 0-16,27 0 15,-27 0-15,0 0 16,0 0-16,0 0 16,-28 0-1,55 0-15,-55 0 16,28 0-16,0 0 15,0 0-15,0 0 16,0 0-16,-1 0 16,-27 0-16,0 0 15,0 0-15,0 0 16,0 0 0,0 0-16,0 28 15,0-28-15,0 0 16,0 0-1,-1 0 1,1 0 187,0 0-187,0 0-1,0 0-15,28 0 16,0 28-16,-28-28 16,28 0-16,-28 0 15</inkml:trace>
  <inkml:trace contextRef="#ctx0" brushRef="#br0" timeOffset="22008.0285">3602 8463 0,'0'28'47,"55"-28"-47,1 0 16,28 0-16,28 0 15,-1 0-15,-27 0 16,28 0-16,0 0 16,-1 0-16,29 0 15,-28 0-15,-29 0 16,-27 0-16,28 0 16,-28 0-16,-28 0 15,55 0-15,-55 0 16,0 0-16,28 0 15,0 0-15,0 0 16,28 0-16,-1 0 16,1 0-16,-28 0 15,0 0-15,27 0 16,-27 0-16,0 0 16,0 0-1,0 0-15,0 0 16,0 0-16,-1 0 15,-27 0-15,28 0 16,0 0-16,28 0 16,-56 0-16,27 0 15,-27 0-15,0 0 16,28 0 0,0 0-16,0 0 15,-28 0 1,28 0-16,-1 0 15,1 0-15,0 0 16,0 0-16,-28 0 16,0 0-16,28 0 15,-28 0 1,27 0-16,29 0 16,-28 0-16,28 0 15,-28 0-15,27 0 16,-27 0-16,-28 0 15,56-28-15,-28 28 16,-28 0-16,27 0 16,-27 0-1,28 0-15,-28 0 16,0 0-16,0 0 16,28 0-16,-28 0 15,28 0-15,-29 0 16,57 0-16,-56 0 15,28 0-15,0 0 16,0 0-16,0 0 16,27 0-16,-27 0 15,28 0-15,-28 0 16,-28 0-16,27 0 16,1 0-16,0 0 15,28 0-15,-28 0 16,28 0-16,-29 0 15,29 0-15,-28 0 16,28 0-16,-1 0 16,-27 0-16,56 0 15,-28 0-15,-28 0 16,-1 0-16,1 0 16,28 0-16,-28 0 15,-28 0-15,28 0 16,-28 0-16,55 0 15,-27 0-15,0 0 16,0 0-16,28 0 16,-29 0-1,-27 0-15,28 0 16,-28 0-16,0 0 16,0 0-16,0 0 15,0 0-15,28 0 16,-28 0-16,27 0 15,1 0-15,0 0 16,0 0-16,-28 0 16,28 0-16,-28 0 15,0 0-15,27 0 16,1 0-16,0 0 16,0 0-16,56 0 15,-57 0-15,29 0 16,0 0-16,-28 0 15,0 0-15,-29 0 16,29 0-16,0 0 16,-28 0-16,0 28 15,0-28-15,28 0 16,0 0-16,-1 0 16,-27 0-1,56 0-15,-28 0 16,0 0-16,28 0 15,-57 0-15,29 0 16,0 0-16,0 0 16,0 0-16,0 0 15,-28 0-15,0 0 16,27 0-16,-27 0 16,28 0-1,-28 0-15,0 0 16,28 0-16,-28 0 15,0 0 1,0 0-16,-1 0 16,29 0-16,-28 0 15,0 0-15,0 0 16,0 0-16,28 0 16,-28 0-16,28 0 15,-28 0-15,27 0 16,1 0-16,0 0 15,0 0-15,0 0 16,-28 0-16,0 0 16,27 0-16,-27 0 15,0 0 1,0 0-16,0 0 16,0 0-16,0 0 15,56 0 1,-56 0-16,0 0 15,27 0-15,29 0 16,-28 0-16,0 28 16,0-28-16,-1 28 15,-27-28-15,56 0 16,0 0-16,-28 56 16,0-56-16,-1 28 15,29-28-15,-56 0 16,56 0-16,-56 0 15,28 0 1,-28 0 0,-1 0-1,1 0-15,0 0 16,28 0-16,28 0 16,0 28-16,-1 0 15,1-28-15,0 28 16,-28-28-16,28 0 15,-29 0 1,1 0-16,-28 0 0,0 0 16,0 0-1,28 0 1,0 0-16,55 27 16,-27 1-16,28-28 15,-28 28-15,-29-28 16,1 28-16,0-28 15,-28 0-15,0 0 16,0 0-16,0 0 16,28 0-1,-29 0-15,1 0 16,56 0-16,0 0 16,0 0-16,-28 0 15,27 0-15,-27-28 16,0 28-16,-28 0 15,0 0-15,28 0 16,-28 0 0,27 0-1,-27-28 1,28 28 0,-28 0-1,56 0 1,-28 0-16,27 0 15,29 0-15,0 0 16,-1 0-16,1 0 16,-28 0-16,-28 0 15,0 0-15,-28 0 16,-1 0 0,1 0-1,0 0 1,0 0-16,0 0 15,0 0-15,0 0 16,0 0 0,0 0 31,0 0-32,0 0-15,0 0 94,-1 0-32,-27-28-30,28 28 140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1.84874" units="1/cm"/>
          <inkml:channelProperty channel="Y" name="resolution" value="40.44944" units="1/cm"/>
          <inkml:channelProperty channel="T" name="resolution" value="1" units="1/dev"/>
        </inkml:channelProperties>
      </inkml:inkSource>
      <inkml:timestamp xml:id="ts0" timeString="2017-09-26T15:18:29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23983 2011 0,'28'0'63,"0"0"-63,28 0 15,-28 0 1,0 0 0,0 0-16,-1 0 15,1 0 1,56 0 0,-56 0-1,0 0 1,0 0-16,0 0 15,56 0-15,-29 0 16,-27 0-16,0 0 16,28 0-16,-28 0 15,28 0-15,-28 0 16,28 0-16,-1 0 16,1 0-16,-28 0 15,28 0-15,0 0 16,-28 0-16,0 0 15,0 0-15,27 0 16,-27 0 0,28 0-16,0 0 15,0 0 1,0 0-16,-28 0 16,27 28-16,1 0 15,-28-28-15,0 0 16,28 0-16,-28 0 15,0 28-15,28-1 16,-28-27-16,0 0 16,27 0-16,-27 28 15,0-28-15,28 0 16,0 0-16,-28 0 16,28 28-16,-1-28 15,-27 0-15,28 0 16,-28 0-16,0 0 15,0 28-15,0-28 16,0 0-16,0 0 16,0 0-1,0 0-15,0 0 16,-1 0 0,1 0 30,0 0-14,0 0-17,0 0 1,0 0 46,0 0-46,0 0 31,0 0-31,0 0-1</inkml:trace>
  <inkml:trace contextRef="#ctx0" brushRef="#br0" timeOffset="1200.0651">27948 1955 0,'56'28'63,"-29"-28"-48,1 0-15,28 0 16,-28 0-16,0 0 15,28 0-15,0 0 16,-28 0-16,55 0 16,-55 0-16,28 0 15,28 0-15,-28 0 16,-28 0-16,0 0 16,27 0-16,29 0 15,-56 0-15,0 0 16,28 0-16,0 0 15,0 0 1,-29 0-16,29 0 16,-28 0-16,0 0 15,0 0-15,28 0 16,-28 0-16,0 0 16,28 0-1,-1 0-15,-27 0 16,0 0-16,28 0 15,-28 0 1,0 0-16</inkml:trace>
  <inkml:trace contextRef="#ctx0" brushRef="#br0" timeOffset="3200.4702">19041 2849 0,'28'0'78,"0"0"-78,28-28 16,28 28-16,-28 0 16,83-28-16,-83 0 15,0 28-15,0 0 16,0 0-16,-1 0 16,1 0-16,0 0 15,-28 0-15,28 0 16,-28 0-16,0 0 15,0 0-15,-1 0 16,29 0 0,-28 0-16,28 0 15,-28 0 1,0 0-16,0 0 16,0 0-16,0 0 15,28 0-15,-29 0 16,1 0-1,0 0-15,0 0 16,0 0 0,0 0-1,0 0-15,0 0 32</inkml:trace>
  <inkml:trace contextRef="#ctx0" brushRef="#br0" timeOffset="10888.526">19069 6368 0,'0'-28'78,"28"28"-62,0 0 0,0 0-16,0 0 15,0 0-15,56-28 16,-57 28-16,57 0 16,-28 0-16,-28 0 15,0 0-15,28 0 16,0 0-16,-28 0 15,-1 0-15,1 0 16,0 0-16,28 0 16,-28 0-16,0 0 15,0 0-15,0 0 16,28 0-16,-28 0 16,-1 0-16,29 0 15,-28 0-15,0 0 16,0 0-16,28 0 15,0 0-15,-28 0 16,0 0-16,27 0 16,-27 0-1,0 0-15,0 0 16,28 0-16,-28 0 16,0 0-16,28 0 15,0 0-15,27 0 16,1 0-16,0 0 15,0 0-15,-1 0 16,1 0-16,-28 0 16,0 0-16,28 0 15,-57 0-15,29 0 16,0 0-16,28 0 16,-28 0-16,27 0 15,-27 0-15,28 0 16,-28-28-16,28 28 15,-28 0-15,27 0 16,-55 0-16,28 0 16,0 0-16,0 0 15,-28 0-15,55 0 16,-27 0-16,-28 0 16,0 0-16,0 0 15,0 0-15,0 0 16,0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8B8F-A1B3-4B2A-83F4-5844B1910B0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69EF0-ED17-46EB-961F-D675983DC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Halos faded</a:t>
            </a:r>
            <a:r>
              <a:rPr lang="en-US" baseline="0"/>
              <a:t> during renaissance. </a:t>
            </a:r>
          </a:p>
          <a:p>
            <a:r>
              <a:rPr lang="en-US" baseline="0"/>
              <a:t>Size and intensity of halo also showed greater divinity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9EF0-ED17-46EB-961F-D675983DCC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Halos faded</a:t>
            </a:r>
            <a:r>
              <a:rPr lang="en-US" baseline="0"/>
              <a:t> during renaissance. </a:t>
            </a:r>
          </a:p>
          <a:p>
            <a:r>
              <a:rPr lang="en-US" baseline="0"/>
              <a:t>Size and intensity of halo also showed greater divinity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9EF0-ED17-46EB-961F-D675983DCC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9" y="744471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467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6"/>
            <a:ext cx="1565767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0334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88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84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CC5F80D-C1C4-4083-A846-D406A365690C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28FBF37-0AE0-4DD5-AD97-43EB0772C7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797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38" indent="-384038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566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6912" userDrawn="1">
          <p15:clr>
            <a:srgbClr val="F26B43"/>
          </p15:clr>
        </p15:guide>
        <p15:guide id="7" pos="936" userDrawn="1">
          <p15:clr>
            <a:srgbClr val="F26B43"/>
          </p15:clr>
        </p15:guide>
        <p15:guide id="8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415" y="457204"/>
            <a:ext cx="9612971" cy="1410897"/>
          </a:xfrm>
        </p:spPr>
        <p:txBody>
          <a:bodyPr/>
          <a:lstStyle/>
          <a:p>
            <a:pPr algn="ctr"/>
            <a:r>
              <a:rPr lang="en-US" dirty="0"/>
              <a:t>September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37621"/>
            <a:ext cx="10274808" cy="2124779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/>
              <a:t>TURN IN:</a:t>
            </a:r>
            <a:r>
              <a:rPr lang="en-US" sz="3600" b="1" dirty="0"/>
              <a:t> Nothing</a:t>
            </a:r>
          </a:p>
          <a:p>
            <a:pPr algn="l"/>
            <a:r>
              <a:rPr lang="en-US" sz="3600" b="1" u="sng" dirty="0">
                <a:solidFill>
                  <a:srgbClr val="FFC000"/>
                </a:solidFill>
              </a:rPr>
              <a:t>TAKE OUT:</a:t>
            </a:r>
            <a:r>
              <a:rPr lang="en-US" sz="3600" b="1" dirty="0">
                <a:solidFill>
                  <a:srgbClr val="FFC000"/>
                </a:solidFill>
              </a:rPr>
              <a:t> SS </a:t>
            </a:r>
            <a:r>
              <a:rPr lang="en-US" sz="3600" b="1" dirty="0" smtClean="0">
                <a:solidFill>
                  <a:srgbClr val="FFC000"/>
                </a:solidFill>
              </a:rPr>
              <a:t>notebook, Renaissance </a:t>
            </a:r>
            <a:r>
              <a:rPr lang="en-US" sz="3600" b="1" dirty="0">
                <a:solidFill>
                  <a:srgbClr val="FFC000"/>
                </a:solidFill>
              </a:rPr>
              <a:t>packet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3962400"/>
            <a:ext cx="7620000" cy="2124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/>
              <a:t>Learning Objective:</a:t>
            </a:r>
          </a:p>
          <a:p>
            <a:pPr algn="l"/>
            <a:r>
              <a:rPr lang="en-US" sz="3200" b="1" dirty="0" smtClean="0"/>
              <a:t>-Features of Renaissance art</a:t>
            </a:r>
            <a:r>
              <a:rPr lang="en-US" sz="3200" b="1" dirty="0"/>
              <a:t> </a:t>
            </a:r>
            <a:r>
              <a:rPr lang="en-US" sz="3200" b="1" dirty="0" smtClean="0"/>
              <a:t>&amp; art analysis</a:t>
            </a:r>
          </a:p>
          <a:p>
            <a:pPr algn="l"/>
            <a:r>
              <a:rPr lang="en-US" sz="3200" b="1" dirty="0" smtClean="0"/>
              <a:t>-understand how art reflects the change in society of the time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692896" y="3429000"/>
            <a:ext cx="2432304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77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u="sng" dirty="0"/>
              <a:t>Agenda:</a:t>
            </a:r>
          </a:p>
          <a:p>
            <a:pPr algn="l"/>
            <a:r>
              <a:rPr lang="en-US" sz="3200" dirty="0" smtClean="0">
                <a:solidFill>
                  <a:srgbClr val="FFC000"/>
                </a:solidFill>
              </a:rPr>
              <a:t>Renaissance art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.huffpost.com/gen/1149754/images/o-SISTINE-CHAPEL-PICKPOCKET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27" y="0"/>
            <a:ext cx="1002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upload.wikimedia.org/wikipedia/commons/9/92/BambergApocalypseFolio025vAngelWithLittleBo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4" y="413360"/>
            <a:ext cx="2960614" cy="22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ee adjacent tex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41" y="413360"/>
            <a:ext cx="1913012" cy="25408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53879"/>
              </p:ext>
            </p:extLst>
          </p:nvPr>
        </p:nvGraphicFramePr>
        <p:xfrm>
          <a:off x="2155092" y="3111174"/>
          <a:ext cx="8128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855625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24385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 of Medieval 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 of Renaissance 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6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648" y="762004"/>
            <a:ext cx="9601200" cy="1286649"/>
          </a:xfrm>
        </p:spPr>
        <p:txBody>
          <a:bodyPr>
            <a:noAutofit/>
          </a:bodyPr>
          <a:lstStyle/>
          <a:p>
            <a:pPr algn="ctr"/>
            <a:r>
              <a:rPr lang="en-US"/>
              <a:t>Features of Medieval European art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05200"/>
          </a:xfrm>
        </p:spPr>
        <p:txBody>
          <a:bodyPr>
            <a:normAutofit/>
          </a:bodyPr>
          <a:lstStyle/>
          <a:p>
            <a:r>
              <a:rPr lang="en-US" sz="2600"/>
              <a:t>Halo</a:t>
            </a:r>
          </a:p>
          <a:p>
            <a:r>
              <a:rPr lang="en-US" sz="2600"/>
              <a:t>Hierarchy of Scale</a:t>
            </a:r>
          </a:p>
          <a:p>
            <a:r>
              <a:rPr lang="en-US" sz="2600"/>
              <a:t>Artist Unknown</a:t>
            </a:r>
          </a:p>
          <a:p>
            <a:r>
              <a:rPr lang="en-US" sz="2600"/>
              <a:t>Religious Symbolism</a:t>
            </a:r>
          </a:p>
          <a:p>
            <a:r>
              <a:rPr lang="en-US" sz="2600"/>
              <a:t>Church patronage</a:t>
            </a:r>
          </a:p>
          <a:p>
            <a:endParaRPr lang="en-US" b="1" u="sng"/>
          </a:p>
          <a:p>
            <a:endParaRPr lang="en-US"/>
          </a:p>
        </p:txBody>
      </p:sp>
      <p:pic>
        <p:nvPicPr>
          <p:cNvPr id="14" name="Picture 13" descr="http://www.orthodoxartsjournal.org/wp-content/uploads/2012/11/5983926325_d5654238d0_o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5867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7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553" y="6302195"/>
            <a:ext cx="6280151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Features of Medieval European art </a:t>
            </a:r>
          </a:p>
        </p:txBody>
      </p:sp>
      <p:pic>
        <p:nvPicPr>
          <p:cNvPr id="12290" name="Picture 2" descr="https://upload.wikimedia.org/wikipedia/commons/f/f0/Duccio_maesta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44361"/>
            <a:ext cx="10261600" cy="50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60159"/>
            <a:ext cx="3886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Halo:</a:t>
            </a:r>
          </a:p>
          <a:p>
            <a:pPr algn="ctr"/>
            <a:r>
              <a:rPr lang="en-US" dirty="0"/>
              <a:t>Ring or circle of light around heads of figures</a:t>
            </a:r>
          </a:p>
          <a:p>
            <a:pPr algn="ctr"/>
            <a:r>
              <a:rPr lang="en-US" dirty="0"/>
              <a:t>Shows divinity (holiness)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3" y="902175"/>
            <a:ext cx="25527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0400" y="902180"/>
            <a:ext cx="914400" cy="1764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51800" y="60162"/>
            <a:ext cx="38862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Religious Symbolism:</a:t>
            </a:r>
          </a:p>
          <a:p>
            <a:pPr algn="ctr"/>
            <a:r>
              <a:rPr lang="en-US" b="1" u="sng" dirty="0"/>
              <a:t>Church patronage</a:t>
            </a:r>
            <a:r>
              <a:rPr lang="en-US" dirty="0"/>
              <a:t>= representations from the bible</a:t>
            </a:r>
          </a:p>
          <a:p>
            <a:pPr algn="ctr"/>
            <a:r>
              <a:rPr lang="en-US" dirty="0"/>
              <a:t>LOTS of Mary and Child and Christ images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1375" y="4627428"/>
            <a:ext cx="316631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Hierarchy of Scale:</a:t>
            </a:r>
          </a:p>
          <a:p>
            <a:pPr algn="ctr"/>
            <a:r>
              <a:rPr lang="en-US" dirty="0"/>
              <a:t>The most important figures are the largest to illustrate their superiority</a:t>
            </a:r>
          </a:p>
          <a:p>
            <a:pPr algn="ctr"/>
            <a:r>
              <a:rPr lang="en-US" dirty="0"/>
              <a:t>Jesus and Mary are larger than all others  </a:t>
            </a:r>
          </a:p>
          <a:p>
            <a:pPr algn="ctr"/>
            <a:r>
              <a:rPr lang="en-US" dirty="0"/>
              <a:t>NOT realistic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52896" y="5181424"/>
            <a:ext cx="659781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Artist Unknown:</a:t>
            </a:r>
          </a:p>
          <a:p>
            <a:pPr algn="ctr"/>
            <a:r>
              <a:rPr lang="en-US"/>
              <a:t>Authors of artistic works were often not credited </a:t>
            </a:r>
          </a:p>
          <a:p>
            <a:pPr algn="ctr"/>
            <a:r>
              <a:rPr lang="en-US"/>
              <a:t>Focus not on the individual </a:t>
            </a:r>
          </a:p>
        </p:txBody>
      </p:sp>
    </p:spTree>
    <p:extLst>
      <p:ext uri="{BB962C8B-B14F-4D97-AF65-F5344CB8AC3E}">
        <p14:creationId xmlns:p14="http://schemas.microsoft.com/office/powerpoint/2010/main" val="19636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2209800" cy="685800"/>
          </a:xfrm>
        </p:spPr>
        <p:txBody>
          <a:bodyPr>
            <a:noAutofit/>
          </a:bodyPr>
          <a:lstStyle/>
          <a:p>
            <a:r>
              <a:rPr lang="en-US" sz="4800"/>
              <a:t>Halo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0" y="457204"/>
            <a:ext cx="6096000" cy="3581401"/>
          </a:xfrm>
        </p:spPr>
        <p:txBody>
          <a:bodyPr/>
          <a:lstStyle/>
          <a:p>
            <a:r>
              <a:rPr lang="en-US"/>
              <a:t>Ring or circle of light around heads of figures</a:t>
            </a:r>
          </a:p>
          <a:p>
            <a:r>
              <a:rPr lang="en-US"/>
              <a:t>Halos were popular in Middle Ages art</a:t>
            </a:r>
          </a:p>
          <a:p>
            <a:r>
              <a:rPr lang="en-US"/>
              <a:t>Halos became fainter and then disappeared in Renaissance Art</a:t>
            </a:r>
          </a:p>
        </p:txBody>
      </p:sp>
      <p:pic>
        <p:nvPicPr>
          <p:cNvPr id="2" name="Picture 2" descr="https://upload.wikimedia.org/wikipedia/commons/e/e2/Gentile_da_Fabriano_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5"/>
            <a:ext cx="3276600" cy="39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lassconnection.s3.amazonaws.com/586/flashcards/479586/jpg/byz_christ1363208465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3" y="1676400"/>
            <a:ext cx="2637703" cy="49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damandeveseedgatheringministry.com/yahoo_site_admin/assets/images/jesus_halo-jesus.309153500_st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1" y="2562229"/>
            <a:ext cx="4504863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019"/>
            <a:ext cx="4724400" cy="16303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Hieratic Scale </a:t>
            </a:r>
            <a:br>
              <a:rPr lang="en-US"/>
            </a:br>
            <a:r>
              <a:rPr lang="en-US"/>
              <a:t>or</a:t>
            </a:r>
            <a:br>
              <a:rPr lang="en-US"/>
            </a:br>
            <a:r>
              <a:rPr lang="en-US"/>
              <a:t>Hierarchy of Scale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2286003"/>
            <a:ext cx="4953000" cy="4403652"/>
          </a:xfrm>
        </p:spPr>
        <p:txBody>
          <a:bodyPr>
            <a:normAutofit/>
          </a:bodyPr>
          <a:lstStyle/>
          <a:p>
            <a:r>
              <a:rPr lang="en-US" sz="2400"/>
              <a:t>During the Middle Age, The making of saints or members of the family of God larger in scale than ordinary or less important figures. </a:t>
            </a:r>
          </a:p>
          <a:p>
            <a:r>
              <a:rPr lang="en-US" sz="2400"/>
              <a:t>During the Renaissance, ordinary people grew to be the same size as saints in paintings and saints began to look more like ordinary people </a:t>
            </a:r>
            <a:r>
              <a:rPr lang="en-US" sz="2400">
                <a:sym typeface="Wingdings" panose="05000000000000000000" pitchFamily="2" charset="2"/>
              </a:rPr>
              <a:t> Realism and a human focus </a:t>
            </a: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3"/>
            <a:ext cx="3352800" cy="516565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5297" y="37653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More important people are represented as larger to show their importance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153297" y="152400"/>
            <a:ext cx="685800" cy="1371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0/06/TombofNebamu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38" y="4114800"/>
            <a:ext cx="2530413" cy="23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raveltoeat.com/wp-content/uploads/2012/06/wpid-Photo-Jun-20-2012-354-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38" y="943659"/>
            <a:ext cx="188661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1" y="3310969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 technique from the Ancient World </a:t>
            </a:r>
          </a:p>
        </p:txBody>
      </p:sp>
    </p:spTree>
    <p:extLst>
      <p:ext uri="{BB962C8B-B14F-4D97-AF65-F5344CB8AC3E}">
        <p14:creationId xmlns:p14="http://schemas.microsoft.com/office/powerpoint/2010/main" val="1609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3" y="457203"/>
            <a:ext cx="10363200" cy="952500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Common features of Renaissance 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352" y="1409703"/>
            <a:ext cx="3011905" cy="5448300"/>
          </a:xfrm>
        </p:spPr>
        <p:txBody>
          <a:bodyPr>
            <a:normAutofit fontScale="92500"/>
          </a:bodyPr>
          <a:lstStyle/>
          <a:p>
            <a:r>
              <a:rPr lang="en-US" sz="3200"/>
              <a:t>Realism</a:t>
            </a:r>
          </a:p>
          <a:p>
            <a:pPr lvl="1"/>
            <a:r>
              <a:rPr lang="en-US" sz="3200"/>
              <a:t>Perspective</a:t>
            </a:r>
          </a:p>
          <a:p>
            <a:pPr lvl="1"/>
            <a:r>
              <a:rPr lang="en-US" sz="3200"/>
              <a:t>Anatomy </a:t>
            </a:r>
          </a:p>
          <a:p>
            <a:pPr lvl="1"/>
            <a:r>
              <a:rPr lang="en-US" sz="3200"/>
              <a:t>Depth  </a:t>
            </a:r>
          </a:p>
          <a:p>
            <a:r>
              <a:rPr lang="en-US" sz="3200"/>
              <a:t>Nature</a:t>
            </a:r>
          </a:p>
          <a:p>
            <a:r>
              <a:rPr lang="en-US" sz="3200"/>
              <a:t>Secularism </a:t>
            </a:r>
          </a:p>
          <a:p>
            <a:r>
              <a:rPr lang="en-US" sz="3200"/>
              <a:t>Individualism  </a:t>
            </a:r>
          </a:p>
          <a:p>
            <a:r>
              <a:rPr lang="en-US" sz="3200"/>
              <a:t>Classicism</a:t>
            </a:r>
          </a:p>
          <a:p>
            <a:r>
              <a:rPr lang="en-US" sz="3200"/>
              <a:t>Artistic notoriety  </a:t>
            </a:r>
          </a:p>
          <a:p>
            <a:endParaRPr lang="en-US" sz="3200"/>
          </a:p>
          <a:p>
            <a:endParaRPr lang="en-US" sz="3200"/>
          </a:p>
          <a:p>
            <a:pPr marL="0" indent="0">
              <a:buNone/>
            </a:pPr>
            <a:endParaRPr lang="en-US" sz="3200"/>
          </a:p>
          <a:p>
            <a:endParaRPr lang="en-US"/>
          </a:p>
        </p:txBody>
      </p:sp>
      <p:pic>
        <p:nvPicPr>
          <p:cNvPr id="5" name="Picture 4" descr="http://www.artfixdaily.com/images/pr/mary972x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3" y="1714503"/>
            <a:ext cx="698517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269127"/>
            <a:ext cx="9601200" cy="569824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Common features of Renaissance art </a:t>
            </a:r>
          </a:p>
        </p:txBody>
      </p:sp>
      <p:pic>
        <p:nvPicPr>
          <p:cNvPr id="4" name="Picture 4" descr="https://upload.wikimedia.org/wikipedia/commons/thumb/b/be/Titian_Bacchus_and_Ariadne.jpg/1024px-Titian_Bacchus_and_Ariad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20" y="-19049"/>
            <a:ext cx="6946160" cy="62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1" y="38104"/>
            <a:ext cx="2851520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Realism</a:t>
            </a:r>
            <a:r>
              <a:rPr lang="en-US" sz="2400" b="1" dirty="0"/>
              <a:t>: </a:t>
            </a:r>
            <a:r>
              <a:rPr lang="en-US" sz="2400" dirty="0"/>
              <a:t>photo realistic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u="sng" dirty="0"/>
              <a:t>Perspective</a:t>
            </a:r>
            <a:r>
              <a:rPr lang="en-US" sz="2400" dirty="0"/>
              <a:t> – drawing style that gives the impression of height, width, depth, and position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u="sng" dirty="0"/>
              <a:t>Depth</a:t>
            </a:r>
            <a:r>
              <a:rPr lang="en-US" sz="2400" dirty="0"/>
              <a:t> – image looks almost 3 dimensional (foreground v. Background)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u="sng" dirty="0"/>
              <a:t>Anatomy-</a:t>
            </a:r>
            <a:r>
              <a:rPr lang="en-US" sz="2400" dirty="0"/>
              <a:t> bodies are accurate in proportion and musculature.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4968129"/>
            <a:ext cx="3886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Nature</a:t>
            </a:r>
            <a:r>
              <a:rPr lang="en-US" sz="2400"/>
              <a:t>: You see animals and plants being repented</a:t>
            </a:r>
            <a:r>
              <a:rPr lang="en-US" sz="2000"/>
              <a:t> </a:t>
            </a:r>
            <a:r>
              <a:rPr lang="en-US" sz="2400"/>
              <a:t>and sometimes featured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8640" y="38105"/>
            <a:ext cx="5029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latin typeface="Arial" panose="020B0604020202020204" pitchFamily="34" charset="0"/>
              </a:rPr>
              <a:t>Bacchus and Ariadne</a:t>
            </a:r>
            <a:endParaRPr lang="en-US" sz="2400">
              <a:latin typeface="Arial" panose="020B0604020202020204" pitchFamily="34" charset="0"/>
            </a:endParaRPr>
          </a:p>
          <a:p>
            <a:pPr algn="ctr"/>
            <a:r>
              <a:rPr lang="en-US" sz="2400">
                <a:solidFill>
                  <a:srgbClr val="333333"/>
                </a:solidFill>
                <a:latin typeface="Arial" panose="020B0604020202020204" pitchFamily="34" charset="0"/>
              </a:rPr>
              <a:t>By Titian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981951" y="3705235"/>
            <a:ext cx="3886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Secularism</a:t>
            </a:r>
            <a:r>
              <a:rPr lang="en-US" sz="2400"/>
              <a:t>: non religious (non Christian typically) images and figures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1123" y="1734960"/>
            <a:ext cx="486971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Individualism</a:t>
            </a:r>
            <a:r>
              <a:rPr lang="en-US" sz="2400" dirty="0"/>
              <a:t>: belief and emphasis of the moral worth of the individual</a:t>
            </a:r>
            <a:r>
              <a:rPr lang="en-US" sz="2400" dirty="0">
                <a:sym typeface="Wingdings" panose="05000000000000000000" pitchFamily="2" charset="2"/>
              </a:rPr>
              <a:t> seen in charters represented and in </a:t>
            </a:r>
            <a:r>
              <a:rPr lang="en-US" sz="2400" b="1" u="sng" dirty="0">
                <a:sym typeface="Wingdings" panose="05000000000000000000" pitchFamily="2" charset="2"/>
              </a:rPr>
              <a:t>author </a:t>
            </a:r>
            <a:r>
              <a:rPr lang="en-US" sz="2400" b="1" u="sng" dirty="0"/>
              <a:t>notoriety</a:t>
            </a:r>
            <a:r>
              <a:rPr lang="en-US" sz="2400" dirty="0"/>
              <a:t> (author is known)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7683" y="90227"/>
            <a:ext cx="234315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Classicism</a:t>
            </a:r>
            <a:r>
              <a:rPr lang="en-US" sz="2400"/>
              <a:t>: Greek and Roman </a:t>
            </a:r>
          </a:p>
          <a:p>
            <a:pPr algn="ctr"/>
            <a:r>
              <a:rPr lang="en-US" sz="2400"/>
              <a:t>-Myth in art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391400" y="228603"/>
            <a:ext cx="2743200" cy="224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53204" y="701251"/>
            <a:ext cx="1207625" cy="1228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15" y="249142"/>
            <a:ext cx="5538924" cy="620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4119" y="3943714"/>
            <a:ext cx="4015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Hierarchy of Scale </a:t>
            </a:r>
            <a:r>
              <a:rPr lang="en-US" sz="2800" dirty="0" smtClean="0"/>
              <a:t>because they didn’t understand/know how to use </a:t>
            </a:r>
            <a:r>
              <a:rPr lang="en-US" sz="2800" b="1" dirty="0" smtClean="0"/>
              <a:t>Perspective</a:t>
            </a:r>
            <a:endParaRPr lang="en-US" sz="2800" b="1" dirty="0"/>
          </a:p>
        </p:txBody>
      </p:sp>
      <p:sp>
        <p:nvSpPr>
          <p:cNvPr id="7" name="Down Arrow 6"/>
          <p:cNvSpPr/>
          <p:nvPr/>
        </p:nvSpPr>
        <p:spPr>
          <a:xfrm rot="2594284">
            <a:off x="7666164" y="1714548"/>
            <a:ext cx="595911" cy="215727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60432" y="1128846"/>
            <a:ext cx="279156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Is this guy a little person?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168" y="655080"/>
            <a:ext cx="249218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Is this guy a giant person? </a:t>
            </a:r>
            <a:endParaRPr lang="en-US" sz="3200" dirty="0"/>
          </a:p>
        </p:txBody>
      </p:sp>
      <p:sp>
        <p:nvSpPr>
          <p:cNvPr id="9" name="Down Arrow 8"/>
          <p:cNvSpPr/>
          <p:nvPr/>
        </p:nvSpPr>
        <p:spPr>
          <a:xfrm rot="17222104">
            <a:off x="2734522" y="795645"/>
            <a:ext cx="595911" cy="262826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971" y="195943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Identify the artistic features in this image</a:t>
            </a:r>
          </a:p>
        </p:txBody>
      </p:sp>
      <p:pic>
        <p:nvPicPr>
          <p:cNvPr id="5" name="Picture 4" descr="http://www.artknowledgenews.com/files2009b/The_Olivetan_Master_Monks_Singin_the_Off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1" y="1066800"/>
            <a:ext cx="8686800" cy="5495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3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57200"/>
            <a:ext cx="6831673" cy="1086237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Draw a vertical arrow on the left side of your paper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4038600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16216" y="2171700"/>
            <a:ext cx="0" cy="40386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0109" y="1688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Timeline of Art</a:t>
            </a:r>
          </a:p>
        </p:txBody>
      </p:sp>
    </p:spTree>
    <p:extLst>
      <p:ext uri="{BB962C8B-B14F-4D97-AF65-F5344CB8AC3E}">
        <p14:creationId xmlns:p14="http://schemas.microsoft.com/office/powerpoint/2010/main" val="23745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89" y="809255"/>
            <a:ext cx="7166811" cy="2900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u="sng" dirty="0"/>
              <a:t>Byzantine Art- </a:t>
            </a:r>
          </a:p>
          <a:p>
            <a:pPr marL="0" indent="0">
              <a:buNone/>
            </a:pPr>
            <a:r>
              <a:rPr lang="en-US" sz="2400" dirty="0"/>
              <a:t>(300 to 400 </a:t>
            </a:r>
            <a:r>
              <a:rPr lang="en-US" sz="2400" dirty="0" smtClean="0"/>
              <a:t>CE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and 5</a:t>
            </a:r>
            <a:r>
              <a:rPr lang="en-US" sz="2400" baseline="30000" dirty="0"/>
              <a:t>th</a:t>
            </a:r>
            <a:r>
              <a:rPr lang="en-US" sz="2400" dirty="0"/>
              <a:t> Century)</a:t>
            </a:r>
          </a:p>
          <a:p>
            <a:r>
              <a:rPr lang="en-US" sz="2300" dirty="0"/>
              <a:t>Byzantine Empire was the political continuation of the Roman Empire</a:t>
            </a:r>
          </a:p>
          <a:p>
            <a:r>
              <a:rPr lang="en-US" sz="2300" dirty="0"/>
              <a:t>Constantinople, the Byzantine capital, was adorned with large amounts of classical sculptures </a:t>
            </a:r>
          </a:p>
          <a:p>
            <a:r>
              <a:rPr lang="en-US" sz="2300" dirty="0"/>
              <a:t>The most prominent feature of Byzantine art was that it </a:t>
            </a:r>
            <a:r>
              <a:rPr lang="en-US" sz="2300" b="1" u="sng" dirty="0"/>
              <a:t>became more abstract</a:t>
            </a:r>
            <a:r>
              <a:rPr lang="en-US" sz="2300" dirty="0"/>
              <a:t>, favoring </a:t>
            </a:r>
            <a:r>
              <a:rPr lang="en-US" sz="2300" b="1" u="sng" dirty="0"/>
              <a:t>symbolism</a:t>
            </a:r>
            <a:r>
              <a:rPr lang="en-US" sz="2300" dirty="0"/>
              <a:t> </a:t>
            </a:r>
            <a:r>
              <a:rPr lang="en-US" sz="2300" b="1" dirty="0"/>
              <a:t>rather than realistic representations.</a:t>
            </a:r>
          </a:p>
        </p:txBody>
      </p:sp>
      <p:pic>
        <p:nvPicPr>
          <p:cNvPr id="7172" name="Picture 4" descr="https://upload.wikimedia.org/wikipedia/commons/thumb/a/a2/Christ_Pantocrator_Deesis_mosaic_Hagia_Sophia.jpg/300px-Christ_Pantocrator_Deesis_mosaic_Hagia_Sop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3" y="169798"/>
            <a:ext cx="3848100" cy="48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b/be/Meister_von_Nerezi_001.jpg/300px-Meister_von_Nerezi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09657"/>
            <a:ext cx="4038600" cy="2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5" y="5056884"/>
            <a:ext cx="6148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New works were often Mosaic and Frescos </a:t>
            </a:r>
          </a:p>
          <a:p>
            <a:pPr algn="ctr"/>
            <a:r>
              <a:rPr lang="en-US" sz="2800"/>
              <a:t>(large works completed in Churches) </a:t>
            </a:r>
          </a:p>
        </p:txBody>
      </p:sp>
    </p:spTree>
    <p:extLst>
      <p:ext uri="{BB962C8B-B14F-4D97-AF65-F5344CB8AC3E}">
        <p14:creationId xmlns:p14="http://schemas.microsoft.com/office/powerpoint/2010/main" val="39170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3" y="740513"/>
            <a:ext cx="8309812" cy="2900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u="sng" dirty="0"/>
              <a:t>Early Europe- </a:t>
            </a:r>
          </a:p>
          <a:p>
            <a:pPr marL="0" indent="0">
              <a:buNone/>
            </a:pPr>
            <a:r>
              <a:rPr lang="en-US" sz="2400" dirty="0"/>
              <a:t>(400 to 500 </a:t>
            </a:r>
            <a:r>
              <a:rPr lang="en-US" sz="2400" dirty="0" smtClean="0"/>
              <a:t>CE)</a:t>
            </a:r>
            <a:endParaRPr lang="en-US" sz="2400" dirty="0"/>
          </a:p>
          <a:p>
            <a:pPr lvl="0"/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Art from European and Germanic societies as the Christianization of Europe began. </a:t>
            </a:r>
          </a:p>
          <a:p>
            <a:pPr lvl="0"/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Scythian, Celtic, Iron-Age European, </a:t>
            </a:r>
            <a:r>
              <a:rPr lang="en-US" altLang="en-US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Ango</a:t>
            </a:r>
            <a:r>
              <a:rPr lang="en-US" alt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-Saxon, and Viking societies’ art</a:t>
            </a:r>
          </a:p>
          <a:p>
            <a:pPr lvl="0"/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Religious texts and icons</a:t>
            </a:r>
          </a:p>
          <a:p>
            <a:pPr lvl="0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5" y="3922801"/>
            <a:ext cx="5791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Illuminated Manuscripts: </a:t>
            </a:r>
            <a:r>
              <a:rPr lang="en-US" sz="2800"/>
              <a:t>Texts are decorated with borders and images to supplement often gold and silver used. </a:t>
            </a:r>
          </a:p>
          <a:p>
            <a:pPr algn="ctr"/>
            <a:r>
              <a:rPr lang="en-US" sz="2800"/>
              <a:t>Similar types of illustrated text were seen in the Islamic Empire</a:t>
            </a:r>
          </a:p>
        </p:txBody>
      </p:sp>
      <p:pic>
        <p:nvPicPr>
          <p:cNvPr id="8200" name="Picture 8" descr="http://totallyhistory.com/wp-content/uploads/2011/05/Christ-Enthroned-Celtic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32" y="424246"/>
            <a:ext cx="2417443" cy="31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3" y="3771322"/>
            <a:ext cx="4310063" cy="28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89" y="740513"/>
            <a:ext cx="10291011" cy="2900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u="sng" dirty="0"/>
              <a:t>Early medieval </a:t>
            </a:r>
          </a:p>
          <a:p>
            <a:pPr marL="0" indent="0">
              <a:buNone/>
            </a:pPr>
            <a:r>
              <a:rPr lang="en-US" sz="4800" dirty="0"/>
              <a:t>(400 - 1500 </a:t>
            </a:r>
            <a:r>
              <a:rPr lang="en-US" sz="4800" dirty="0" smtClean="0"/>
              <a:t>CE)</a:t>
            </a:r>
            <a:endParaRPr lang="en-US" sz="4600" b="1" u="sng" dirty="0"/>
          </a:p>
          <a:p>
            <a:pPr marL="0" indent="0">
              <a:buNone/>
            </a:pPr>
            <a:r>
              <a:rPr lang="en-US" sz="3200" dirty="0"/>
              <a:t>Art from Medieval times were </a:t>
            </a:r>
            <a:r>
              <a:rPr lang="en-US" sz="3200" b="1" dirty="0"/>
              <a:t>mostly religious</a:t>
            </a:r>
            <a:r>
              <a:rPr lang="en-US" sz="3200" dirty="0"/>
              <a:t> in focus, </a:t>
            </a:r>
            <a:r>
              <a:rPr lang="en-US" sz="3200" b="1" dirty="0"/>
              <a:t>funded by influential Church figures</a:t>
            </a:r>
            <a:r>
              <a:rPr lang="en-US" sz="3200" dirty="0"/>
              <a:t> such as bishops, abbeys, or wealthy secular patrons. A distinguishing element of Medieval art concerns the </a:t>
            </a:r>
            <a:r>
              <a:rPr lang="en-US" sz="3200" b="1" dirty="0"/>
              <a:t>lack of realism</a:t>
            </a:r>
            <a:r>
              <a:rPr lang="en-US" sz="3200" dirty="0"/>
              <a:t>. With the collapse of the Roman Empire came the loss of the knowledge of realism and perspective drawing. Despite this, </a:t>
            </a:r>
            <a:r>
              <a:rPr lang="en-US" sz="3200" b="1" dirty="0"/>
              <a:t>art was used during this era to convey religious ideology</a:t>
            </a:r>
            <a:r>
              <a:rPr lang="en-US" sz="3200" dirty="0"/>
              <a:t>, and iconic art was </a:t>
            </a:r>
            <a:r>
              <a:rPr lang="en-US" sz="3200" dirty="0" smtClean="0"/>
              <a:t>often times </a:t>
            </a:r>
            <a:r>
              <a:rPr lang="en-US" sz="3200" dirty="0"/>
              <a:t>sufficient for such a task.</a:t>
            </a:r>
            <a:endParaRPr lang="en-US" sz="3000" u="sng" dirty="0"/>
          </a:p>
        </p:txBody>
      </p:sp>
      <p:pic>
        <p:nvPicPr>
          <p:cNvPr id="4" name="Picture 3" descr="https://upload.wikimedia.org/wikipedia/commons/f/f0/Duccio_maesta1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0063"/>
            <a:ext cx="5863389" cy="3055540"/>
          </a:xfrm>
          <a:prstGeom prst="rect">
            <a:avLst/>
          </a:prstGeom>
          <a:noFill/>
          <a:extLst/>
        </p:spPr>
      </p:pic>
      <p:pic>
        <p:nvPicPr>
          <p:cNvPr id="5" name="Picture 4" descr="http://www.orthodoxartsjournal.org/wp-content/uploads/2012/11/5983926325_d5654238d0_o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40919"/>
            <a:ext cx="3276600" cy="31408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15640" y="2041200"/>
              <a:ext cx="9227160" cy="113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280" y="2031840"/>
                <a:ext cx="9245880" cy="11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8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89" y="740517"/>
            <a:ext cx="10291011" cy="93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b="1" u="sng"/>
              <a:t>Islamic Art</a:t>
            </a:r>
          </a:p>
          <a:p>
            <a:pPr marL="0" indent="0">
              <a:buNone/>
            </a:pPr>
            <a:endParaRPr lang="en-US" sz="4600" b="1" u="sng"/>
          </a:p>
          <a:p>
            <a:pPr marL="0" indent="0">
              <a:buNone/>
            </a:pPr>
            <a:endParaRPr lang="en-US" sz="4600" b="1" u="sng"/>
          </a:p>
        </p:txBody>
      </p:sp>
      <p:pic>
        <p:nvPicPr>
          <p:cNvPr id="6" name="Picture 5" descr="https://encrypted-tbn3.gstatic.com/images?q=tbn:ANd9GcTS5ONOmCKHFv11TLYnQ_Mwjn8YjFt0A0oywWDAM84UG-jv68O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1"/>
            <a:ext cx="3661613" cy="361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s-media-cache-ak0.pinimg.com/736x/d6/3e/f9/d63ef9e6063b63f8d4ef662c1d5c5c5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07" y="2971801"/>
            <a:ext cx="4038600" cy="36158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66712" y="1502516"/>
            <a:ext cx="36616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(622 </a:t>
            </a:r>
            <a:r>
              <a:rPr lang="en-US" sz="2800" dirty="0"/>
              <a:t>- 1500 CE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pPr algn="ctr"/>
            <a:r>
              <a:rPr lang="en-US" b="1" dirty="0" smtClean="0"/>
              <a:t>Figures </a:t>
            </a:r>
            <a:r>
              <a:rPr lang="en-US" b="1" dirty="0"/>
              <a:t>were not represented </a:t>
            </a:r>
            <a:r>
              <a:rPr lang="en-US" dirty="0"/>
              <a:t>in this art due to religious beliefs… </a:t>
            </a:r>
            <a:r>
              <a:rPr lang="en-US" b="1" dirty="0"/>
              <a:t>humans should not try to mimic God</a:t>
            </a:r>
            <a:r>
              <a:rPr lang="en-US" dirty="0"/>
              <a:t>’s (Allah's work</a:t>
            </a:r>
            <a:r>
              <a:rPr lang="en-US" dirty="0" smtClean="0"/>
              <a:t>)</a:t>
            </a:r>
          </a:p>
          <a:p>
            <a:pPr algn="ctr"/>
            <a:r>
              <a:rPr lang="en-US" b="1" dirty="0" smtClean="0"/>
              <a:t>Calligraphy – verses from the Koran (Islamic holy book)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Large </a:t>
            </a:r>
            <a:r>
              <a:rPr lang="en-US" b="1" dirty="0"/>
              <a:t>mosaics</a:t>
            </a:r>
            <a:r>
              <a:rPr lang="en-US" dirty="0"/>
              <a:t> were constructed in religious and public buildings</a:t>
            </a:r>
          </a:p>
          <a:p>
            <a:pPr algn="ctr"/>
            <a:r>
              <a:rPr lang="en-US" dirty="0"/>
              <a:t>Colorful patters and designs marked the art style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Illuminated manuscripts might have been influenced by Islamic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4178197"/>
            <a:ext cx="2895600" cy="237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Advancements in science and mathematics had a huge impact on renaissance art and realism in European works. </a:t>
            </a:r>
          </a:p>
        </p:txBody>
      </p:sp>
    </p:spTree>
    <p:extLst>
      <p:ext uri="{BB962C8B-B14F-4D97-AF65-F5344CB8AC3E}">
        <p14:creationId xmlns:p14="http://schemas.microsoft.com/office/powerpoint/2010/main" val="17971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3" y="740517"/>
            <a:ext cx="4957012" cy="185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b="1" u="sng" dirty="0"/>
              <a:t>Early Renaissance </a:t>
            </a:r>
          </a:p>
          <a:p>
            <a:pPr marL="0" indent="0">
              <a:buNone/>
            </a:pPr>
            <a:r>
              <a:rPr lang="en-US" sz="4400" dirty="0"/>
              <a:t>(1300 - 1500 </a:t>
            </a:r>
            <a:r>
              <a:rPr lang="en-US" sz="4400" dirty="0" smtClean="0"/>
              <a:t>CE)</a:t>
            </a:r>
            <a:endParaRPr lang="en-US" sz="4400" b="1" u="sng" dirty="0"/>
          </a:p>
          <a:p>
            <a:pPr marL="0" indent="0">
              <a:buNone/>
            </a:pPr>
            <a:endParaRPr lang="en-US" sz="4600" b="1" u="sng" dirty="0"/>
          </a:p>
          <a:p>
            <a:pPr marL="0" indent="0">
              <a:buNone/>
            </a:pPr>
            <a:endParaRPr lang="en-US" sz="4600" b="1" u="sng" dirty="0"/>
          </a:p>
        </p:txBody>
      </p:sp>
      <p:pic>
        <p:nvPicPr>
          <p:cNvPr id="8" name="Picture 7" descr="https://upload.wikimedia.org/wikipedia/commons/c/cb/Izokefaliz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3" y="2819403"/>
            <a:ext cx="5558588" cy="383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s3.amazonaws.com/test.classconnection/194/flashcards/68194/jpg/giola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3" y="2590803"/>
            <a:ext cx="5029200" cy="40595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93304" y="344033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Concepts such as </a:t>
            </a:r>
            <a:r>
              <a:rPr lang="en-US" sz="2000" b="1" dirty="0"/>
              <a:t>perspective</a:t>
            </a:r>
            <a:r>
              <a:rPr lang="en-US" sz="2000" dirty="0"/>
              <a:t>, </a:t>
            </a:r>
            <a:r>
              <a:rPr lang="en-US" sz="2000" b="1" dirty="0"/>
              <a:t>depth and realism began to come </a:t>
            </a:r>
            <a:r>
              <a:rPr lang="en-US" sz="2000" dirty="0"/>
              <a:t>into art in early forms.</a:t>
            </a:r>
          </a:p>
          <a:p>
            <a:endParaRPr lang="en-US" sz="2000" dirty="0"/>
          </a:p>
          <a:p>
            <a:r>
              <a:rPr lang="en-US" sz="2000" b="1" dirty="0"/>
              <a:t>Features of Medieval style still remain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More shading and perceptive but it is not fully developed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54760" y="703800"/>
              <a:ext cx="3799800" cy="1589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5400" y="694440"/>
                <a:ext cx="3818520" cy="16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89" y="47255"/>
            <a:ext cx="9601200" cy="762000"/>
          </a:xfrm>
        </p:spPr>
        <p:txBody>
          <a:bodyPr/>
          <a:lstStyle/>
          <a:p>
            <a:r>
              <a:rPr lang="en-US"/>
              <a:t>Timeline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93" y="740515"/>
            <a:ext cx="4880812" cy="1281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600" b="1" u="sng" dirty="0"/>
              <a:t>High Renaissance </a:t>
            </a:r>
          </a:p>
          <a:p>
            <a:pPr marL="0" indent="0">
              <a:buNone/>
            </a:pPr>
            <a:r>
              <a:rPr lang="en-US" sz="4600" dirty="0"/>
              <a:t>(1300 -1600 </a:t>
            </a:r>
            <a:r>
              <a:rPr lang="en-US" sz="4600" dirty="0" smtClean="0"/>
              <a:t>CE)</a:t>
            </a:r>
            <a:endParaRPr lang="en-US" sz="4600" dirty="0"/>
          </a:p>
          <a:p>
            <a:pPr marL="0" indent="0">
              <a:buNone/>
            </a:pPr>
            <a:endParaRPr lang="en-US" sz="4600" b="1" u="sng" dirty="0"/>
          </a:p>
          <a:p>
            <a:pPr marL="0" indent="0">
              <a:buNone/>
            </a:pPr>
            <a:endParaRPr lang="en-US" sz="4600" b="1" u="sng" dirty="0"/>
          </a:p>
        </p:txBody>
      </p:sp>
      <p:pic>
        <p:nvPicPr>
          <p:cNvPr id="6" name="Picture 5" descr="http://www.dl.ket.org/humanities/gallery/images/MonaLis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7255"/>
            <a:ext cx="2819400" cy="3677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upload.wikimedia.org/wikipedia/commons/7/73/God2-Sistine_Cha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5361"/>
            <a:ext cx="3886200" cy="239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essential-humanities.net/img/art/sculpt4_0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0"/>
            <a:ext cx="3352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upload.wikimedia.org/wikipedia/commons/thumb/0/0b/Sandro_Botticelli_-_La_nascita_di_Venere_-_Google_Art_Project_-_edited.jpg/1280px-Sandro_Botticelli_-_La_nascita_di_Venere_-_Google_Art_Project_-_edit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69068"/>
            <a:ext cx="3886200" cy="237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66776" y="1920419"/>
            <a:ext cx="34861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features that characterize this period are clearly present throughout the art. </a:t>
            </a:r>
          </a:p>
          <a:p>
            <a:endParaRPr lang="en-US" sz="2000" dirty="0"/>
          </a:p>
          <a:p>
            <a:r>
              <a:rPr lang="en-US" sz="2000" dirty="0"/>
              <a:t>A focus on </a:t>
            </a:r>
            <a:r>
              <a:rPr lang="en-US" sz="2000" b="1" dirty="0"/>
              <a:t>creating realistic images</a:t>
            </a:r>
            <a:r>
              <a:rPr lang="en-US" sz="2000" dirty="0"/>
              <a:t> that </a:t>
            </a:r>
            <a:r>
              <a:rPr lang="en-US" sz="2000" b="1" dirty="0"/>
              <a:t>focus on individuals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/>
              <a:t>Religious images and symbols still exist</a:t>
            </a:r>
            <a:r>
              <a:rPr lang="en-US" sz="2000" dirty="0"/>
              <a:t> in art but they are paired with </a:t>
            </a:r>
            <a:r>
              <a:rPr lang="en-US" sz="2000" b="1" dirty="0"/>
              <a:t>classical figures </a:t>
            </a:r>
            <a:r>
              <a:rPr lang="en-US" sz="2000" dirty="0"/>
              <a:t>and r</a:t>
            </a:r>
            <a:r>
              <a:rPr lang="en-US" sz="2000" b="1" dirty="0"/>
              <a:t>eligious icons are humanized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/>
              <a:t>Secular subjects </a:t>
            </a:r>
            <a:r>
              <a:rPr lang="en-US" sz="2000" dirty="0"/>
              <a:t>also appear</a:t>
            </a:r>
          </a:p>
        </p:txBody>
      </p:sp>
    </p:spTree>
    <p:extLst>
      <p:ext uri="{BB962C8B-B14F-4D97-AF65-F5344CB8AC3E}">
        <p14:creationId xmlns:p14="http://schemas.microsoft.com/office/powerpoint/2010/main" val="4293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9601200" cy="1066800"/>
          </a:xfrm>
        </p:spPr>
        <p:txBody>
          <a:bodyPr/>
          <a:lstStyle/>
          <a:p>
            <a:r>
              <a:rPr lang="en-US"/>
              <a:t>10,000sq feet!!!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upload.wikimedia.org/wikipedia/commons/0/07/CAPPELLA_SISTINA_Cei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" y="1404690"/>
            <a:ext cx="12224084" cy="43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886</Words>
  <Application>Microsoft Office PowerPoint</Application>
  <PresentationFormat>Widescreen</PresentationFormat>
  <Paragraphs>132</Paragraphs>
  <Slides>19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Georgia</vt:lpstr>
      <vt:lpstr>Wingdings</vt:lpstr>
      <vt:lpstr>Crop</vt:lpstr>
      <vt:lpstr>September 26th </vt:lpstr>
      <vt:lpstr>PowerPoint Presentation</vt:lpstr>
      <vt:lpstr>Timeline in art</vt:lpstr>
      <vt:lpstr>Timeline in art</vt:lpstr>
      <vt:lpstr>Timeline in art</vt:lpstr>
      <vt:lpstr>Timeline in art</vt:lpstr>
      <vt:lpstr>Timeline in art</vt:lpstr>
      <vt:lpstr>Timeline in art</vt:lpstr>
      <vt:lpstr>10,000sq feet!!! </vt:lpstr>
      <vt:lpstr>PowerPoint Presentation</vt:lpstr>
      <vt:lpstr>PowerPoint Presentation</vt:lpstr>
      <vt:lpstr>Features of Medieval European art </vt:lpstr>
      <vt:lpstr>Features of Medieval European art </vt:lpstr>
      <vt:lpstr>Halo  </vt:lpstr>
      <vt:lpstr>Hieratic Scale  or Hierarchy of Scale</vt:lpstr>
      <vt:lpstr>Common features of Renaissance art </vt:lpstr>
      <vt:lpstr>Common features of Renaissance art </vt:lpstr>
      <vt:lpstr>PowerPoint Presentation</vt:lpstr>
      <vt:lpstr>Identify the artistic features in this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25th</dc:title>
  <dc:creator>Nguyen, Thai-Hang    SHS - Staff</dc:creator>
  <cp:lastModifiedBy>Nguyen, Thai-Hang    SHS - Staff</cp:lastModifiedBy>
  <cp:revision>15</cp:revision>
  <dcterms:modified xsi:type="dcterms:W3CDTF">2017-09-26T22:02:24Z</dcterms:modified>
</cp:coreProperties>
</file>