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7" r:id="rId2"/>
    <p:sldId id="258" r:id="rId3"/>
    <p:sldId id="260" r:id="rId4"/>
    <p:sldId id="259"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92" autoAdjust="0"/>
  </p:normalViewPr>
  <p:slideViewPr>
    <p:cSldViewPr snapToGrid="0">
      <p:cViewPr varScale="1">
        <p:scale>
          <a:sx n="93" d="100"/>
          <a:sy n="93" d="100"/>
        </p:scale>
        <p:origin x="11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40AEA-2EB9-4310-9AF7-8B556750F832}" type="datetimeFigureOut">
              <a:rPr lang="en-US" smtClean="0"/>
              <a:t>11/20/2017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947DF-E599-40AD-8CE3-CF0EF72B351A}" type="slidenum">
              <a:rPr lang="en-US" smtClean="0"/>
              <a:t>‹#›</a:t>
            </a:fld>
            <a:endParaRPr lang="en-US"/>
          </a:p>
        </p:txBody>
      </p:sp>
    </p:spTree>
    <p:extLst>
      <p:ext uri="{BB962C8B-B14F-4D97-AF65-F5344CB8AC3E}">
        <p14:creationId xmlns:p14="http://schemas.microsoft.com/office/powerpoint/2010/main" val="411456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947DF-E599-40AD-8CE3-CF0EF72B351A}" type="slidenum">
              <a:rPr lang="en-US" smtClean="0"/>
              <a:t>4</a:t>
            </a:fld>
            <a:endParaRPr lang="en-US"/>
          </a:p>
        </p:txBody>
      </p:sp>
    </p:spTree>
    <p:extLst>
      <p:ext uri="{BB962C8B-B14F-4D97-AF65-F5344CB8AC3E}">
        <p14:creationId xmlns:p14="http://schemas.microsoft.com/office/powerpoint/2010/main" val="253290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947DF-E599-40AD-8CE3-CF0EF72B351A}" type="slidenum">
              <a:rPr lang="en-US" smtClean="0"/>
              <a:t>9</a:t>
            </a:fld>
            <a:endParaRPr lang="en-US"/>
          </a:p>
        </p:txBody>
      </p:sp>
    </p:spTree>
    <p:extLst>
      <p:ext uri="{BB962C8B-B14F-4D97-AF65-F5344CB8AC3E}">
        <p14:creationId xmlns:p14="http://schemas.microsoft.com/office/powerpoint/2010/main" val="351702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around 1324 - 1325</a:t>
            </a:r>
          </a:p>
          <a:p>
            <a:r>
              <a:rPr lang="en-US" dirty="0" smtClean="0"/>
              <a:t>60,000 men</a:t>
            </a:r>
          </a:p>
          <a:p>
            <a:r>
              <a:rPr lang="en-US" dirty="0" smtClean="0"/>
              <a:t>12,000 slaves each carrying 4 pounds of gold bars</a:t>
            </a:r>
          </a:p>
          <a:p>
            <a:r>
              <a:rPr lang="en-US" dirty="0" smtClean="0"/>
              <a:t>heralds dressed in silks who bore gold staffs</a:t>
            </a:r>
          </a:p>
          <a:p>
            <a:r>
              <a:rPr lang="en-US" dirty="0" smtClean="0"/>
              <a:t>80 camels each carrying 50 – 300 pounds of gold dusk</a:t>
            </a:r>
          </a:p>
          <a:p>
            <a:r>
              <a:rPr lang="en-US" dirty="0" smtClean="0"/>
              <a:t>Musa provided all necessities for the procession</a:t>
            </a:r>
          </a:p>
          <a:p>
            <a:r>
              <a:rPr lang="en-US" dirty="0" smtClean="0"/>
              <a:t>Gave gold to the poor he met along his trip</a:t>
            </a:r>
          </a:p>
          <a:p>
            <a:r>
              <a:rPr lang="en-US" dirty="0" smtClean="0"/>
              <a:t>Gave to cities he passed on the way (Cairo, Medina, </a:t>
            </a:r>
            <a:r>
              <a:rPr lang="en-US" dirty="0" err="1" smtClean="0"/>
              <a:t>etc</a:t>
            </a:r>
            <a:r>
              <a:rPr lang="en-US" dirty="0" smtClean="0"/>
              <a:t>)</a:t>
            </a:r>
          </a:p>
          <a:p>
            <a:r>
              <a:rPr lang="en-US" dirty="0" smtClean="0"/>
              <a:t>Traded gold for souvenirs</a:t>
            </a:r>
          </a:p>
          <a:p>
            <a:r>
              <a:rPr lang="en-US" dirty="0" smtClean="0"/>
              <a:t>Some writings claimed that he built a mosque (Islamic holy house) each &amp; every Friday</a:t>
            </a:r>
          </a:p>
          <a:p>
            <a:endParaRPr lang="en-US" dirty="0" smtClean="0"/>
          </a:p>
          <a:p>
            <a:r>
              <a:rPr lang="en-US" dirty="0" smtClean="0"/>
              <a:t>Musa's generous actions inadvertently devastated the economy of the regions through which he passed. In the cities of Cairo, Medina, and Mecca, the sudden influx of gold devalued the metal for the next decade.</a:t>
            </a:r>
          </a:p>
          <a:p>
            <a:endParaRPr lang="en-US" dirty="0" smtClean="0"/>
          </a:p>
          <a:p>
            <a:r>
              <a:rPr lang="en-US" dirty="0" smtClean="0"/>
              <a:t>Prices on goods and wares greatly inflated. To rectify the gold market, on his way back from Mecca, Musa borrowed all the gold he could carry from money-lenders in Cairo, at high interest.</a:t>
            </a:r>
          </a:p>
          <a:p>
            <a:endParaRPr lang="en-US" dirty="0"/>
          </a:p>
        </p:txBody>
      </p:sp>
      <p:sp>
        <p:nvSpPr>
          <p:cNvPr id="4" name="Slide Number Placeholder 3"/>
          <p:cNvSpPr>
            <a:spLocks noGrp="1"/>
          </p:cNvSpPr>
          <p:nvPr>
            <p:ph type="sldNum" sz="quarter" idx="10"/>
          </p:nvPr>
        </p:nvSpPr>
        <p:spPr/>
        <p:txBody>
          <a:bodyPr/>
          <a:lstStyle/>
          <a:p>
            <a:fld id="{E55947DF-E599-40AD-8CE3-CF0EF72B351A}" type="slidenum">
              <a:rPr lang="en-US" smtClean="0"/>
              <a:t>10</a:t>
            </a:fld>
            <a:endParaRPr lang="en-US"/>
          </a:p>
        </p:txBody>
      </p:sp>
    </p:spTree>
    <p:extLst>
      <p:ext uri="{BB962C8B-B14F-4D97-AF65-F5344CB8AC3E}">
        <p14:creationId xmlns:p14="http://schemas.microsoft.com/office/powerpoint/2010/main" val="363735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BB02557A-7053-4340-A874-8AB926A8EDA1}" type="datetimeFigureOut">
              <a:rPr lang="en-US" dirty="0"/>
              <a:pPr/>
              <a:t>11/20/2017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FAEF9944-A4F6-4C59-AEBD-678D6480B8EA}"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11/20/2017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11/20/2017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11/20/2017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dirty="0"/>
              <a:t>11/20/2017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11/20/2017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11/20/2017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BB02557A-7053-4340-A874-8AB926A8EDA1}" type="datetimeFigureOut">
              <a:rPr lang="en-US" dirty="0"/>
              <a:pPr/>
              <a:t>11/20/2017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Unit &amp; Research Paper </a:t>
            </a:r>
            <a:endParaRPr lang="en-US" dirty="0"/>
          </a:p>
        </p:txBody>
      </p:sp>
      <p:sp>
        <p:nvSpPr>
          <p:cNvPr id="3" name="Content Placeholder 2"/>
          <p:cNvSpPr>
            <a:spLocks noGrp="1"/>
          </p:cNvSpPr>
          <p:nvPr>
            <p:ph idx="1"/>
          </p:nvPr>
        </p:nvSpPr>
        <p:spPr/>
        <p:txBody>
          <a:bodyPr>
            <a:normAutofit/>
          </a:bodyPr>
          <a:lstStyle/>
          <a:p>
            <a:r>
              <a:rPr lang="en-US" sz="3600" dirty="0" smtClean="0"/>
              <a:t>Keep all notes and handouts because you will need it for your Africa Research paper </a:t>
            </a:r>
          </a:p>
          <a:p>
            <a:r>
              <a:rPr lang="en-US" sz="3600" dirty="0" smtClean="0"/>
              <a:t>We will start in 2 weeks!</a:t>
            </a:r>
            <a:endParaRPr lang="en-US" sz="3600" dirty="0"/>
          </a:p>
        </p:txBody>
      </p:sp>
    </p:spTree>
    <p:extLst>
      <p:ext uri="{BB962C8B-B14F-4D97-AF65-F5344CB8AC3E}">
        <p14:creationId xmlns:p14="http://schemas.microsoft.com/office/powerpoint/2010/main" val="342590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77878"/>
            <a:ext cx="5737665" cy="2894334"/>
          </a:xfrm>
          <a:prstGeom prst="rect">
            <a:avLst/>
          </a:prstGeom>
        </p:spPr>
      </p:pic>
      <p:sp>
        <p:nvSpPr>
          <p:cNvPr id="2" name="Title 1"/>
          <p:cNvSpPr>
            <a:spLocks noGrp="1"/>
          </p:cNvSpPr>
          <p:nvPr>
            <p:ph type="title"/>
          </p:nvPr>
        </p:nvSpPr>
        <p:spPr>
          <a:xfrm>
            <a:off x="5888736" y="214780"/>
            <a:ext cx="5856456" cy="788917"/>
          </a:xfrm>
        </p:spPr>
        <p:txBody>
          <a:bodyPr>
            <a:normAutofit fontScale="90000"/>
          </a:bodyPr>
          <a:lstStyle/>
          <a:p>
            <a:r>
              <a:rPr lang="en-US" dirty="0" smtClean="0"/>
              <a:t>Kingdoms of West Africa</a:t>
            </a:r>
            <a:endParaRPr lang="en-US" dirty="0"/>
          </a:p>
        </p:txBody>
      </p:sp>
      <p:sp>
        <p:nvSpPr>
          <p:cNvPr id="3" name="Content Placeholder 2"/>
          <p:cNvSpPr>
            <a:spLocks noGrp="1"/>
          </p:cNvSpPr>
          <p:nvPr>
            <p:ph idx="1"/>
          </p:nvPr>
        </p:nvSpPr>
        <p:spPr>
          <a:xfrm>
            <a:off x="5737664" y="1712102"/>
            <a:ext cx="6430511" cy="5057324"/>
          </a:xfrm>
        </p:spPr>
        <p:txBody>
          <a:bodyPr>
            <a:normAutofit/>
          </a:bodyPr>
          <a:lstStyle/>
          <a:p>
            <a:pPr marL="0" indent="0">
              <a:buNone/>
            </a:pPr>
            <a:r>
              <a:rPr lang="en-US" sz="2600" b="1" dirty="0" smtClean="0"/>
              <a:t>Mansa Musa (1312-1337)</a:t>
            </a:r>
          </a:p>
          <a:p>
            <a:r>
              <a:rPr lang="en-US" sz="2600" dirty="0" smtClean="0"/>
              <a:t>Greatest ruler of Mali</a:t>
            </a:r>
          </a:p>
          <a:p>
            <a:r>
              <a:rPr lang="en-US" sz="2600" dirty="0" smtClean="0"/>
              <a:t>Expanded Mali’s border westward</a:t>
            </a:r>
          </a:p>
          <a:p>
            <a:r>
              <a:rPr lang="en-US" sz="2600" dirty="0" smtClean="0"/>
              <a:t>Ensured peace &amp; order</a:t>
            </a:r>
          </a:p>
          <a:p>
            <a:r>
              <a:rPr lang="en-US" sz="2600" dirty="0" smtClean="0"/>
              <a:t>Converted to Islam, based his system of justice on the </a:t>
            </a:r>
            <a:r>
              <a:rPr lang="en-US" sz="2600" dirty="0" err="1" smtClean="0"/>
              <a:t>Qu’ran</a:t>
            </a:r>
            <a:endParaRPr lang="en-US" sz="2600" dirty="0"/>
          </a:p>
          <a:p>
            <a:r>
              <a:rPr lang="en-US" sz="2600" dirty="0" smtClean="0"/>
              <a:t>Did not impose Islam on his kingdom </a:t>
            </a:r>
            <a:r>
              <a:rPr lang="en-US" sz="2600" dirty="0" smtClean="0">
                <a:sym typeface="Wingdings" panose="05000000000000000000" pitchFamily="2" charset="2"/>
              </a:rPr>
              <a:t> religious freedom &amp; tolerance </a:t>
            </a:r>
          </a:p>
          <a:p>
            <a:r>
              <a:rPr lang="en-US" sz="2600" dirty="0" smtClean="0">
                <a:sym typeface="Wingdings" panose="05000000000000000000" pitchFamily="2" charset="2"/>
              </a:rPr>
              <a:t>Went on an epic pilgrimage to the Mecca </a:t>
            </a:r>
            <a:endParaRPr lang="en-US" sz="2600" dirty="0" smtClean="0"/>
          </a:p>
          <a:p>
            <a:endParaRPr lang="en-US" sz="2000" dirty="0" smtClean="0"/>
          </a:p>
          <a:p>
            <a:pPr lvl="1"/>
            <a:endParaRPr lang="en-US" dirty="0"/>
          </a:p>
          <a:p>
            <a:pPr lvl="1"/>
            <a:endParaRPr lang="en-US" dirty="0" smtClean="0"/>
          </a:p>
        </p:txBody>
      </p:sp>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855" y="214780"/>
            <a:ext cx="5019930" cy="402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5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383" y="614065"/>
            <a:ext cx="6328150" cy="1560716"/>
          </a:xfrm>
        </p:spPr>
        <p:txBody>
          <a:bodyPr>
            <a:normAutofit fontScale="90000"/>
          </a:bodyPr>
          <a:lstStyle/>
          <a:p>
            <a:r>
              <a:rPr lang="en-US" sz="5400" dirty="0" smtClean="0"/>
              <a:t>Early Civilization of Africa </a:t>
            </a:r>
            <a:endParaRPr lang="en-US" sz="5400" dirty="0"/>
          </a:p>
        </p:txBody>
      </p:sp>
      <p:sp>
        <p:nvSpPr>
          <p:cNvPr id="3" name="Content Placeholder 2"/>
          <p:cNvSpPr>
            <a:spLocks noGrp="1"/>
          </p:cNvSpPr>
          <p:nvPr>
            <p:ph idx="1"/>
          </p:nvPr>
        </p:nvSpPr>
        <p:spPr>
          <a:xfrm>
            <a:off x="5704383" y="2303598"/>
            <a:ext cx="6328150" cy="4344090"/>
          </a:xfrm>
        </p:spPr>
        <p:txBody>
          <a:bodyPr>
            <a:normAutofit/>
          </a:bodyPr>
          <a:lstStyle/>
          <a:p>
            <a:pPr marL="0" indent="0">
              <a:buNone/>
            </a:pPr>
            <a:r>
              <a:rPr lang="en-US" sz="3200" b="1" u="sng" dirty="0" smtClean="0"/>
              <a:t>Geography</a:t>
            </a:r>
          </a:p>
          <a:p>
            <a:r>
              <a:rPr lang="en-US" dirty="0" smtClean="0"/>
              <a:t>Geography </a:t>
            </a:r>
            <a:r>
              <a:rPr lang="en-US" dirty="0"/>
              <a:t>affected migration, cultural development, and trade during the time of early civilizations in Africa. </a:t>
            </a:r>
            <a:endParaRPr lang="en-US" dirty="0" smtClean="0"/>
          </a:p>
          <a:p>
            <a:r>
              <a:rPr lang="en-US" dirty="0" smtClean="0"/>
              <a:t>Sahara dried out </a:t>
            </a:r>
            <a:r>
              <a:rPr lang="en-US" dirty="0" smtClean="0">
                <a:sym typeface="Wingdings" panose="05000000000000000000" pitchFamily="2" charset="2"/>
              </a:rPr>
              <a:t>(</a:t>
            </a:r>
            <a:r>
              <a:rPr lang="en-US" b="1" dirty="0" smtClean="0">
                <a:sym typeface="Wingdings" panose="05000000000000000000" pitchFamily="2" charset="2"/>
              </a:rPr>
              <a:t>desertification</a:t>
            </a:r>
            <a:r>
              <a:rPr lang="en-US" dirty="0" smtClean="0">
                <a:sym typeface="Wingdings" panose="05000000000000000000" pitchFamily="2" charset="2"/>
              </a:rPr>
              <a:t>)  migration </a:t>
            </a:r>
          </a:p>
          <a:p>
            <a:r>
              <a:rPr lang="en-US" b="1" dirty="0" smtClean="0">
                <a:sym typeface="Wingdings" panose="05000000000000000000" pitchFamily="2" charset="2"/>
              </a:rPr>
              <a:t>Bantu Migration </a:t>
            </a:r>
            <a:endParaRPr lang="en-US" dirty="0">
              <a:sym typeface="Wingdings" panose="05000000000000000000" pitchFamily="2" charset="2"/>
            </a:endParaRPr>
          </a:p>
          <a:p>
            <a:pPr lvl="1"/>
            <a:r>
              <a:rPr lang="en-US" dirty="0" smtClean="0">
                <a:sym typeface="Wingdings" panose="05000000000000000000" pitchFamily="2" charset="2"/>
              </a:rPr>
              <a:t>West African farmers &amp; herders migrated south and east between 1000 BCE and 1000 CE</a:t>
            </a:r>
          </a:p>
          <a:p>
            <a:pPr lvl="1"/>
            <a:r>
              <a:rPr lang="en-US" b="1" dirty="0" smtClean="0">
                <a:sym typeface="Wingdings" panose="05000000000000000000" pitchFamily="2" charset="2"/>
              </a:rPr>
              <a:t>Cultural diffusion </a:t>
            </a:r>
            <a:r>
              <a:rPr lang="en-US" dirty="0" smtClean="0">
                <a:sym typeface="Wingdings" panose="05000000000000000000" pitchFamily="2" charset="2"/>
              </a:rPr>
              <a:t> Bantu culture/language spreads down to southern Africa where there were already different cultures and peoples there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704383" cy="6854190"/>
          </a:xfrm>
          <a:prstGeom prst="rect">
            <a:avLst/>
          </a:prstGeom>
        </p:spPr>
      </p:pic>
      <p:sp>
        <p:nvSpPr>
          <p:cNvPr id="6" name="Arc 5"/>
          <p:cNvSpPr/>
          <p:nvPr/>
        </p:nvSpPr>
        <p:spPr>
          <a:xfrm>
            <a:off x="1975104" y="3319272"/>
            <a:ext cx="905256" cy="3328416"/>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18280530">
            <a:off x="3411493" y="2448631"/>
            <a:ext cx="905256" cy="332841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3752791">
            <a:off x="3061362" y="3482728"/>
            <a:ext cx="905256" cy="1284012"/>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2206301">
            <a:off x="2523275" y="3485271"/>
            <a:ext cx="905256" cy="4099738"/>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lowchart: Extract 9"/>
          <p:cNvSpPr/>
          <p:nvPr/>
        </p:nvSpPr>
        <p:spPr>
          <a:xfrm rot="10800000">
            <a:off x="2759747" y="4898951"/>
            <a:ext cx="241225" cy="18716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Extract 10"/>
          <p:cNvSpPr/>
          <p:nvPr/>
        </p:nvSpPr>
        <p:spPr>
          <a:xfrm rot="8030046">
            <a:off x="3994936" y="3652985"/>
            <a:ext cx="241225" cy="18716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p:cNvSpPr/>
          <p:nvPr/>
        </p:nvSpPr>
        <p:spPr>
          <a:xfrm rot="14896681">
            <a:off x="3524953" y="4473716"/>
            <a:ext cx="241225" cy="18716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Extract 12"/>
          <p:cNvSpPr/>
          <p:nvPr/>
        </p:nvSpPr>
        <p:spPr>
          <a:xfrm rot="13655510">
            <a:off x="3178710" y="5709353"/>
            <a:ext cx="241225" cy="18716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13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393" y="26722"/>
            <a:ext cx="7040880" cy="1560716"/>
          </a:xfrm>
        </p:spPr>
        <p:txBody>
          <a:bodyPr>
            <a:normAutofit fontScale="90000"/>
          </a:bodyPr>
          <a:lstStyle/>
          <a:p>
            <a:r>
              <a:rPr lang="en-US" sz="5400" dirty="0" smtClean="0"/>
              <a:t>Early Civilization of Africa </a:t>
            </a:r>
            <a:endParaRPr lang="en-US" sz="5400" dirty="0"/>
          </a:p>
        </p:txBody>
      </p:sp>
      <p:sp>
        <p:nvSpPr>
          <p:cNvPr id="3" name="Content Placeholder 2"/>
          <p:cNvSpPr>
            <a:spLocks noGrp="1"/>
          </p:cNvSpPr>
          <p:nvPr>
            <p:ph idx="1"/>
          </p:nvPr>
        </p:nvSpPr>
        <p:spPr>
          <a:xfrm>
            <a:off x="3771852" y="1587438"/>
            <a:ext cx="8046720" cy="5144674"/>
          </a:xfrm>
        </p:spPr>
        <p:txBody>
          <a:bodyPr>
            <a:normAutofit/>
          </a:bodyPr>
          <a:lstStyle/>
          <a:p>
            <a:pPr marL="0" indent="0">
              <a:buNone/>
            </a:pPr>
            <a:r>
              <a:rPr lang="en-US" sz="3200" b="1" dirty="0" smtClean="0"/>
              <a:t>Egyptian &amp; Nubian Civilizations</a:t>
            </a:r>
            <a:endParaRPr lang="en-US" dirty="0" smtClean="0"/>
          </a:p>
          <a:p>
            <a:r>
              <a:rPr lang="en-US" sz="2400" dirty="0" smtClean="0"/>
              <a:t>Civilizations developed around the banks of the Nile River</a:t>
            </a:r>
          </a:p>
          <a:p>
            <a:r>
              <a:rPr lang="en-US" sz="2400" dirty="0" smtClean="0"/>
              <a:t>Northern banks of the Nile </a:t>
            </a:r>
            <a:r>
              <a:rPr lang="en-US" sz="2400" dirty="0" smtClean="0">
                <a:sym typeface="Wingdings" panose="05000000000000000000" pitchFamily="2" charset="2"/>
              </a:rPr>
              <a:t> Egypt</a:t>
            </a:r>
          </a:p>
          <a:p>
            <a:r>
              <a:rPr lang="en-US" sz="2400" dirty="0" smtClean="0">
                <a:sym typeface="Wingdings" panose="05000000000000000000" pitchFamily="2" charset="2"/>
              </a:rPr>
              <a:t>Southern banks of the Nile  Nubia</a:t>
            </a:r>
          </a:p>
          <a:p>
            <a:r>
              <a:rPr lang="en-US" sz="2400" dirty="0" smtClean="0">
                <a:sym typeface="Wingdings" panose="05000000000000000000" pitchFamily="2" charset="2"/>
              </a:rPr>
              <a:t>Trade lead to contract between Egypt and Nubia </a:t>
            </a:r>
          </a:p>
          <a:p>
            <a:pPr lvl="1"/>
            <a:r>
              <a:rPr lang="en-US" sz="2000" dirty="0" smtClean="0">
                <a:sym typeface="Wingdings" panose="05000000000000000000" pitchFamily="2" charset="2"/>
              </a:rPr>
              <a:t>1500 BCE Nubia falls under Egyptian control for 500 years </a:t>
            </a:r>
          </a:p>
          <a:p>
            <a:pPr lvl="1"/>
            <a:r>
              <a:rPr lang="en-US" sz="2000" dirty="0" smtClean="0">
                <a:sym typeface="Wingdings" panose="05000000000000000000" pitchFamily="2" charset="2"/>
              </a:rPr>
              <a:t>Egyptian culture diffused into Nubian culture</a:t>
            </a:r>
          </a:p>
          <a:p>
            <a:pPr lvl="2"/>
            <a:r>
              <a:rPr lang="en-US" sz="2000" dirty="0" smtClean="0">
                <a:sym typeface="Wingdings" panose="05000000000000000000" pitchFamily="2" charset="2"/>
              </a:rPr>
              <a:t>Egyptian gods, art &amp; architecture was borrowed into Nubian culture </a:t>
            </a:r>
          </a:p>
          <a:p>
            <a:pPr lvl="1"/>
            <a:r>
              <a:rPr lang="en-US" sz="2000" dirty="0" smtClean="0">
                <a:sym typeface="Wingdings" panose="05000000000000000000" pitchFamily="2" charset="2"/>
              </a:rPr>
              <a:t>Nubians will gain independence and conquer Egypt by 730 BCE </a:t>
            </a:r>
          </a:p>
        </p:txBody>
      </p:sp>
      <p:pic>
        <p:nvPicPr>
          <p:cNvPr id="1026" name="Picture 2" descr="https://2b99395b-a-62cb3a1a-s-sites.googlegroups.com/site/egyptianandnubianempires/the-kushites-conquer-the-nile-reg/image.jpg?attachauth=ANoY7co0gu7GbIrhsTJra6Bt3eKIWuqQOrmQJJiaVvl4A78El4Os306N_jWHnOaugifuE6xSJx9K3oJYecuI6IWVmczCYXE5DDpJ_cHYbEGZ0G73TOnNWwD7hqL3ay_P8xjbZOMlSARW0GtHsniW-kQ_zKxEDyLMqGe1wrfuXYyJVGd59IQ9vA7xQp1A6lpyEmBv4sjrMIs6wleIKGzH0C91Us1dHG_IilABTmwMclpCYzLFx-2HcHhLKESHDHdU9Nr5172hBTVt-7yw-20_tKGQi78jct5rzw%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2" y="102001"/>
            <a:ext cx="2917526" cy="35373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202" y="4069082"/>
            <a:ext cx="3552985" cy="2681498"/>
          </a:xfrm>
          <a:prstGeom prst="rect">
            <a:avLst/>
          </a:prstGeom>
        </p:spPr>
      </p:pic>
      <p:pic>
        <p:nvPicPr>
          <p:cNvPr id="14" name="Picture 13"/>
          <p:cNvPicPr>
            <a:picLocks noChangeAspect="1"/>
          </p:cNvPicPr>
          <p:nvPr/>
        </p:nvPicPr>
        <p:blipFill>
          <a:blip r:embed="rId4"/>
          <a:stretch>
            <a:fillRect/>
          </a:stretch>
        </p:blipFill>
        <p:spPr>
          <a:xfrm>
            <a:off x="9163220" y="141975"/>
            <a:ext cx="2924175" cy="1952625"/>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02" y="1587438"/>
            <a:ext cx="3580680" cy="2441648"/>
          </a:xfrm>
          <a:prstGeom prst="rect">
            <a:avLst/>
          </a:prstGeom>
        </p:spPr>
      </p:pic>
      <p:sp>
        <p:nvSpPr>
          <p:cNvPr id="16" name="Right Brace 15"/>
          <p:cNvSpPr/>
          <p:nvPr/>
        </p:nvSpPr>
        <p:spPr>
          <a:xfrm>
            <a:off x="10812732" y="4982815"/>
            <a:ext cx="576072" cy="10278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1219433" y="5086665"/>
            <a:ext cx="1435608" cy="646331"/>
          </a:xfrm>
          <a:prstGeom prst="rect">
            <a:avLst/>
          </a:prstGeom>
          <a:noFill/>
        </p:spPr>
        <p:txBody>
          <a:bodyPr wrap="square" rtlCol="0">
            <a:spAutoFit/>
          </a:bodyPr>
          <a:lstStyle/>
          <a:p>
            <a:r>
              <a:rPr lang="en-US" dirty="0" smtClean="0"/>
              <a:t>Cultural diffusion </a:t>
            </a:r>
            <a:endParaRPr lang="en-US" dirty="0"/>
          </a:p>
        </p:txBody>
      </p:sp>
    </p:spTree>
    <p:extLst>
      <p:ext uri="{BB962C8B-B14F-4D97-AF65-F5344CB8AC3E}">
        <p14:creationId xmlns:p14="http://schemas.microsoft.com/office/powerpoint/2010/main" val="45971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002" y="175153"/>
            <a:ext cx="8897565" cy="1560716"/>
          </a:xfrm>
        </p:spPr>
        <p:txBody>
          <a:bodyPr/>
          <a:lstStyle/>
          <a:p>
            <a:r>
              <a:rPr lang="en-US" dirty="0" smtClean="0"/>
              <a:t>Early Civilization of Africa</a:t>
            </a:r>
            <a:endParaRPr lang="en-US" dirty="0"/>
          </a:p>
        </p:txBody>
      </p:sp>
      <p:sp>
        <p:nvSpPr>
          <p:cNvPr id="3" name="Content Placeholder 2"/>
          <p:cNvSpPr>
            <a:spLocks noGrp="1"/>
          </p:cNvSpPr>
          <p:nvPr>
            <p:ph idx="1"/>
          </p:nvPr>
        </p:nvSpPr>
        <p:spPr>
          <a:xfrm>
            <a:off x="5696002" y="1524000"/>
            <a:ext cx="6318504" cy="5507736"/>
          </a:xfrm>
        </p:spPr>
        <p:txBody>
          <a:bodyPr>
            <a:normAutofit fontScale="92500"/>
          </a:bodyPr>
          <a:lstStyle/>
          <a:p>
            <a:pPr marL="0" indent="0">
              <a:buNone/>
            </a:pPr>
            <a:r>
              <a:rPr lang="en-US" sz="3200" b="1" dirty="0" smtClean="0"/>
              <a:t>Outside influences affect North Africa </a:t>
            </a:r>
          </a:p>
          <a:p>
            <a:pPr marL="0" indent="0">
              <a:lnSpc>
                <a:spcPct val="100000"/>
              </a:lnSpc>
              <a:buNone/>
            </a:pPr>
            <a:r>
              <a:rPr lang="en-US" sz="2200" b="1" u="sng" dirty="0" smtClean="0"/>
              <a:t>Phoenicians </a:t>
            </a:r>
          </a:p>
          <a:p>
            <a:pPr>
              <a:lnSpc>
                <a:spcPct val="100000"/>
              </a:lnSpc>
            </a:pPr>
            <a:r>
              <a:rPr lang="en-US" sz="1900" dirty="0" smtClean="0"/>
              <a:t>Semitic people from between Mediterranean and Fertile Crescent (Mesopotamia/Iraq) </a:t>
            </a:r>
          </a:p>
          <a:p>
            <a:pPr>
              <a:lnSpc>
                <a:spcPct val="100000"/>
              </a:lnSpc>
            </a:pPr>
            <a:r>
              <a:rPr lang="en-US" sz="1900" dirty="0" smtClean="0"/>
              <a:t>Phoenician trades founded a kingdom in North Africa called Carthage (800 BCE – 146 BCE) </a:t>
            </a:r>
            <a:endParaRPr lang="en-US" sz="1900" dirty="0"/>
          </a:p>
          <a:p>
            <a:pPr>
              <a:lnSpc>
                <a:spcPct val="100000"/>
              </a:lnSpc>
            </a:pPr>
            <a:r>
              <a:rPr lang="en-US" sz="1900" dirty="0" smtClean="0"/>
              <a:t>Carthage stretch from present day Tunisia, Algeria, Morocco, to southern Europe</a:t>
            </a:r>
          </a:p>
          <a:p>
            <a:pPr>
              <a:lnSpc>
                <a:spcPct val="100000"/>
              </a:lnSpc>
            </a:pPr>
            <a:r>
              <a:rPr lang="en-US" sz="1900" dirty="0" smtClean="0"/>
              <a:t>Roman will ultimately conquer Carthage</a:t>
            </a:r>
          </a:p>
          <a:p>
            <a:pPr marL="0" indent="0">
              <a:lnSpc>
                <a:spcPct val="100000"/>
              </a:lnSpc>
              <a:buNone/>
            </a:pPr>
            <a:r>
              <a:rPr lang="en-US" sz="2200" b="1" u="sng" dirty="0" smtClean="0"/>
              <a:t>Romans</a:t>
            </a:r>
          </a:p>
          <a:p>
            <a:pPr>
              <a:lnSpc>
                <a:spcPct val="100000"/>
              </a:lnSpc>
            </a:pPr>
            <a:r>
              <a:rPr lang="en-US" dirty="0" smtClean="0"/>
              <a:t>North Africa farmlands feed the Roman Empire</a:t>
            </a:r>
          </a:p>
          <a:p>
            <a:pPr>
              <a:lnSpc>
                <a:spcPct val="100000"/>
              </a:lnSpc>
            </a:pPr>
            <a:r>
              <a:rPr lang="en-US" dirty="0" smtClean="0"/>
              <a:t>North Africa provided soldiers for the Roman Empire</a:t>
            </a:r>
          </a:p>
          <a:p>
            <a:pPr>
              <a:lnSpc>
                <a:spcPct val="100000"/>
              </a:lnSpc>
            </a:pPr>
            <a:r>
              <a:rPr lang="en-US" dirty="0" smtClean="0"/>
              <a:t>Under Roman rule, Christianity spread across North Africa</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9123"/>
            <a:ext cx="5658300" cy="3342169"/>
          </a:xfrm>
          <a:prstGeom prst="rect">
            <a:avLst/>
          </a:prstGeom>
        </p:spPr>
      </p:pic>
      <p:pic>
        <p:nvPicPr>
          <p:cNvPr id="7" name="Picture 6"/>
          <p:cNvPicPr>
            <a:picLocks noChangeAspect="1"/>
          </p:cNvPicPr>
          <p:nvPr/>
        </p:nvPicPr>
        <p:blipFill>
          <a:blip r:embed="rId4"/>
          <a:stretch>
            <a:fillRect/>
          </a:stretch>
        </p:blipFill>
        <p:spPr>
          <a:xfrm>
            <a:off x="87890" y="3624072"/>
            <a:ext cx="3103366" cy="3103366"/>
          </a:xfrm>
          <a:prstGeom prst="rect">
            <a:avLst/>
          </a:prstGeom>
        </p:spPr>
      </p:pic>
      <p:pic>
        <p:nvPicPr>
          <p:cNvPr id="8" name="Picture 7"/>
          <p:cNvPicPr>
            <a:picLocks noChangeAspect="1"/>
          </p:cNvPicPr>
          <p:nvPr/>
        </p:nvPicPr>
        <p:blipFill>
          <a:blip r:embed="rId5"/>
          <a:stretch>
            <a:fillRect/>
          </a:stretch>
        </p:blipFill>
        <p:spPr>
          <a:xfrm>
            <a:off x="3428694" y="4050913"/>
            <a:ext cx="1704975" cy="2676525"/>
          </a:xfrm>
          <a:prstGeom prst="rect">
            <a:avLst/>
          </a:prstGeom>
        </p:spPr>
      </p:pic>
      <p:pic>
        <p:nvPicPr>
          <p:cNvPr id="2050" name="Picture 2" descr="Image result for roman emp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12" y="3305343"/>
            <a:ext cx="5533062" cy="3319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ptimius Severus Glyptothek Munich 35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9196" y="647145"/>
            <a:ext cx="2468639" cy="3267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2829150" y="899123"/>
            <a:ext cx="2486025" cy="3810000"/>
          </a:xfrm>
          <a:prstGeom prst="rect">
            <a:avLst/>
          </a:prstGeom>
        </p:spPr>
      </p:pic>
    </p:spTree>
    <p:extLst>
      <p:ext uri="{BB962C8B-B14F-4D97-AF65-F5344CB8AC3E}">
        <p14:creationId xmlns:p14="http://schemas.microsoft.com/office/powerpoint/2010/main" val="98969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lamic empi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40" y="2157365"/>
            <a:ext cx="5846311" cy="35606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5474" y="144822"/>
            <a:ext cx="8897565" cy="858119"/>
          </a:xfrm>
        </p:spPr>
        <p:txBody>
          <a:bodyPr/>
          <a:lstStyle/>
          <a:p>
            <a:r>
              <a:rPr lang="en-US" dirty="0" smtClean="0"/>
              <a:t>Early Civilization of Africa</a:t>
            </a:r>
            <a:endParaRPr lang="en-US" dirty="0"/>
          </a:p>
        </p:txBody>
      </p:sp>
      <p:sp>
        <p:nvSpPr>
          <p:cNvPr id="3" name="Content Placeholder 2"/>
          <p:cNvSpPr>
            <a:spLocks noGrp="1"/>
          </p:cNvSpPr>
          <p:nvPr>
            <p:ph idx="1"/>
          </p:nvPr>
        </p:nvSpPr>
        <p:spPr>
          <a:xfrm>
            <a:off x="5754793" y="1002941"/>
            <a:ext cx="6122251" cy="5602350"/>
          </a:xfrm>
        </p:spPr>
        <p:txBody>
          <a:bodyPr>
            <a:normAutofit/>
          </a:bodyPr>
          <a:lstStyle/>
          <a:p>
            <a:pPr marL="0" indent="0">
              <a:buNone/>
            </a:pPr>
            <a:r>
              <a:rPr lang="en-US" sz="3200" b="1" dirty="0" smtClean="0"/>
              <a:t>Outside influences Affect North Africa </a:t>
            </a:r>
          </a:p>
          <a:p>
            <a:pPr marL="0" indent="0">
              <a:lnSpc>
                <a:spcPct val="100000"/>
              </a:lnSpc>
              <a:buNone/>
            </a:pPr>
            <a:r>
              <a:rPr lang="en-US" sz="2200" b="1" u="sng" dirty="0" smtClean="0"/>
              <a:t>Arab/Islam </a:t>
            </a:r>
          </a:p>
          <a:p>
            <a:pPr>
              <a:lnSpc>
                <a:spcPct val="100000"/>
              </a:lnSpc>
            </a:pPr>
            <a:r>
              <a:rPr lang="en-US" sz="2800" dirty="0" smtClean="0"/>
              <a:t>690 CE Arab Muslims conquered North Africa</a:t>
            </a:r>
          </a:p>
          <a:p>
            <a:pPr>
              <a:lnSpc>
                <a:spcPct val="100000"/>
              </a:lnSpc>
            </a:pPr>
            <a:r>
              <a:rPr lang="en-US" sz="2800" dirty="0" smtClean="0"/>
              <a:t>Islam replaced Christianity as a the dominate religion in the region</a:t>
            </a:r>
          </a:p>
          <a:p>
            <a:pPr>
              <a:lnSpc>
                <a:spcPct val="100000"/>
              </a:lnSpc>
            </a:pPr>
            <a:r>
              <a:rPr lang="en-US" sz="2800" dirty="0" smtClean="0"/>
              <a:t>Arabic replaced Latin as language </a:t>
            </a:r>
          </a:p>
          <a:p>
            <a:pPr>
              <a:lnSpc>
                <a:spcPct val="100000"/>
              </a:lnSpc>
            </a:pPr>
            <a:r>
              <a:rPr lang="en-US" sz="2800" b="1" dirty="0" smtClean="0"/>
              <a:t>Arabization</a:t>
            </a:r>
            <a:r>
              <a:rPr lang="en-US" sz="2800" dirty="0" smtClean="0"/>
              <a:t> of North Africa </a:t>
            </a:r>
            <a:r>
              <a:rPr lang="en-US" sz="2800" dirty="0" smtClean="0">
                <a:sym typeface="Wingdings" panose="05000000000000000000" pitchFamily="2" charset="2"/>
              </a:rPr>
              <a:t> adopting Arab culture, customs, language, and identify </a:t>
            </a:r>
            <a:endParaRPr lang="en-US" sz="2800" dirty="0" smtClean="0"/>
          </a:p>
        </p:txBody>
      </p:sp>
      <p:pic>
        <p:nvPicPr>
          <p:cNvPr id="5" name="Picture 4"/>
          <p:cNvPicPr>
            <a:picLocks noChangeAspect="1"/>
          </p:cNvPicPr>
          <p:nvPr/>
        </p:nvPicPr>
        <p:blipFill>
          <a:blip r:embed="rId3"/>
          <a:stretch>
            <a:fillRect/>
          </a:stretch>
        </p:blipFill>
        <p:spPr>
          <a:xfrm>
            <a:off x="6091237" y="3424237"/>
            <a:ext cx="9525" cy="9525"/>
          </a:xfrm>
          <a:prstGeom prst="rect">
            <a:avLst/>
          </a:prstGeom>
        </p:spPr>
      </p:pic>
      <p:pic>
        <p:nvPicPr>
          <p:cNvPr id="3074" name="Picture 2" descr="Aqmar Mosque - Cair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736" y="164244"/>
            <a:ext cx="209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51" y="3243263"/>
            <a:ext cx="4373370" cy="336202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9810" y="946367"/>
            <a:ext cx="2498988" cy="3333025"/>
          </a:xfrm>
          <a:prstGeom prst="rect">
            <a:avLst/>
          </a:prstGeom>
        </p:spPr>
      </p:pic>
    </p:spTree>
    <p:extLst>
      <p:ext uri="{BB962C8B-B14F-4D97-AF65-F5344CB8AC3E}">
        <p14:creationId xmlns:p14="http://schemas.microsoft.com/office/powerpoint/2010/main" val="397818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&amp; Talk - Cultural Diffusion</a:t>
            </a:r>
            <a:endParaRPr lang="en-US" dirty="0"/>
          </a:p>
        </p:txBody>
      </p:sp>
      <p:sp>
        <p:nvSpPr>
          <p:cNvPr id="3" name="Content Placeholder 2"/>
          <p:cNvSpPr>
            <a:spLocks noGrp="1"/>
          </p:cNvSpPr>
          <p:nvPr>
            <p:ph idx="1"/>
          </p:nvPr>
        </p:nvSpPr>
        <p:spPr>
          <a:xfrm>
            <a:off x="3971671" y="2438400"/>
            <a:ext cx="7732600" cy="3651504"/>
          </a:xfrm>
        </p:spPr>
        <p:txBody>
          <a:bodyPr>
            <a:normAutofit lnSpcReduction="10000"/>
          </a:bodyPr>
          <a:lstStyle/>
          <a:p>
            <a:pPr marL="457200" indent="-457200">
              <a:buFont typeface="+mj-lt"/>
              <a:buAutoNum type="arabicPeriod"/>
            </a:pPr>
            <a:r>
              <a:rPr lang="en-US" sz="3600" dirty="0" smtClean="0"/>
              <a:t>American culture as a major impact around the world, can you think of examples of American cultural diffusion? </a:t>
            </a:r>
          </a:p>
          <a:p>
            <a:pPr marL="457200" indent="-457200">
              <a:buFont typeface="+mj-lt"/>
              <a:buAutoNum type="arabicPeriod"/>
            </a:pPr>
            <a:r>
              <a:rPr lang="en-US" sz="3600" dirty="0" smtClean="0"/>
              <a:t>What are some costs and benefits of cultural diffusion? </a:t>
            </a:r>
            <a:endParaRPr lang="en-US" sz="3600" dirty="0"/>
          </a:p>
        </p:txBody>
      </p:sp>
      <p:pic>
        <p:nvPicPr>
          <p:cNvPr id="3074" name="Picture 2" descr="Image result for american culture mem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807" y="1682496"/>
            <a:ext cx="3730752"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6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257449"/>
            <a:ext cx="8897565" cy="1095863"/>
          </a:xfrm>
        </p:spPr>
        <p:txBody>
          <a:bodyPr/>
          <a:lstStyle/>
          <a:p>
            <a:r>
              <a:rPr lang="en-US" dirty="0" smtClean="0"/>
              <a:t>Kingdoms of West Africa</a:t>
            </a:r>
            <a:endParaRPr lang="en-US" dirty="0"/>
          </a:p>
        </p:txBody>
      </p:sp>
      <p:sp>
        <p:nvSpPr>
          <p:cNvPr id="3" name="Content Placeholder 2"/>
          <p:cNvSpPr>
            <a:spLocks noGrp="1"/>
          </p:cNvSpPr>
          <p:nvPr>
            <p:ph idx="1"/>
          </p:nvPr>
        </p:nvSpPr>
        <p:spPr>
          <a:xfrm>
            <a:off x="5029200" y="2246376"/>
            <a:ext cx="6675071" cy="3870960"/>
          </a:xfrm>
        </p:spPr>
        <p:txBody>
          <a:bodyPr>
            <a:noAutofit/>
          </a:bodyPr>
          <a:lstStyle/>
          <a:p>
            <a:r>
              <a:rPr lang="en-US" sz="2800" dirty="0" smtClean="0"/>
              <a:t>Sahara desertification </a:t>
            </a:r>
            <a:r>
              <a:rPr lang="en-US" sz="2800" dirty="0" smtClean="0">
                <a:sym typeface="Wingdings" panose="05000000000000000000" pitchFamily="2" charset="2"/>
              </a:rPr>
              <a:t> people migrated south  towards </a:t>
            </a:r>
            <a:r>
              <a:rPr lang="en-US" sz="2800" b="1" dirty="0" smtClean="0">
                <a:sym typeface="Wingdings" panose="05000000000000000000" pitchFamily="2" charset="2"/>
              </a:rPr>
              <a:t>savanna</a:t>
            </a:r>
            <a:r>
              <a:rPr lang="en-US" sz="2800" dirty="0" smtClean="0">
                <a:sym typeface="Wingdings" panose="05000000000000000000" pitchFamily="2" charset="2"/>
              </a:rPr>
              <a:t> (grasslands) </a:t>
            </a:r>
            <a:endParaRPr lang="en-US" sz="2800" dirty="0" smtClean="0"/>
          </a:p>
          <a:p>
            <a:r>
              <a:rPr lang="en-US" sz="2800" dirty="0" smtClean="0"/>
              <a:t>Trading cities &amp; kingdoms</a:t>
            </a:r>
          </a:p>
          <a:p>
            <a:r>
              <a:rPr lang="en-US" sz="2800" dirty="0" smtClean="0"/>
              <a:t>Major commodity in the region: salt &amp; gold</a:t>
            </a:r>
          </a:p>
          <a:p>
            <a:r>
              <a:rPr lang="en-US" sz="2800" dirty="0" smtClean="0"/>
              <a:t>Gold: present-day Ghana, Nigeria, Senegal</a:t>
            </a:r>
          </a:p>
          <a:p>
            <a:r>
              <a:rPr lang="en-US" sz="2800" dirty="0" smtClean="0"/>
              <a:t>Salt: the Sahara</a:t>
            </a:r>
            <a:endParaRPr lang="en-US" sz="2800" dirty="0"/>
          </a:p>
        </p:txBody>
      </p:sp>
      <p:pic>
        <p:nvPicPr>
          <p:cNvPr id="4" name="Picture 3"/>
          <p:cNvPicPr>
            <a:picLocks noChangeAspect="1"/>
          </p:cNvPicPr>
          <p:nvPr/>
        </p:nvPicPr>
        <p:blipFill>
          <a:blip r:embed="rId2"/>
          <a:stretch>
            <a:fillRect/>
          </a:stretch>
        </p:blipFill>
        <p:spPr>
          <a:xfrm>
            <a:off x="136969" y="1072514"/>
            <a:ext cx="4675958" cy="537400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543" y="1072514"/>
            <a:ext cx="8458249" cy="5106517"/>
          </a:xfrm>
          <a:prstGeom prst="rect">
            <a:avLst/>
          </a:prstGeom>
        </p:spPr>
      </p:pic>
    </p:spTree>
    <p:extLst>
      <p:ext uri="{BB962C8B-B14F-4D97-AF65-F5344CB8AC3E}">
        <p14:creationId xmlns:p14="http://schemas.microsoft.com/office/powerpoint/2010/main" val="15728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016" y="568345"/>
            <a:ext cx="7004255" cy="1560716"/>
          </a:xfrm>
        </p:spPr>
        <p:txBody>
          <a:bodyPr/>
          <a:lstStyle/>
          <a:p>
            <a:r>
              <a:rPr lang="en-US" dirty="0" smtClean="0"/>
              <a:t>Kingdoms of West Africa</a:t>
            </a:r>
            <a:endParaRPr lang="en-US" dirty="0"/>
          </a:p>
        </p:txBody>
      </p:sp>
      <p:sp>
        <p:nvSpPr>
          <p:cNvPr id="3" name="Content Placeholder 2"/>
          <p:cNvSpPr>
            <a:spLocks noGrp="1"/>
          </p:cNvSpPr>
          <p:nvPr>
            <p:ph idx="1"/>
          </p:nvPr>
        </p:nvSpPr>
        <p:spPr>
          <a:xfrm>
            <a:off x="6226134" y="1622438"/>
            <a:ext cx="5687191" cy="5235562"/>
          </a:xfrm>
        </p:spPr>
        <p:txBody>
          <a:bodyPr>
            <a:normAutofit fontScale="92500" lnSpcReduction="10000"/>
          </a:bodyPr>
          <a:lstStyle/>
          <a:p>
            <a:pPr marL="0" indent="0">
              <a:buNone/>
            </a:pPr>
            <a:r>
              <a:rPr lang="en-US" sz="2800" b="1" dirty="0" smtClean="0"/>
              <a:t>Ghana Empire</a:t>
            </a:r>
          </a:p>
          <a:p>
            <a:pPr lvl="1"/>
            <a:r>
              <a:rPr lang="en-US" sz="2400" dirty="0" smtClean="0"/>
              <a:t>Soninke people united farm village into kingdom 800 CE</a:t>
            </a:r>
          </a:p>
          <a:p>
            <a:pPr lvl="1"/>
            <a:r>
              <a:rPr lang="en-US" sz="2400" dirty="0" smtClean="0"/>
              <a:t>Located between Niger and Senegal River</a:t>
            </a:r>
          </a:p>
          <a:p>
            <a:pPr lvl="1"/>
            <a:r>
              <a:rPr lang="en-US" sz="2400" dirty="0" smtClean="0"/>
              <a:t>Ghana kings controlled the salt &amp; gold trade with Muslim merchants </a:t>
            </a:r>
            <a:r>
              <a:rPr lang="en-US" sz="2400" dirty="0" smtClean="0">
                <a:sym typeface="Wingdings" panose="05000000000000000000" pitchFamily="2" charset="2"/>
              </a:rPr>
              <a:t> </a:t>
            </a:r>
            <a:endParaRPr lang="en-US" sz="2400" dirty="0" smtClean="0"/>
          </a:p>
          <a:p>
            <a:pPr lvl="1"/>
            <a:r>
              <a:rPr lang="en-US" sz="2400" dirty="0" smtClean="0"/>
              <a:t>Arab writers called Ghana, “the land of gold”</a:t>
            </a:r>
          </a:p>
          <a:p>
            <a:pPr lvl="1"/>
            <a:r>
              <a:rPr lang="en-US" sz="2400" dirty="0" smtClean="0"/>
              <a:t>Muslim merchants brought Islam to Ghana</a:t>
            </a:r>
          </a:p>
          <a:p>
            <a:pPr lvl="1"/>
            <a:r>
              <a:rPr lang="en-US" sz="2400" dirty="0" smtClean="0"/>
              <a:t>North American Muslims conquered Ghana but was not able to maintain control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832" y="1887474"/>
            <a:ext cx="6124680" cy="432130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35" y="2761348"/>
            <a:ext cx="5093208" cy="38099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780" y="65341"/>
            <a:ext cx="3659526" cy="2430971"/>
          </a:xfrm>
          <a:prstGeom prst="rect">
            <a:avLst/>
          </a:prstGeom>
        </p:spPr>
      </p:pic>
    </p:spTree>
    <p:extLst>
      <p:ext uri="{BB962C8B-B14F-4D97-AF65-F5344CB8AC3E}">
        <p14:creationId xmlns:p14="http://schemas.microsoft.com/office/powerpoint/2010/main" val="385458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937" y="214780"/>
            <a:ext cx="7004255" cy="788917"/>
          </a:xfrm>
        </p:spPr>
        <p:txBody>
          <a:bodyPr/>
          <a:lstStyle/>
          <a:p>
            <a:r>
              <a:rPr lang="en-US" dirty="0" smtClean="0"/>
              <a:t>Kingdoms of West Africa</a:t>
            </a:r>
            <a:endParaRPr lang="en-US" dirty="0"/>
          </a:p>
        </p:txBody>
      </p:sp>
      <p:sp>
        <p:nvSpPr>
          <p:cNvPr id="3" name="Content Placeholder 2"/>
          <p:cNvSpPr>
            <a:spLocks noGrp="1"/>
          </p:cNvSpPr>
          <p:nvPr>
            <p:ph idx="1"/>
          </p:nvPr>
        </p:nvSpPr>
        <p:spPr>
          <a:xfrm>
            <a:off x="6171258" y="1646752"/>
            <a:ext cx="5324180" cy="5057324"/>
          </a:xfrm>
        </p:spPr>
        <p:txBody>
          <a:bodyPr>
            <a:normAutofit fontScale="92500" lnSpcReduction="10000"/>
          </a:bodyPr>
          <a:lstStyle/>
          <a:p>
            <a:pPr marL="0" indent="0">
              <a:buNone/>
            </a:pPr>
            <a:r>
              <a:rPr lang="en-US" sz="2800" b="1" dirty="0" smtClean="0"/>
              <a:t>    Mali Empire</a:t>
            </a:r>
          </a:p>
          <a:p>
            <a:pPr lvl="1"/>
            <a:r>
              <a:rPr lang="en-US" sz="2400" dirty="0" smtClean="0"/>
              <a:t>Mandinka people on the upper Niger River</a:t>
            </a:r>
          </a:p>
          <a:p>
            <a:pPr lvl="1"/>
            <a:r>
              <a:rPr lang="en-US" sz="2400" dirty="0" smtClean="0"/>
              <a:t>Won control of the gold trade routes, absorbed Ghana </a:t>
            </a:r>
          </a:p>
          <a:p>
            <a:pPr lvl="1"/>
            <a:r>
              <a:rPr lang="en-US" sz="2400" dirty="0" smtClean="0"/>
              <a:t>Mali acquired Islam from merchants </a:t>
            </a:r>
          </a:p>
          <a:p>
            <a:pPr lvl="1"/>
            <a:r>
              <a:rPr lang="en-US" sz="2400" dirty="0" smtClean="0"/>
              <a:t>Practiced a syncretic version of Islam </a:t>
            </a:r>
          </a:p>
          <a:p>
            <a:pPr lvl="2"/>
            <a:r>
              <a:rPr lang="en-US" sz="2000" dirty="0" smtClean="0"/>
              <a:t>Mixed Islam with their own cultural practices</a:t>
            </a:r>
          </a:p>
          <a:p>
            <a:pPr lvl="2"/>
            <a:r>
              <a:rPr lang="en-US" sz="2000" dirty="0" smtClean="0"/>
              <a:t>Ex. Mali culture was semi-matrilineal, women had lots of authority &amp; respect, this practice continued even with the adoption of Islam  </a:t>
            </a:r>
          </a:p>
          <a:p>
            <a:pPr lvl="1"/>
            <a:endParaRPr lang="en-US" dirty="0"/>
          </a:p>
          <a:p>
            <a:pPr lvl="1"/>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832" y="1887474"/>
            <a:ext cx="6124680" cy="4321302"/>
          </a:xfrm>
          <a:prstGeom prst="rect">
            <a:avLst/>
          </a:prstGeom>
        </p:spPr>
      </p:pic>
      <p:pic>
        <p:nvPicPr>
          <p:cNvPr id="4098" name="Picture 2" descr="Image result for mali empi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45" y="3247895"/>
            <a:ext cx="6308254" cy="3548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452" y="138423"/>
            <a:ext cx="4044778" cy="3498101"/>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8771" y="976840"/>
            <a:ext cx="2234446" cy="2858566"/>
          </a:xfrm>
          <a:prstGeom prst="rect">
            <a:avLst/>
          </a:prstGeom>
        </p:spPr>
      </p:pic>
      <p:sp>
        <p:nvSpPr>
          <p:cNvPr id="10" name="Right Brace 9"/>
          <p:cNvSpPr/>
          <p:nvPr/>
        </p:nvSpPr>
        <p:spPr>
          <a:xfrm>
            <a:off x="11031960" y="4193088"/>
            <a:ext cx="713232" cy="2528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rot="2828734">
            <a:off x="10684674" y="5226588"/>
            <a:ext cx="1621528" cy="461665"/>
          </a:xfrm>
          <a:prstGeom prst="rect">
            <a:avLst/>
          </a:prstGeom>
          <a:noFill/>
        </p:spPr>
        <p:txBody>
          <a:bodyPr wrap="square" rtlCol="0">
            <a:spAutoFit/>
          </a:bodyPr>
          <a:lstStyle/>
          <a:p>
            <a:r>
              <a:rPr lang="en-US" sz="2400" b="1" dirty="0" smtClean="0"/>
              <a:t>Syncretism </a:t>
            </a:r>
            <a:endParaRPr lang="en-US" sz="2400" b="1" dirty="0"/>
          </a:p>
        </p:txBody>
      </p:sp>
    </p:spTree>
    <p:extLst>
      <p:ext uri="{BB962C8B-B14F-4D97-AF65-F5344CB8AC3E}">
        <p14:creationId xmlns:p14="http://schemas.microsoft.com/office/powerpoint/2010/main" val="317823804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545</TotalTime>
  <Words>729</Words>
  <Application>Microsoft Office PowerPoint</Application>
  <PresentationFormat>Widescreen</PresentationFormat>
  <Paragraphs>91</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Schoolbook</vt:lpstr>
      <vt:lpstr>Corbel</vt:lpstr>
      <vt:lpstr>Wingdings</vt:lpstr>
      <vt:lpstr>Feathered</vt:lpstr>
      <vt:lpstr>Africa Unit &amp; Research Paper </vt:lpstr>
      <vt:lpstr>Early Civilization of Africa </vt:lpstr>
      <vt:lpstr>Early Civilization of Africa </vt:lpstr>
      <vt:lpstr>Early Civilization of Africa</vt:lpstr>
      <vt:lpstr>Early Civilization of Africa</vt:lpstr>
      <vt:lpstr>Turn &amp; Talk - Cultural Diffusion</vt:lpstr>
      <vt:lpstr>Kingdoms of West Africa</vt:lpstr>
      <vt:lpstr>Kingdoms of West Africa</vt:lpstr>
      <vt:lpstr>Kingdoms of West Africa</vt:lpstr>
      <vt:lpstr>Kingdoms of West Africa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Thai-Hang    SHS - Staff</dc:creator>
  <cp:lastModifiedBy>Nguyen, Thai-Hang    SHS - Staff</cp:lastModifiedBy>
  <cp:revision>31</cp:revision>
  <dcterms:created xsi:type="dcterms:W3CDTF">2017-11-19T18:05:02Z</dcterms:created>
  <dcterms:modified xsi:type="dcterms:W3CDTF">2017-11-21T01:27:45Z</dcterms:modified>
</cp:coreProperties>
</file>