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2" r:id="rId1"/>
  </p:sldMasterIdLst>
  <p:sldIdLst>
    <p:sldId id="256" r:id="rId2"/>
    <p:sldId id="263" r:id="rId3"/>
    <p:sldId id="264" r:id="rId4"/>
    <p:sldId id="260" r:id="rId5"/>
    <p:sldId id="259" r:id="rId6"/>
    <p:sldId id="265" r:id="rId7"/>
    <p:sldId id="257" r:id="rId8"/>
    <p:sldId id="266" r:id="rId9"/>
    <p:sldId id="269" r:id="rId10"/>
    <p:sldId id="258" r:id="rId11"/>
    <p:sldId id="267" r:id="rId12"/>
    <p:sldId id="261" r:id="rId13"/>
    <p:sldId id="268" r:id="rId14"/>
    <p:sldId id="26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3557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12/20/2019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0984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34358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12/20/2019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73120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1740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8199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1829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6408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6565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12/20/2019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2072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12/20/2019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4367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12/20/2019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44113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34770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12/20/2019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5783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12/20/2019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0809953"/>
      </p:ext>
    </p:extLst>
  </p:cSld>
  <p:clrMap bg1="dk1" tx1="lt1" bg2="dk2" tx2="lt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Bookman Old Style" panose="02050604050505020204" pitchFamily="18" charset="0"/>
              </a:rPr>
              <a:t>Annotated Bibliography</a:t>
            </a:r>
            <a:endParaRPr lang="en-US" dirty="0">
              <a:latin typeface="Bookman Old Style" panose="02050604050505020204" pitchFamily="18" charset="0"/>
            </a:endParaRPr>
          </a:p>
        </p:txBody>
      </p:sp>
      <p:sp>
        <p:nvSpPr>
          <p:cNvPr id="3" name="Subtitle 2"/>
          <p:cNvSpPr>
            <a:spLocks noGrp="1"/>
          </p:cNvSpPr>
          <p:nvPr>
            <p:ph type="subTitle" idx="1"/>
          </p:nvPr>
        </p:nvSpPr>
        <p:spPr/>
        <p:txBody>
          <a:bodyPr>
            <a:normAutofit/>
          </a:bodyPr>
          <a:lstStyle/>
          <a:p>
            <a:r>
              <a:rPr lang="en-US" dirty="0">
                <a:latin typeface="Bookman Old Style" panose="02050604050505020204" pitchFamily="18" charset="0"/>
              </a:rPr>
              <a:t>an annotated bibliography includes a summary </a:t>
            </a:r>
            <a:r>
              <a:rPr lang="en-US" dirty="0" smtClean="0">
                <a:latin typeface="Bookman Old Style" panose="02050604050505020204" pitchFamily="18" charset="0"/>
              </a:rPr>
              <a:t>and </a:t>
            </a:r>
            <a:r>
              <a:rPr lang="en-US" dirty="0">
                <a:latin typeface="Bookman Old Style" panose="02050604050505020204" pitchFamily="18" charset="0"/>
              </a:rPr>
              <a:t>evaluation of each of </a:t>
            </a:r>
            <a:r>
              <a:rPr lang="en-US" dirty="0" smtClean="0">
                <a:latin typeface="Bookman Old Style" panose="02050604050505020204" pitchFamily="18" charset="0"/>
              </a:rPr>
              <a:t>your sources</a:t>
            </a:r>
            <a:endParaRPr lang="en-US" dirty="0">
              <a:latin typeface="Bookman Old Style" panose="02050604050505020204" pitchFamily="18" charset="0"/>
            </a:endParaRPr>
          </a:p>
        </p:txBody>
      </p:sp>
    </p:spTree>
    <p:extLst>
      <p:ext uri="{BB962C8B-B14F-4D97-AF65-F5344CB8AC3E}">
        <p14:creationId xmlns:p14="http://schemas.microsoft.com/office/powerpoint/2010/main" val="7923691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anose="02050604050505020204" pitchFamily="18" charset="0"/>
              </a:rPr>
              <a:t>3. Evaluation/Assessment</a:t>
            </a:r>
            <a:endParaRPr lang="en-US" dirty="0">
              <a:latin typeface="Bookman Old Style" panose="02050604050505020204" pitchFamily="18" charset="0"/>
            </a:endParaRPr>
          </a:p>
        </p:txBody>
      </p:sp>
      <p:sp>
        <p:nvSpPr>
          <p:cNvPr id="3" name="Content Placeholder 2"/>
          <p:cNvSpPr>
            <a:spLocks noGrp="1"/>
          </p:cNvSpPr>
          <p:nvPr>
            <p:ph idx="1"/>
          </p:nvPr>
        </p:nvSpPr>
        <p:spPr>
          <a:xfrm>
            <a:off x="818712" y="2222287"/>
            <a:ext cx="10554574" cy="4186826"/>
          </a:xfrm>
        </p:spPr>
        <p:txBody>
          <a:bodyPr>
            <a:noAutofit/>
          </a:bodyPr>
          <a:lstStyle/>
          <a:p>
            <a:r>
              <a:rPr lang="en-US" sz="3600" dirty="0" smtClean="0">
                <a:latin typeface="Bookman Old Style" panose="02050604050505020204" pitchFamily="18" charset="0"/>
              </a:rPr>
              <a:t> Is </a:t>
            </a:r>
            <a:r>
              <a:rPr lang="en-US" sz="3600" dirty="0">
                <a:latin typeface="Bookman Old Style" panose="02050604050505020204" pitchFamily="18" charset="0"/>
              </a:rPr>
              <a:t>it a useful source? </a:t>
            </a:r>
            <a:endParaRPr lang="en-US" sz="3600" dirty="0" smtClean="0">
              <a:latin typeface="Bookman Old Style" panose="02050604050505020204" pitchFamily="18" charset="0"/>
            </a:endParaRPr>
          </a:p>
          <a:p>
            <a:r>
              <a:rPr lang="en-US" sz="3600" dirty="0" smtClean="0">
                <a:latin typeface="Bookman Old Style" panose="02050604050505020204" pitchFamily="18" charset="0"/>
              </a:rPr>
              <a:t> How </a:t>
            </a:r>
            <a:r>
              <a:rPr lang="en-US" sz="3600" dirty="0">
                <a:latin typeface="Bookman Old Style" panose="02050604050505020204" pitchFamily="18" charset="0"/>
              </a:rPr>
              <a:t>does it compare with other sources in your bibliography? </a:t>
            </a:r>
            <a:endParaRPr lang="en-US" sz="3600" dirty="0" smtClean="0">
              <a:latin typeface="Bookman Old Style" panose="02050604050505020204" pitchFamily="18" charset="0"/>
            </a:endParaRPr>
          </a:p>
          <a:p>
            <a:r>
              <a:rPr lang="en-US" sz="3600" dirty="0" smtClean="0">
                <a:latin typeface="Bookman Old Style" panose="02050604050505020204" pitchFamily="18" charset="0"/>
              </a:rPr>
              <a:t> Is </a:t>
            </a:r>
            <a:r>
              <a:rPr lang="en-US" sz="3600" dirty="0">
                <a:latin typeface="Bookman Old Style" panose="02050604050505020204" pitchFamily="18" charset="0"/>
              </a:rPr>
              <a:t>the information reliable</a:t>
            </a:r>
            <a:r>
              <a:rPr lang="en-US" sz="3600" dirty="0" smtClean="0">
                <a:latin typeface="Bookman Old Style" panose="02050604050505020204" pitchFamily="18" charset="0"/>
              </a:rPr>
              <a:t>?</a:t>
            </a:r>
          </a:p>
          <a:p>
            <a:r>
              <a:rPr lang="en-US" sz="3600" dirty="0" smtClean="0">
                <a:latin typeface="Bookman Old Style" panose="02050604050505020204" pitchFamily="18" charset="0"/>
              </a:rPr>
              <a:t> Is </a:t>
            </a:r>
            <a:r>
              <a:rPr lang="en-US" sz="3600" dirty="0">
                <a:latin typeface="Bookman Old Style" panose="02050604050505020204" pitchFamily="18" charset="0"/>
              </a:rPr>
              <a:t>this source biased or objective? </a:t>
            </a:r>
            <a:endParaRPr lang="en-US" sz="3600" dirty="0" smtClean="0">
              <a:latin typeface="Bookman Old Style" panose="02050604050505020204" pitchFamily="18" charset="0"/>
            </a:endParaRPr>
          </a:p>
          <a:p>
            <a:r>
              <a:rPr lang="en-US" sz="3600" dirty="0" smtClean="0">
                <a:latin typeface="Bookman Old Style" panose="02050604050505020204" pitchFamily="18" charset="0"/>
              </a:rPr>
              <a:t> What </a:t>
            </a:r>
            <a:r>
              <a:rPr lang="en-US" sz="3600" dirty="0">
                <a:latin typeface="Bookman Old Style" panose="02050604050505020204" pitchFamily="18" charset="0"/>
              </a:rPr>
              <a:t>is the goal of this source?</a:t>
            </a:r>
          </a:p>
        </p:txBody>
      </p:sp>
    </p:spTree>
    <p:extLst>
      <p:ext uri="{BB962C8B-B14F-4D97-AF65-F5344CB8AC3E}">
        <p14:creationId xmlns:p14="http://schemas.microsoft.com/office/powerpoint/2010/main" val="3843860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anose="02050604050505020204" pitchFamily="18" charset="0"/>
              </a:rPr>
              <a:t>3. Evaluation/Assessment</a:t>
            </a:r>
            <a:endParaRPr lang="en-US" dirty="0">
              <a:latin typeface="Bookman Old Style" panose="02050604050505020204" pitchFamily="18" charset="0"/>
            </a:endParaRPr>
          </a:p>
        </p:txBody>
      </p:sp>
      <p:sp>
        <p:nvSpPr>
          <p:cNvPr id="3" name="Content Placeholder 2"/>
          <p:cNvSpPr>
            <a:spLocks noGrp="1"/>
          </p:cNvSpPr>
          <p:nvPr>
            <p:ph idx="1"/>
          </p:nvPr>
        </p:nvSpPr>
        <p:spPr>
          <a:xfrm>
            <a:off x="818712" y="2222287"/>
            <a:ext cx="10554574" cy="4186826"/>
          </a:xfrm>
        </p:spPr>
        <p:txBody>
          <a:bodyPr>
            <a:noAutofit/>
          </a:bodyPr>
          <a:lstStyle/>
          <a:p>
            <a:r>
              <a:rPr lang="en-US" sz="3600" dirty="0" smtClean="0">
                <a:latin typeface="Bookman Old Style" panose="02050604050505020204" pitchFamily="18" charset="0"/>
              </a:rPr>
              <a:t> </a:t>
            </a:r>
            <a:r>
              <a:rPr lang="en-US" sz="3600" dirty="0" smtClean="0">
                <a:latin typeface="Bookman Old Style" panose="02050604050505020204" pitchFamily="18" charset="0"/>
              </a:rPr>
              <a:t>OPCVL Evaluation</a:t>
            </a:r>
          </a:p>
          <a:p>
            <a:r>
              <a:rPr lang="en-US" sz="3600" dirty="0" smtClean="0">
                <a:latin typeface="Bookman Old Style" panose="02050604050505020204" pitchFamily="18" charset="0"/>
              </a:rPr>
              <a:t>Consider the language of the source (particularly your poem and the fact that it’s a work in translation) </a:t>
            </a:r>
            <a:endParaRPr lang="en-US" sz="3600" dirty="0">
              <a:latin typeface="Bookman Old Style" panose="02050604050505020204" pitchFamily="18" charset="0"/>
            </a:endParaRPr>
          </a:p>
        </p:txBody>
      </p:sp>
      <p:sp>
        <p:nvSpPr>
          <p:cNvPr id="4" name="TextBox 3"/>
          <p:cNvSpPr txBox="1"/>
          <p:nvPr/>
        </p:nvSpPr>
        <p:spPr>
          <a:xfrm>
            <a:off x="6018415" y="1388861"/>
            <a:ext cx="6026727" cy="2585323"/>
          </a:xfrm>
          <a:prstGeom prst="rect">
            <a:avLst/>
          </a:prstGeom>
          <a:solidFill>
            <a:schemeClr val="tx1"/>
          </a:solidFill>
        </p:spPr>
        <p:txBody>
          <a:bodyPr wrap="square" rtlCol="0">
            <a:spAutoFit/>
          </a:bodyPr>
          <a:lstStyle/>
          <a:p>
            <a:r>
              <a:rPr lang="en-US" dirty="0" smtClean="0">
                <a:solidFill>
                  <a:schemeClr val="bg1"/>
                </a:solidFill>
                <a:latin typeface="Times New Roman" panose="02020603050405020304" pitchFamily="18" charset="0"/>
                <a:cs typeface="Times New Roman" panose="02020603050405020304" pitchFamily="18" charset="0"/>
              </a:rPr>
              <a:t>The article is useful to my research which regards how lighting adds meaning in film. It gives specific information on how viewers could fairly easily determine where the film was produced by looking at what “constituted natural lighting” (NY vs CA). The source quotes academics and has a bibliography for each section. The source appears objective, though comparisons are made from just two geographical locations so unbiased, but not broad. The goal of the source is to present a chronology of advances in cinematography in the 1960s. </a:t>
            </a:r>
            <a:endParaRPr lang="en-US" dirty="0">
              <a:solidFill>
                <a:schemeClr val="bg1"/>
              </a:solidFill>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a:off x="1648773" y="187084"/>
            <a:ext cx="6796707" cy="6535296"/>
          </a:xfrm>
          <a:prstGeom prst="rect">
            <a:avLst/>
          </a:prstGeom>
        </p:spPr>
      </p:pic>
    </p:spTree>
    <p:extLst>
      <p:ext uri="{BB962C8B-B14F-4D97-AF65-F5344CB8AC3E}">
        <p14:creationId xmlns:p14="http://schemas.microsoft.com/office/powerpoint/2010/main" val="617525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anose="02050604050505020204" pitchFamily="18" charset="0"/>
              </a:rPr>
              <a:t>4. Reflection</a:t>
            </a:r>
            <a:endParaRPr lang="en-US" dirty="0">
              <a:latin typeface="Bookman Old Style" panose="02050604050505020204" pitchFamily="18" charset="0"/>
            </a:endParaRPr>
          </a:p>
        </p:txBody>
      </p:sp>
      <p:sp>
        <p:nvSpPr>
          <p:cNvPr id="3" name="Content Placeholder 2"/>
          <p:cNvSpPr>
            <a:spLocks noGrp="1"/>
          </p:cNvSpPr>
          <p:nvPr>
            <p:ph idx="1"/>
          </p:nvPr>
        </p:nvSpPr>
        <p:spPr>
          <a:xfrm>
            <a:off x="818711" y="2222287"/>
            <a:ext cx="10868983" cy="4186826"/>
          </a:xfrm>
        </p:spPr>
        <p:txBody>
          <a:bodyPr>
            <a:noAutofit/>
          </a:bodyPr>
          <a:lstStyle/>
          <a:p>
            <a:r>
              <a:rPr lang="en-US" sz="3600" dirty="0" smtClean="0">
                <a:latin typeface="Bookman Old Style" panose="02050604050505020204" pitchFamily="18" charset="0"/>
              </a:rPr>
              <a:t> Was </a:t>
            </a:r>
            <a:r>
              <a:rPr lang="en-US" sz="3600" dirty="0">
                <a:latin typeface="Bookman Old Style" panose="02050604050505020204" pitchFamily="18" charset="0"/>
              </a:rPr>
              <a:t>this source helpful to you? </a:t>
            </a:r>
            <a:endParaRPr lang="en-US" sz="3600" dirty="0" smtClean="0">
              <a:latin typeface="Bookman Old Style" panose="02050604050505020204" pitchFamily="18" charset="0"/>
            </a:endParaRPr>
          </a:p>
          <a:p>
            <a:r>
              <a:rPr lang="en-US" sz="3600" dirty="0" smtClean="0">
                <a:latin typeface="Bookman Old Style" panose="02050604050505020204" pitchFamily="18" charset="0"/>
              </a:rPr>
              <a:t> How </a:t>
            </a:r>
            <a:r>
              <a:rPr lang="en-US" sz="3600" dirty="0">
                <a:latin typeface="Bookman Old Style" panose="02050604050505020204" pitchFamily="18" charset="0"/>
              </a:rPr>
              <a:t>does it help you shape your argument? </a:t>
            </a:r>
            <a:endParaRPr lang="en-US" sz="3600" dirty="0" smtClean="0">
              <a:latin typeface="Bookman Old Style" panose="02050604050505020204" pitchFamily="18" charset="0"/>
            </a:endParaRPr>
          </a:p>
          <a:p>
            <a:r>
              <a:rPr lang="en-US" sz="3600" dirty="0" smtClean="0">
                <a:latin typeface="Bookman Old Style" panose="02050604050505020204" pitchFamily="18" charset="0"/>
              </a:rPr>
              <a:t> How </a:t>
            </a:r>
            <a:r>
              <a:rPr lang="en-US" sz="3600" dirty="0">
                <a:latin typeface="Bookman Old Style" panose="02050604050505020204" pitchFamily="18" charset="0"/>
              </a:rPr>
              <a:t>can you use this source in your research project? </a:t>
            </a:r>
            <a:endParaRPr lang="en-US" sz="3600" dirty="0" smtClean="0">
              <a:latin typeface="Bookman Old Style" panose="02050604050505020204" pitchFamily="18" charset="0"/>
            </a:endParaRPr>
          </a:p>
          <a:p>
            <a:r>
              <a:rPr lang="en-US" sz="3600" dirty="0" smtClean="0">
                <a:latin typeface="Bookman Old Style" panose="02050604050505020204" pitchFamily="18" charset="0"/>
              </a:rPr>
              <a:t> Has </a:t>
            </a:r>
            <a:r>
              <a:rPr lang="en-US" sz="3600" dirty="0">
                <a:latin typeface="Bookman Old Style" panose="02050604050505020204" pitchFamily="18" charset="0"/>
              </a:rPr>
              <a:t>it changed how you think about your topic?</a:t>
            </a:r>
          </a:p>
        </p:txBody>
      </p:sp>
    </p:spTree>
    <p:extLst>
      <p:ext uri="{BB962C8B-B14F-4D97-AF65-F5344CB8AC3E}">
        <p14:creationId xmlns:p14="http://schemas.microsoft.com/office/powerpoint/2010/main" val="3861061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anose="02050604050505020204" pitchFamily="18" charset="0"/>
              </a:rPr>
              <a:t>4. Reflection</a:t>
            </a:r>
            <a:endParaRPr lang="en-US" dirty="0">
              <a:latin typeface="Bookman Old Style" panose="02050604050505020204" pitchFamily="18" charset="0"/>
            </a:endParaRPr>
          </a:p>
        </p:txBody>
      </p:sp>
      <p:sp>
        <p:nvSpPr>
          <p:cNvPr id="3" name="Content Placeholder 2"/>
          <p:cNvSpPr>
            <a:spLocks noGrp="1"/>
          </p:cNvSpPr>
          <p:nvPr>
            <p:ph idx="1"/>
          </p:nvPr>
        </p:nvSpPr>
        <p:spPr>
          <a:xfrm>
            <a:off x="818711" y="2222287"/>
            <a:ext cx="10868983" cy="4186826"/>
          </a:xfrm>
        </p:spPr>
        <p:txBody>
          <a:bodyPr>
            <a:noAutofit/>
          </a:bodyPr>
          <a:lstStyle/>
          <a:p>
            <a:r>
              <a:rPr lang="en-US" sz="3600" dirty="0" smtClean="0">
                <a:latin typeface="Bookman Old Style" panose="02050604050505020204" pitchFamily="18" charset="0"/>
              </a:rPr>
              <a:t> Was </a:t>
            </a:r>
            <a:r>
              <a:rPr lang="en-US" sz="3600" dirty="0">
                <a:latin typeface="Bookman Old Style" panose="02050604050505020204" pitchFamily="18" charset="0"/>
              </a:rPr>
              <a:t>this source helpful to you? </a:t>
            </a:r>
            <a:endParaRPr lang="en-US" sz="3600" dirty="0" smtClean="0">
              <a:latin typeface="Bookman Old Style" panose="02050604050505020204" pitchFamily="18" charset="0"/>
            </a:endParaRPr>
          </a:p>
          <a:p>
            <a:r>
              <a:rPr lang="en-US" sz="3600" dirty="0" smtClean="0">
                <a:latin typeface="Bookman Old Style" panose="02050604050505020204" pitchFamily="18" charset="0"/>
              </a:rPr>
              <a:t> How </a:t>
            </a:r>
            <a:r>
              <a:rPr lang="en-US" sz="3600" dirty="0">
                <a:latin typeface="Bookman Old Style" panose="02050604050505020204" pitchFamily="18" charset="0"/>
              </a:rPr>
              <a:t>does it help you shape your argument? </a:t>
            </a:r>
            <a:endParaRPr lang="en-US" sz="3600" dirty="0" smtClean="0">
              <a:latin typeface="Bookman Old Style" panose="02050604050505020204" pitchFamily="18" charset="0"/>
            </a:endParaRPr>
          </a:p>
          <a:p>
            <a:r>
              <a:rPr lang="en-US" sz="3600" dirty="0" smtClean="0">
                <a:latin typeface="Bookman Old Style" panose="02050604050505020204" pitchFamily="18" charset="0"/>
              </a:rPr>
              <a:t> How </a:t>
            </a:r>
            <a:r>
              <a:rPr lang="en-US" sz="3600" dirty="0">
                <a:latin typeface="Bookman Old Style" panose="02050604050505020204" pitchFamily="18" charset="0"/>
              </a:rPr>
              <a:t>can you use this source in your research project? </a:t>
            </a:r>
            <a:endParaRPr lang="en-US" sz="3600" dirty="0" smtClean="0">
              <a:latin typeface="Bookman Old Style" panose="02050604050505020204" pitchFamily="18" charset="0"/>
            </a:endParaRPr>
          </a:p>
          <a:p>
            <a:r>
              <a:rPr lang="en-US" sz="3600" dirty="0" smtClean="0">
                <a:latin typeface="Bookman Old Style" panose="02050604050505020204" pitchFamily="18" charset="0"/>
              </a:rPr>
              <a:t> Has </a:t>
            </a:r>
            <a:r>
              <a:rPr lang="en-US" sz="3600" dirty="0">
                <a:latin typeface="Bookman Old Style" panose="02050604050505020204" pitchFamily="18" charset="0"/>
              </a:rPr>
              <a:t>it changed how you think about your topic?</a:t>
            </a:r>
          </a:p>
        </p:txBody>
      </p:sp>
      <p:sp>
        <p:nvSpPr>
          <p:cNvPr id="4" name="TextBox 3"/>
          <p:cNvSpPr txBox="1"/>
          <p:nvPr/>
        </p:nvSpPr>
        <p:spPr>
          <a:xfrm>
            <a:off x="5877098" y="108065"/>
            <a:ext cx="5810596" cy="2308324"/>
          </a:xfrm>
          <a:prstGeom prst="rect">
            <a:avLst/>
          </a:prstGeom>
          <a:solidFill>
            <a:schemeClr val="tx1"/>
          </a:solidFill>
        </p:spPr>
        <p:txBody>
          <a:bodyPr wrap="square" rtlCol="0">
            <a:spAutoFit/>
          </a:bodyPr>
          <a:lstStyle/>
          <a:p>
            <a:r>
              <a:rPr lang="en-US" dirty="0" smtClean="0">
                <a:solidFill>
                  <a:schemeClr val="bg1"/>
                </a:solidFill>
                <a:latin typeface="Times New Roman" panose="02020603050405020304" pitchFamily="18" charset="0"/>
                <a:cs typeface="Times New Roman" panose="02020603050405020304" pitchFamily="18" charset="0"/>
              </a:rPr>
              <a:t>The source is very helpful to my research, it supported some assumptions I already had and presented new topics (like “natural” lighting on location shots was more costly than in a studio). New directions like this helped me to categorize my information and formulate an outline. This source has made me even more curious about my topic and help me learn more rather than get frustrated with the same information over and over.</a:t>
            </a:r>
            <a:endParaRPr lang="en-US" dirty="0">
              <a:solidFill>
                <a:schemeClr val="bg1"/>
              </a:solidFill>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a:off x="2493817" y="108065"/>
            <a:ext cx="5860474" cy="6398133"/>
          </a:xfrm>
          <a:prstGeom prst="rect">
            <a:avLst/>
          </a:prstGeom>
        </p:spPr>
      </p:pic>
    </p:spTree>
    <p:extLst>
      <p:ext uri="{BB962C8B-B14F-4D97-AF65-F5344CB8AC3E}">
        <p14:creationId xmlns:p14="http://schemas.microsoft.com/office/powerpoint/2010/main" val="20324693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a:xfrm>
            <a:off x="818712" y="2222287"/>
            <a:ext cx="6845623" cy="3636511"/>
          </a:xfrm>
        </p:spPr>
        <p:txBody>
          <a:bodyPr/>
          <a:lstStyle/>
          <a:p>
            <a:pPr marL="0" indent="0">
              <a:buNone/>
            </a:pPr>
            <a:r>
              <a:rPr lang="en-US" dirty="0" smtClean="0">
                <a:latin typeface="Times New Roman" panose="02020603050405020304" pitchFamily="18" charset="0"/>
                <a:cs typeface="Times New Roman" panose="02020603050405020304" pitchFamily="18" charset="0"/>
              </a:rPr>
              <a:t>Purdue </a:t>
            </a:r>
            <a:r>
              <a:rPr lang="en-US" dirty="0">
                <a:latin typeface="Times New Roman" panose="02020603050405020304" pitchFamily="18" charset="0"/>
                <a:cs typeface="Times New Roman" panose="02020603050405020304" pitchFamily="18" charset="0"/>
              </a:rPr>
              <a:t>Writing Lab. “Annotated Bibliographies // Purdue Writing </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Lab</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Purdue Writing Lab</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https</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owl.purdue.edu/owl/general_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writing/</a:t>
            </a:r>
            <a:r>
              <a:rPr lang="en-US" dirty="0" err="1" smtClean="0">
                <a:latin typeface="Times New Roman" panose="02020603050405020304" pitchFamily="18" charset="0"/>
                <a:cs typeface="Times New Roman" panose="02020603050405020304" pitchFamily="18" charset="0"/>
              </a:rPr>
              <a:t>common_writing_assignments</a:t>
            </a:r>
            <a:r>
              <a:rPr lang="en-US" dirty="0" smtClean="0">
                <a:latin typeface="Times New Roman" panose="02020603050405020304" pitchFamily="18" charset="0"/>
                <a:cs typeface="Times New Roman" panose="02020603050405020304" pitchFamily="18" charset="0"/>
              </a:rPr>
              <a:t>/</a:t>
            </a:r>
            <a:r>
              <a:rPr lang="en-US" dirty="0" err="1" smtClean="0">
                <a:latin typeface="Times New Roman" panose="02020603050405020304" pitchFamily="18" charset="0"/>
                <a:cs typeface="Times New Roman" panose="02020603050405020304" pitchFamily="18" charset="0"/>
              </a:rPr>
              <a:t>annotated_bibliographies</a:t>
            </a:r>
            <a:r>
              <a:rPr lang="en-US" dirty="0" smtClean="0">
                <a:latin typeface="Times New Roman" panose="02020603050405020304" pitchFamily="18" charset="0"/>
                <a:cs typeface="Times New Roman" panose="02020603050405020304" pitchFamily="18" charset="0"/>
              </a:rPr>
              <a:t>/</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index.html</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026881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 Antiqua" panose="02040602050305030304" pitchFamily="18" charset="0"/>
              </a:rPr>
              <a:t>Create a new, MLA formatted document</a:t>
            </a:r>
            <a:endParaRPr lang="en-US" dirty="0">
              <a:latin typeface="Book Antiqua" panose="02040602050305030304" pitchFamily="18" charset="0"/>
            </a:endParaRPr>
          </a:p>
        </p:txBody>
      </p:sp>
      <p:sp>
        <p:nvSpPr>
          <p:cNvPr id="3" name="Content Placeholder 2"/>
          <p:cNvSpPr>
            <a:spLocks noGrp="1"/>
          </p:cNvSpPr>
          <p:nvPr>
            <p:ph idx="1"/>
          </p:nvPr>
        </p:nvSpPr>
        <p:spPr>
          <a:xfrm>
            <a:off x="818712" y="2222286"/>
            <a:ext cx="10554574" cy="4635713"/>
          </a:xfrm>
        </p:spPr>
        <p:txBody>
          <a:bodyPr/>
          <a:lstStyle/>
          <a:p>
            <a:r>
              <a:rPr lang="en-US" sz="2000" b="1" dirty="0" smtClean="0">
                <a:latin typeface="Book Antiqua" panose="02040602050305030304" pitchFamily="18" charset="0"/>
              </a:rPr>
              <a:t>Skyline Library page: </a:t>
            </a:r>
          </a:p>
          <a:p>
            <a:pPr marL="0" indent="0">
              <a:buNone/>
            </a:pPr>
            <a:endParaRPr lang="en-US" sz="2000" b="1" dirty="0" smtClean="0">
              <a:latin typeface="Book Antiqua" panose="02040602050305030304" pitchFamily="18" charset="0"/>
            </a:endParaRPr>
          </a:p>
          <a:p>
            <a:r>
              <a:rPr lang="en-US" sz="2000" b="1" dirty="0" smtClean="0">
                <a:latin typeface="Book Antiqua" panose="02040602050305030304" pitchFamily="18" charset="0"/>
              </a:rPr>
              <a:t>Writing &amp; Research</a:t>
            </a:r>
          </a:p>
          <a:p>
            <a:endParaRPr lang="en-US" sz="2000" b="1" dirty="0" smtClean="0">
              <a:latin typeface="Book Antiqua" panose="02040602050305030304" pitchFamily="18" charset="0"/>
            </a:endParaRPr>
          </a:p>
          <a:p>
            <a:endParaRPr lang="en-US" sz="2000" b="1" dirty="0">
              <a:latin typeface="Book Antiqua" panose="02040602050305030304" pitchFamily="18" charset="0"/>
            </a:endParaRPr>
          </a:p>
          <a:p>
            <a:r>
              <a:rPr lang="en-US" sz="2000" b="1" dirty="0" smtClean="0">
                <a:latin typeface="Book Antiqua" panose="02040602050305030304" pitchFamily="18" charset="0"/>
              </a:rPr>
              <a:t>MLA Template</a:t>
            </a:r>
            <a:br>
              <a:rPr lang="en-US" sz="2000" b="1" dirty="0" smtClean="0">
                <a:latin typeface="Book Antiqua" panose="02040602050305030304" pitchFamily="18" charset="0"/>
              </a:rPr>
            </a:br>
            <a:r>
              <a:rPr lang="en-US" dirty="0" smtClean="0">
                <a:latin typeface="Book Antiqua" panose="02040602050305030304" pitchFamily="18" charset="0"/>
              </a:rPr>
              <a:t> which ever </a:t>
            </a:r>
            <a:br>
              <a:rPr lang="en-US" dirty="0" smtClean="0">
                <a:latin typeface="Book Antiqua" panose="02040602050305030304" pitchFamily="18" charset="0"/>
              </a:rPr>
            </a:br>
            <a:r>
              <a:rPr lang="en-US" dirty="0" smtClean="0">
                <a:latin typeface="Book Antiqua" panose="02040602050305030304" pitchFamily="18" charset="0"/>
              </a:rPr>
              <a:t> you prefer:</a:t>
            </a:r>
            <a:br>
              <a:rPr lang="en-US" dirty="0" smtClean="0">
                <a:latin typeface="Book Antiqua" panose="02040602050305030304" pitchFamily="18" charset="0"/>
              </a:rPr>
            </a:br>
            <a:r>
              <a:rPr lang="en-US" dirty="0" smtClean="0">
                <a:latin typeface="Book Antiqua" panose="02040602050305030304" pitchFamily="18" charset="0"/>
              </a:rPr>
              <a:t> Word or Google</a:t>
            </a:r>
          </a:p>
          <a:p>
            <a:endParaRPr lang="en-US" dirty="0" smtClean="0"/>
          </a:p>
          <a:p>
            <a:endParaRPr lang="en-US" dirty="0" smtClean="0"/>
          </a:p>
          <a:p>
            <a:endParaRPr lang="en-US" dirty="0"/>
          </a:p>
        </p:txBody>
      </p:sp>
      <p:pic>
        <p:nvPicPr>
          <p:cNvPr id="8" name="Picture 7"/>
          <p:cNvPicPr>
            <a:picLocks noChangeAspect="1"/>
          </p:cNvPicPr>
          <p:nvPr/>
        </p:nvPicPr>
        <p:blipFill>
          <a:blip r:embed="rId2"/>
          <a:stretch>
            <a:fillRect/>
          </a:stretch>
        </p:blipFill>
        <p:spPr>
          <a:xfrm>
            <a:off x="3420533" y="4701182"/>
            <a:ext cx="3759690" cy="1765178"/>
          </a:xfrm>
          <a:prstGeom prst="rect">
            <a:avLst/>
          </a:prstGeom>
        </p:spPr>
      </p:pic>
      <p:pic>
        <p:nvPicPr>
          <p:cNvPr id="10" name="Picture 9"/>
          <p:cNvPicPr>
            <a:picLocks noChangeAspect="1"/>
          </p:cNvPicPr>
          <p:nvPr/>
        </p:nvPicPr>
        <p:blipFill>
          <a:blip r:embed="rId3"/>
          <a:stretch>
            <a:fillRect/>
          </a:stretch>
        </p:blipFill>
        <p:spPr>
          <a:xfrm>
            <a:off x="4142201" y="1544935"/>
            <a:ext cx="6579879" cy="3028950"/>
          </a:xfrm>
          <a:prstGeom prst="rect">
            <a:avLst/>
          </a:prstGeom>
        </p:spPr>
      </p:pic>
      <p:cxnSp>
        <p:nvCxnSpPr>
          <p:cNvPr id="6" name="Straight Arrow Connector 5"/>
          <p:cNvCxnSpPr/>
          <p:nvPr/>
        </p:nvCxnSpPr>
        <p:spPr>
          <a:xfrm flipV="1">
            <a:off x="3640667" y="2937933"/>
            <a:ext cx="4605866" cy="397934"/>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15" name="Straight Arrow Connector 14"/>
          <p:cNvCxnSpPr/>
          <p:nvPr/>
        </p:nvCxnSpPr>
        <p:spPr>
          <a:xfrm>
            <a:off x="3132667" y="4637534"/>
            <a:ext cx="1143000" cy="1543133"/>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33490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 Antiqua" panose="02040602050305030304" pitchFamily="18" charset="0"/>
              </a:rPr>
              <a:t>Personalize the document</a:t>
            </a:r>
            <a:endParaRPr lang="en-US" dirty="0">
              <a:latin typeface="Book Antiqua" panose="02040602050305030304" pitchFamily="18" charset="0"/>
            </a:endParaRPr>
          </a:p>
        </p:txBody>
      </p:sp>
      <p:sp>
        <p:nvSpPr>
          <p:cNvPr id="3" name="Content Placeholder 2"/>
          <p:cNvSpPr>
            <a:spLocks noGrp="1"/>
          </p:cNvSpPr>
          <p:nvPr>
            <p:ph idx="1"/>
          </p:nvPr>
        </p:nvSpPr>
        <p:spPr>
          <a:xfrm>
            <a:off x="818712" y="2222287"/>
            <a:ext cx="10554574" cy="4278266"/>
          </a:xfrm>
        </p:spPr>
        <p:txBody>
          <a:bodyPr>
            <a:normAutofit lnSpcReduction="10000"/>
          </a:bodyPr>
          <a:lstStyle/>
          <a:p>
            <a:r>
              <a:rPr lang="en-US" sz="3200" i="1" dirty="0" smtClean="0">
                <a:latin typeface="Book Antiqua" panose="02040602050305030304" pitchFamily="18" charset="0"/>
              </a:rPr>
              <a:t>Notes:</a:t>
            </a:r>
          </a:p>
          <a:p>
            <a:pPr lvl="1"/>
            <a:r>
              <a:rPr lang="en-US" sz="2800" dirty="0">
                <a:latin typeface="Book Antiqua" panose="02040602050305030304" pitchFamily="18" charset="0"/>
              </a:rPr>
              <a:t>D</a:t>
            </a:r>
            <a:r>
              <a:rPr lang="en-US" sz="2800" dirty="0" smtClean="0">
                <a:latin typeface="Book Antiqua" panose="02040602050305030304" pitchFamily="18" charset="0"/>
              </a:rPr>
              <a:t>ue date: </a:t>
            </a:r>
            <a:r>
              <a:rPr lang="en-US" sz="2800" i="1" dirty="0" smtClean="0">
                <a:latin typeface="Book Antiqua" panose="02040602050305030304" pitchFamily="18" charset="0"/>
              </a:rPr>
              <a:t>check with teacher</a:t>
            </a:r>
          </a:p>
          <a:p>
            <a:pPr lvl="1"/>
            <a:r>
              <a:rPr lang="en-US" sz="2800" dirty="0" smtClean="0">
                <a:latin typeface="Book Antiqua" panose="02040602050305030304" pitchFamily="18" charset="0"/>
              </a:rPr>
              <a:t>Required title: Annotated Bibliography</a:t>
            </a:r>
          </a:p>
          <a:p>
            <a:pPr lvl="1"/>
            <a:r>
              <a:rPr lang="en-US" sz="2800" dirty="0" smtClean="0">
                <a:latin typeface="Book Antiqua" panose="02040602050305030304" pitchFamily="18" charset="0"/>
              </a:rPr>
              <a:t>And remove</a:t>
            </a:r>
          </a:p>
          <a:p>
            <a:pPr lvl="2"/>
            <a:r>
              <a:rPr lang="en-US" sz="2600" dirty="0" smtClean="0">
                <a:latin typeface="Book Antiqua" panose="02040602050305030304" pitchFamily="18" charset="0"/>
              </a:rPr>
              <a:t> “Begin fist paragraph…”</a:t>
            </a:r>
          </a:p>
          <a:p>
            <a:pPr lvl="2"/>
            <a:r>
              <a:rPr lang="en-US" sz="2600" dirty="0" smtClean="0">
                <a:latin typeface="Book Antiqua" panose="02040602050305030304" pitchFamily="18" charset="0"/>
              </a:rPr>
              <a:t>And page 2 of the template</a:t>
            </a:r>
          </a:p>
          <a:p>
            <a:pPr lvl="3"/>
            <a:r>
              <a:rPr lang="en-US" sz="2400" dirty="0" smtClean="0">
                <a:latin typeface="Book Antiqua" panose="02040602050305030304" pitchFamily="18" charset="0"/>
              </a:rPr>
              <a:t>you do not need a Works Cited page for an annotated bibliography</a:t>
            </a:r>
            <a:endParaRPr lang="en-US" sz="2400" dirty="0">
              <a:latin typeface="Book Antiqua" panose="02040602050305030304" pitchFamily="18" charset="0"/>
            </a:endParaRPr>
          </a:p>
        </p:txBody>
      </p:sp>
    </p:spTree>
    <p:extLst>
      <p:ext uri="{BB962C8B-B14F-4D97-AF65-F5344CB8AC3E}">
        <p14:creationId xmlns:p14="http://schemas.microsoft.com/office/powerpoint/2010/main" val="3531817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069" y="447188"/>
            <a:ext cx="11737571" cy="970450"/>
          </a:xfrm>
        </p:spPr>
        <p:txBody>
          <a:bodyPr/>
          <a:lstStyle/>
          <a:p>
            <a:r>
              <a:rPr lang="en-US" sz="3800" dirty="0" smtClean="0">
                <a:latin typeface="Bookman Old Style" panose="02050604050505020204" pitchFamily="18" charset="0"/>
              </a:rPr>
              <a:t>The four parts of an annotated bibliography:</a:t>
            </a:r>
            <a:endParaRPr lang="en-US" sz="3800" dirty="0">
              <a:latin typeface="Bookman Old Style" panose="02050604050505020204" pitchFamily="18" charset="0"/>
            </a:endParaRPr>
          </a:p>
        </p:txBody>
      </p:sp>
      <p:sp>
        <p:nvSpPr>
          <p:cNvPr id="3" name="Content Placeholder 2"/>
          <p:cNvSpPr>
            <a:spLocks noGrp="1"/>
          </p:cNvSpPr>
          <p:nvPr>
            <p:ph idx="1"/>
          </p:nvPr>
        </p:nvSpPr>
        <p:spPr/>
        <p:txBody>
          <a:bodyPr>
            <a:normAutofit/>
          </a:bodyPr>
          <a:lstStyle/>
          <a:p>
            <a:pPr marL="742950" indent="-742950">
              <a:buFont typeface="+mj-lt"/>
              <a:buAutoNum type="arabicPeriod"/>
            </a:pPr>
            <a:r>
              <a:rPr lang="en-US" sz="3600" dirty="0" smtClean="0">
                <a:latin typeface="Bookman Old Style" panose="02050604050505020204" pitchFamily="18" charset="0"/>
              </a:rPr>
              <a:t> Citation</a:t>
            </a:r>
          </a:p>
          <a:p>
            <a:pPr marL="742950" indent="-742950">
              <a:buFont typeface="+mj-lt"/>
              <a:buAutoNum type="arabicPeriod"/>
            </a:pPr>
            <a:r>
              <a:rPr lang="en-US" sz="3600" dirty="0" smtClean="0">
                <a:latin typeface="Bookman Old Style" panose="02050604050505020204" pitchFamily="18" charset="0"/>
              </a:rPr>
              <a:t> Summary</a:t>
            </a:r>
          </a:p>
          <a:p>
            <a:pPr marL="742950" indent="-742950">
              <a:buFont typeface="+mj-lt"/>
              <a:buAutoNum type="arabicPeriod"/>
            </a:pPr>
            <a:r>
              <a:rPr lang="en-US" sz="3600" dirty="0" smtClean="0">
                <a:latin typeface="Bookman Old Style" panose="02050604050505020204" pitchFamily="18" charset="0"/>
              </a:rPr>
              <a:t> Evaluation</a:t>
            </a:r>
          </a:p>
          <a:p>
            <a:pPr marL="742950" indent="-742950">
              <a:buFont typeface="+mj-lt"/>
              <a:buAutoNum type="arabicPeriod"/>
            </a:pPr>
            <a:r>
              <a:rPr lang="en-US" sz="3600" dirty="0" smtClean="0">
                <a:latin typeface="Bookman Old Style" panose="02050604050505020204" pitchFamily="18" charset="0"/>
              </a:rPr>
              <a:t> Reflection</a:t>
            </a:r>
            <a:endParaRPr lang="en-US" sz="3600" dirty="0">
              <a:latin typeface="Bookman Old Style" panose="02050604050505020204" pitchFamily="18" charset="0"/>
            </a:endParaRPr>
          </a:p>
        </p:txBody>
      </p:sp>
    </p:spTree>
    <p:extLst>
      <p:ext uri="{BB962C8B-B14F-4D97-AF65-F5344CB8AC3E}">
        <p14:creationId xmlns:p14="http://schemas.microsoft.com/office/powerpoint/2010/main" val="1773219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anose="02050604050505020204" pitchFamily="18" charset="0"/>
              </a:rPr>
              <a:t>1. MLA Citation</a:t>
            </a:r>
            <a:endParaRPr lang="en-US" dirty="0">
              <a:latin typeface="Bookman Old Style" panose="02050604050505020204" pitchFamily="18" charset="0"/>
            </a:endParaRPr>
          </a:p>
        </p:txBody>
      </p:sp>
      <p:sp>
        <p:nvSpPr>
          <p:cNvPr id="3" name="Content Placeholder 2"/>
          <p:cNvSpPr>
            <a:spLocks noGrp="1"/>
          </p:cNvSpPr>
          <p:nvPr>
            <p:ph idx="1"/>
          </p:nvPr>
        </p:nvSpPr>
        <p:spPr/>
        <p:txBody>
          <a:bodyPr>
            <a:normAutofit/>
          </a:bodyPr>
          <a:lstStyle/>
          <a:p>
            <a:r>
              <a:rPr lang="en-US" sz="3600" dirty="0" smtClean="0">
                <a:latin typeface="Bookman Old Style" panose="02050604050505020204" pitchFamily="18" charset="0"/>
              </a:rPr>
              <a:t> Complete and formal MLA citation</a:t>
            </a:r>
          </a:p>
          <a:p>
            <a:endParaRPr lang="en-US" sz="3600" dirty="0">
              <a:latin typeface="Bookman Old Style" panose="02050604050505020204" pitchFamily="18" charset="0"/>
            </a:endParaRPr>
          </a:p>
        </p:txBody>
      </p:sp>
    </p:spTree>
    <p:extLst>
      <p:ext uri="{BB962C8B-B14F-4D97-AF65-F5344CB8AC3E}">
        <p14:creationId xmlns:p14="http://schemas.microsoft.com/office/powerpoint/2010/main" val="2050700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anose="02050604050505020204" pitchFamily="18" charset="0"/>
              </a:rPr>
              <a:t>1. MLA Citation</a:t>
            </a:r>
            <a:endParaRPr lang="en-US" dirty="0">
              <a:latin typeface="Bookman Old Style" panose="02050604050505020204" pitchFamily="18" charset="0"/>
            </a:endParaRPr>
          </a:p>
        </p:txBody>
      </p:sp>
      <p:sp>
        <p:nvSpPr>
          <p:cNvPr id="3" name="Content Placeholder 2"/>
          <p:cNvSpPr>
            <a:spLocks noGrp="1"/>
          </p:cNvSpPr>
          <p:nvPr>
            <p:ph idx="1"/>
          </p:nvPr>
        </p:nvSpPr>
        <p:spPr/>
        <p:txBody>
          <a:bodyPr>
            <a:normAutofit/>
          </a:bodyPr>
          <a:lstStyle/>
          <a:p>
            <a:r>
              <a:rPr lang="en-US" sz="3600" dirty="0" smtClean="0">
                <a:latin typeface="Bookman Old Style" panose="02050604050505020204" pitchFamily="18" charset="0"/>
              </a:rPr>
              <a:t> Complete and formal MLA citation</a:t>
            </a:r>
          </a:p>
          <a:p>
            <a:endParaRPr lang="en-US" sz="3600" dirty="0">
              <a:latin typeface="Bookman Old Style" panose="02050604050505020204" pitchFamily="18" charset="0"/>
            </a:endParaRPr>
          </a:p>
        </p:txBody>
      </p:sp>
      <p:sp>
        <p:nvSpPr>
          <p:cNvPr id="4" name="TextBox 3"/>
          <p:cNvSpPr txBox="1"/>
          <p:nvPr/>
        </p:nvSpPr>
        <p:spPr>
          <a:xfrm>
            <a:off x="5835535" y="320495"/>
            <a:ext cx="5926974" cy="1754326"/>
          </a:xfrm>
          <a:prstGeom prst="rect">
            <a:avLst/>
          </a:prstGeom>
          <a:solidFill>
            <a:schemeClr val="tx1"/>
          </a:solid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Monaco, Paul. "The Camera Eye." </a:t>
            </a:r>
            <a:r>
              <a:rPr lang="en-US" i="1" dirty="0">
                <a:solidFill>
                  <a:schemeClr val="bg1"/>
                </a:solidFill>
                <a:latin typeface="Times New Roman" panose="02020603050405020304" pitchFamily="18" charset="0"/>
                <a:cs typeface="Times New Roman" panose="02020603050405020304" pitchFamily="18" charset="0"/>
              </a:rPr>
              <a:t>The Sixties</a:t>
            </a:r>
            <a:r>
              <a:rPr lang="en-US" dirty="0">
                <a:solidFill>
                  <a:schemeClr val="bg1"/>
                </a:solidFill>
                <a:latin typeface="Times New Roman" panose="02020603050405020304" pitchFamily="18" charset="0"/>
                <a:cs typeface="Times New Roman" panose="02020603050405020304" pitchFamily="18" charset="0"/>
              </a:rPr>
              <a:t>: </a:t>
            </a:r>
            <a:r>
              <a:rPr lang="en-US" i="1" dirty="0">
                <a:solidFill>
                  <a:schemeClr val="bg1"/>
                </a:solidFill>
                <a:latin typeface="Times New Roman" panose="02020603050405020304" pitchFamily="18" charset="0"/>
                <a:cs typeface="Times New Roman" panose="02020603050405020304" pitchFamily="18" charset="0"/>
              </a:rPr>
              <a:t>1960-1969</a:t>
            </a:r>
            <a:r>
              <a:rPr lang="en-US" dirty="0">
                <a:solidFill>
                  <a:schemeClr val="bg1"/>
                </a:solidFill>
                <a:latin typeface="Times New Roman" panose="02020603050405020304" pitchFamily="18" charset="0"/>
                <a:cs typeface="Times New Roman" panose="02020603050405020304" pitchFamily="18" charset="0"/>
              </a:rPr>
              <a:t>, </a:t>
            </a:r>
            <a:r>
              <a:rPr lang="en-US" dirty="0" smtClean="0">
                <a:solidFill>
                  <a:schemeClr val="bg1"/>
                </a:solidFill>
                <a:latin typeface="Times New Roman" panose="02020603050405020304" pitchFamily="18" charset="0"/>
                <a:cs typeface="Times New Roman" panose="02020603050405020304" pitchFamily="18" charset="0"/>
              </a:rPr>
              <a:t> </a:t>
            </a:r>
          </a:p>
          <a:p>
            <a:r>
              <a:rPr lang="en-US" dirty="0">
                <a:solidFill>
                  <a:schemeClr val="bg1"/>
                </a:solidFill>
                <a:latin typeface="Times New Roman" panose="02020603050405020304" pitchFamily="18" charset="0"/>
                <a:cs typeface="Times New Roman" panose="02020603050405020304" pitchFamily="18" charset="0"/>
              </a:rPr>
              <a:t> </a:t>
            </a:r>
            <a:r>
              <a:rPr lang="en-US" dirty="0" smtClean="0">
                <a:solidFill>
                  <a:schemeClr val="bg1"/>
                </a:solidFill>
                <a:latin typeface="Times New Roman" panose="02020603050405020304" pitchFamily="18" charset="0"/>
                <a:cs typeface="Times New Roman" panose="02020603050405020304" pitchFamily="18" charset="0"/>
              </a:rPr>
              <a:t>    edited </a:t>
            </a:r>
            <a:r>
              <a:rPr lang="en-US" dirty="0">
                <a:solidFill>
                  <a:schemeClr val="bg1"/>
                </a:solidFill>
                <a:latin typeface="Times New Roman" panose="02020603050405020304" pitchFamily="18" charset="0"/>
                <a:cs typeface="Times New Roman" panose="02020603050405020304" pitchFamily="18" charset="0"/>
              </a:rPr>
              <a:t>by Charles </a:t>
            </a:r>
            <a:r>
              <a:rPr lang="en-US" dirty="0" err="1">
                <a:solidFill>
                  <a:schemeClr val="bg1"/>
                </a:solidFill>
                <a:latin typeface="Times New Roman" panose="02020603050405020304" pitchFamily="18" charset="0"/>
                <a:cs typeface="Times New Roman" panose="02020603050405020304" pitchFamily="18" charset="0"/>
              </a:rPr>
              <a:t>Harpole</a:t>
            </a:r>
            <a:r>
              <a:rPr lang="en-US" dirty="0">
                <a:solidFill>
                  <a:schemeClr val="bg1"/>
                </a:solidFill>
                <a:latin typeface="Times New Roman" panose="02020603050405020304" pitchFamily="18" charset="0"/>
                <a:cs typeface="Times New Roman" panose="02020603050405020304" pitchFamily="18" charset="0"/>
              </a:rPr>
              <a:t>, vol. 8, Charles Scribner's Sons, </a:t>
            </a:r>
            <a:endParaRPr lang="en-US" dirty="0" smtClean="0">
              <a:solidFill>
                <a:schemeClr val="bg1"/>
              </a:solidFill>
              <a:latin typeface="Times New Roman" panose="02020603050405020304" pitchFamily="18" charset="0"/>
              <a:cs typeface="Times New Roman" panose="02020603050405020304" pitchFamily="18" charset="0"/>
            </a:endParaRPr>
          </a:p>
          <a:p>
            <a:r>
              <a:rPr lang="en-US" dirty="0">
                <a:solidFill>
                  <a:schemeClr val="bg1"/>
                </a:solidFill>
                <a:latin typeface="Times New Roman" panose="02020603050405020304" pitchFamily="18" charset="0"/>
                <a:cs typeface="Times New Roman" panose="02020603050405020304" pitchFamily="18" charset="0"/>
              </a:rPr>
              <a:t> </a:t>
            </a:r>
            <a:r>
              <a:rPr lang="en-US" dirty="0" smtClean="0">
                <a:solidFill>
                  <a:schemeClr val="bg1"/>
                </a:solidFill>
                <a:latin typeface="Times New Roman" panose="02020603050405020304" pitchFamily="18" charset="0"/>
                <a:cs typeface="Times New Roman" panose="02020603050405020304" pitchFamily="18" charset="0"/>
              </a:rPr>
              <a:t>    2001</a:t>
            </a:r>
            <a:r>
              <a:rPr lang="en-US" dirty="0">
                <a:solidFill>
                  <a:schemeClr val="bg1"/>
                </a:solidFill>
                <a:latin typeface="Times New Roman" panose="02020603050405020304" pitchFamily="18" charset="0"/>
                <a:cs typeface="Times New Roman" panose="02020603050405020304" pitchFamily="18" charset="0"/>
              </a:rPr>
              <a:t>, pp. 67-84. History of the American Cinema 8. </a:t>
            </a:r>
            <a:r>
              <a:rPr lang="en-US" i="1" dirty="0">
                <a:solidFill>
                  <a:schemeClr val="bg1"/>
                </a:solidFill>
                <a:latin typeface="Times New Roman" panose="02020603050405020304" pitchFamily="18" charset="0"/>
                <a:cs typeface="Times New Roman" panose="02020603050405020304" pitchFamily="18" charset="0"/>
              </a:rPr>
              <a:t>Gale </a:t>
            </a:r>
            <a:endParaRPr lang="en-US" i="1" dirty="0" smtClean="0">
              <a:solidFill>
                <a:schemeClr val="bg1"/>
              </a:solidFill>
              <a:latin typeface="Times New Roman" panose="02020603050405020304" pitchFamily="18" charset="0"/>
              <a:cs typeface="Times New Roman" panose="02020603050405020304" pitchFamily="18" charset="0"/>
            </a:endParaRPr>
          </a:p>
          <a:p>
            <a:r>
              <a:rPr lang="en-US" i="1" dirty="0">
                <a:solidFill>
                  <a:schemeClr val="bg1"/>
                </a:solidFill>
                <a:latin typeface="Times New Roman" panose="02020603050405020304" pitchFamily="18" charset="0"/>
                <a:cs typeface="Times New Roman" panose="02020603050405020304" pitchFamily="18" charset="0"/>
              </a:rPr>
              <a:t> </a:t>
            </a:r>
            <a:r>
              <a:rPr lang="en-US" i="1" dirty="0" smtClean="0">
                <a:solidFill>
                  <a:schemeClr val="bg1"/>
                </a:solidFill>
                <a:latin typeface="Times New Roman" panose="02020603050405020304" pitchFamily="18" charset="0"/>
                <a:cs typeface="Times New Roman" panose="02020603050405020304" pitchFamily="18" charset="0"/>
              </a:rPr>
              <a:t>    eBooks</a:t>
            </a:r>
            <a:r>
              <a:rPr lang="en-US" dirty="0">
                <a:solidFill>
                  <a:schemeClr val="bg1"/>
                </a:solidFill>
                <a:latin typeface="Times New Roman" panose="02020603050405020304" pitchFamily="18" charset="0"/>
                <a:cs typeface="Times New Roman" panose="02020603050405020304" pitchFamily="18" charset="0"/>
              </a:rPr>
              <a:t>, https://link-gale-com.ezproxy.kcls.org/apps/doc</a:t>
            </a:r>
            <a:r>
              <a:rPr lang="en-US" dirty="0" smtClean="0">
                <a:solidFill>
                  <a:schemeClr val="bg1"/>
                </a:solidFill>
                <a:latin typeface="Times New Roman" panose="02020603050405020304" pitchFamily="18" charset="0"/>
                <a:cs typeface="Times New Roman" panose="02020603050405020304" pitchFamily="18" charset="0"/>
              </a:rPr>
              <a:t>/ </a:t>
            </a:r>
          </a:p>
          <a:p>
            <a:r>
              <a:rPr lang="en-US" dirty="0">
                <a:solidFill>
                  <a:schemeClr val="bg1"/>
                </a:solidFill>
                <a:latin typeface="Times New Roman" panose="02020603050405020304" pitchFamily="18" charset="0"/>
                <a:cs typeface="Times New Roman" panose="02020603050405020304" pitchFamily="18" charset="0"/>
              </a:rPr>
              <a:t> </a:t>
            </a:r>
            <a:r>
              <a:rPr lang="en-US" dirty="0" smtClean="0">
                <a:solidFill>
                  <a:schemeClr val="bg1"/>
                </a:solidFill>
                <a:latin typeface="Times New Roman" panose="02020603050405020304" pitchFamily="18" charset="0"/>
                <a:cs typeface="Times New Roman" panose="02020603050405020304" pitchFamily="18" charset="0"/>
              </a:rPr>
              <a:t>    CX2584400017/</a:t>
            </a:r>
            <a:r>
              <a:rPr lang="en-US" dirty="0" err="1" smtClean="0">
                <a:solidFill>
                  <a:schemeClr val="bg1"/>
                </a:solidFill>
                <a:latin typeface="Times New Roman" panose="02020603050405020304" pitchFamily="18" charset="0"/>
                <a:cs typeface="Times New Roman" panose="02020603050405020304" pitchFamily="18" charset="0"/>
              </a:rPr>
              <a:t>GVRL?u</a:t>
            </a:r>
            <a:r>
              <a:rPr lang="en-US" dirty="0" smtClean="0">
                <a:solidFill>
                  <a:schemeClr val="bg1"/>
                </a:solidFill>
                <a:latin typeface="Times New Roman" panose="02020603050405020304" pitchFamily="18" charset="0"/>
                <a:cs typeface="Times New Roman" panose="02020603050405020304" pitchFamily="18" charset="0"/>
              </a:rPr>
              <a:t>=</a:t>
            </a:r>
            <a:r>
              <a:rPr lang="en-US" dirty="0" err="1" smtClean="0">
                <a:solidFill>
                  <a:schemeClr val="bg1"/>
                </a:solidFill>
                <a:latin typeface="Times New Roman" panose="02020603050405020304" pitchFamily="18" charset="0"/>
                <a:cs typeface="Times New Roman" panose="02020603050405020304" pitchFamily="18" charset="0"/>
              </a:rPr>
              <a:t>kcls_main&amp;sid</a:t>
            </a:r>
            <a:r>
              <a:rPr lang="en-US" dirty="0" smtClean="0">
                <a:solidFill>
                  <a:schemeClr val="bg1"/>
                </a:solidFill>
                <a:latin typeface="Times New Roman" panose="02020603050405020304" pitchFamily="18" charset="0"/>
                <a:cs typeface="Times New Roman" panose="02020603050405020304" pitchFamily="18" charset="0"/>
              </a:rPr>
              <a:t>=</a:t>
            </a:r>
            <a:r>
              <a:rPr lang="en-US" dirty="0" err="1" smtClean="0">
                <a:solidFill>
                  <a:schemeClr val="bg1"/>
                </a:solidFill>
                <a:latin typeface="Times New Roman" panose="02020603050405020304" pitchFamily="18" charset="0"/>
                <a:cs typeface="Times New Roman" panose="02020603050405020304" pitchFamily="18" charset="0"/>
              </a:rPr>
              <a:t>GVRL&amp;xid</a:t>
            </a:r>
            <a:r>
              <a:rPr lang="en-US" dirty="0" smtClean="0">
                <a:solidFill>
                  <a:schemeClr val="bg1"/>
                </a:solidFill>
                <a:latin typeface="Times New Roman" panose="02020603050405020304" pitchFamily="18" charset="0"/>
                <a:cs typeface="Times New Roman" panose="02020603050405020304" pitchFamily="18" charset="0"/>
              </a:rPr>
              <a:t>=  </a:t>
            </a:r>
          </a:p>
          <a:p>
            <a:r>
              <a:rPr lang="en-US" dirty="0">
                <a:solidFill>
                  <a:schemeClr val="bg1"/>
                </a:solidFill>
                <a:latin typeface="Times New Roman" panose="02020603050405020304" pitchFamily="18" charset="0"/>
                <a:cs typeface="Times New Roman" panose="02020603050405020304" pitchFamily="18" charset="0"/>
              </a:rPr>
              <a:t> </a:t>
            </a:r>
            <a:r>
              <a:rPr lang="en-US" dirty="0" smtClean="0">
                <a:solidFill>
                  <a:schemeClr val="bg1"/>
                </a:solidFill>
                <a:latin typeface="Times New Roman" panose="02020603050405020304" pitchFamily="18" charset="0"/>
                <a:cs typeface="Times New Roman" panose="02020603050405020304" pitchFamily="18" charset="0"/>
              </a:rPr>
              <a:t>    d7f6ad3b</a:t>
            </a:r>
            <a:r>
              <a:rPr lang="en-US" dirty="0">
                <a:solidFill>
                  <a:schemeClr val="bg1"/>
                </a:solidFill>
                <a:latin typeface="Times New Roman" panose="02020603050405020304" pitchFamily="18" charset="0"/>
                <a:cs typeface="Times New Roman" panose="02020603050405020304" pitchFamily="18" charset="0"/>
              </a:rPr>
              <a:t>. Accessed 26 Nov. 2019.</a:t>
            </a:r>
          </a:p>
        </p:txBody>
      </p:sp>
      <p:pic>
        <p:nvPicPr>
          <p:cNvPr id="5" name="Picture 4"/>
          <p:cNvPicPr>
            <a:picLocks noChangeAspect="1"/>
          </p:cNvPicPr>
          <p:nvPr/>
        </p:nvPicPr>
        <p:blipFill>
          <a:blip r:embed="rId2"/>
          <a:stretch>
            <a:fillRect/>
          </a:stretch>
        </p:blipFill>
        <p:spPr>
          <a:xfrm>
            <a:off x="1095065" y="1417638"/>
            <a:ext cx="8817516" cy="4808709"/>
          </a:xfrm>
          <a:prstGeom prst="rect">
            <a:avLst/>
          </a:prstGeom>
        </p:spPr>
      </p:pic>
    </p:spTree>
    <p:extLst>
      <p:ext uri="{BB962C8B-B14F-4D97-AF65-F5344CB8AC3E}">
        <p14:creationId xmlns:p14="http://schemas.microsoft.com/office/powerpoint/2010/main" val="1076604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anose="02050604050505020204" pitchFamily="18" charset="0"/>
              </a:rPr>
              <a:t>2. Summarize</a:t>
            </a:r>
            <a:endParaRPr lang="en-US" dirty="0">
              <a:latin typeface="Bookman Old Style" panose="02050604050505020204" pitchFamily="18" charset="0"/>
            </a:endParaRPr>
          </a:p>
        </p:txBody>
      </p:sp>
      <p:sp>
        <p:nvSpPr>
          <p:cNvPr id="3" name="Content Placeholder 2"/>
          <p:cNvSpPr>
            <a:spLocks noGrp="1"/>
          </p:cNvSpPr>
          <p:nvPr>
            <p:ph idx="1"/>
          </p:nvPr>
        </p:nvSpPr>
        <p:spPr>
          <a:xfrm>
            <a:off x="818711" y="2222287"/>
            <a:ext cx="10735979" cy="3636511"/>
          </a:xfrm>
        </p:spPr>
        <p:txBody>
          <a:bodyPr>
            <a:normAutofit/>
          </a:bodyPr>
          <a:lstStyle/>
          <a:p>
            <a:r>
              <a:rPr lang="en-US" sz="3600" dirty="0" smtClean="0">
                <a:latin typeface="Bookman Old Style" panose="02050604050505020204" pitchFamily="18" charset="0"/>
              </a:rPr>
              <a:t> What </a:t>
            </a:r>
            <a:r>
              <a:rPr lang="en-US" sz="3600" dirty="0">
                <a:latin typeface="Bookman Old Style" panose="02050604050505020204" pitchFamily="18" charset="0"/>
              </a:rPr>
              <a:t>are the main arguments? </a:t>
            </a:r>
            <a:endParaRPr lang="en-US" sz="3600" dirty="0" smtClean="0">
              <a:latin typeface="Bookman Old Style" panose="02050604050505020204" pitchFamily="18" charset="0"/>
            </a:endParaRPr>
          </a:p>
          <a:p>
            <a:r>
              <a:rPr lang="en-US" sz="3600" dirty="0" smtClean="0">
                <a:latin typeface="Bookman Old Style" panose="02050604050505020204" pitchFamily="18" charset="0"/>
              </a:rPr>
              <a:t> What </a:t>
            </a:r>
            <a:r>
              <a:rPr lang="en-US" sz="3600" dirty="0">
                <a:latin typeface="Bookman Old Style" panose="02050604050505020204" pitchFamily="18" charset="0"/>
              </a:rPr>
              <a:t>is the point of this book or article? </a:t>
            </a:r>
            <a:endParaRPr lang="en-US" sz="3600" dirty="0" smtClean="0">
              <a:latin typeface="Bookman Old Style" panose="02050604050505020204" pitchFamily="18" charset="0"/>
            </a:endParaRPr>
          </a:p>
          <a:p>
            <a:r>
              <a:rPr lang="en-US" sz="3600" dirty="0" smtClean="0">
                <a:latin typeface="Bookman Old Style" panose="02050604050505020204" pitchFamily="18" charset="0"/>
              </a:rPr>
              <a:t> What </a:t>
            </a:r>
            <a:r>
              <a:rPr lang="en-US" sz="3600" dirty="0">
                <a:latin typeface="Bookman Old Style" panose="02050604050505020204" pitchFamily="18" charset="0"/>
              </a:rPr>
              <a:t>topics are covered? </a:t>
            </a:r>
            <a:endParaRPr lang="en-US" sz="3600" dirty="0" smtClean="0">
              <a:latin typeface="Bookman Old Style" panose="02050604050505020204" pitchFamily="18" charset="0"/>
            </a:endParaRPr>
          </a:p>
          <a:p>
            <a:r>
              <a:rPr lang="en-US" sz="3600" dirty="0" smtClean="0">
                <a:latin typeface="Bookman Old Style" panose="02050604050505020204" pitchFamily="18" charset="0"/>
              </a:rPr>
              <a:t> If </a:t>
            </a:r>
            <a:r>
              <a:rPr lang="en-US" sz="3600" dirty="0">
                <a:latin typeface="Bookman Old Style" panose="02050604050505020204" pitchFamily="18" charset="0"/>
              </a:rPr>
              <a:t>someone asked what this article/book is about, what would you say</a:t>
            </a:r>
            <a:r>
              <a:rPr lang="en-US" sz="3600" dirty="0" smtClean="0">
                <a:latin typeface="Bookman Old Style" panose="02050604050505020204" pitchFamily="18" charset="0"/>
              </a:rPr>
              <a:t>?</a:t>
            </a:r>
            <a:endParaRPr lang="en-US" sz="3600" dirty="0">
              <a:latin typeface="Bookman Old Style" panose="02050604050505020204" pitchFamily="18" charset="0"/>
            </a:endParaRPr>
          </a:p>
        </p:txBody>
      </p:sp>
    </p:spTree>
    <p:extLst>
      <p:ext uri="{BB962C8B-B14F-4D97-AF65-F5344CB8AC3E}">
        <p14:creationId xmlns:p14="http://schemas.microsoft.com/office/powerpoint/2010/main" val="2902820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anose="02050604050505020204" pitchFamily="18" charset="0"/>
              </a:rPr>
              <a:t>2. Summarize</a:t>
            </a:r>
            <a:endParaRPr lang="en-US" dirty="0">
              <a:latin typeface="Bookman Old Style" panose="02050604050505020204" pitchFamily="18" charset="0"/>
            </a:endParaRPr>
          </a:p>
        </p:txBody>
      </p:sp>
      <p:sp>
        <p:nvSpPr>
          <p:cNvPr id="3" name="Content Placeholder 2"/>
          <p:cNvSpPr>
            <a:spLocks noGrp="1"/>
          </p:cNvSpPr>
          <p:nvPr>
            <p:ph idx="1"/>
          </p:nvPr>
        </p:nvSpPr>
        <p:spPr>
          <a:xfrm>
            <a:off x="818711" y="2222287"/>
            <a:ext cx="10735979" cy="3636511"/>
          </a:xfrm>
        </p:spPr>
        <p:txBody>
          <a:bodyPr>
            <a:normAutofit/>
          </a:bodyPr>
          <a:lstStyle/>
          <a:p>
            <a:r>
              <a:rPr lang="en-US" sz="3600" dirty="0" smtClean="0">
                <a:latin typeface="Bookman Old Style" panose="02050604050505020204" pitchFamily="18" charset="0"/>
              </a:rPr>
              <a:t> What </a:t>
            </a:r>
            <a:r>
              <a:rPr lang="en-US" sz="3600" dirty="0">
                <a:latin typeface="Bookman Old Style" panose="02050604050505020204" pitchFamily="18" charset="0"/>
              </a:rPr>
              <a:t>are the main arguments? </a:t>
            </a:r>
            <a:endParaRPr lang="en-US" sz="3600" dirty="0" smtClean="0">
              <a:latin typeface="Bookman Old Style" panose="02050604050505020204" pitchFamily="18" charset="0"/>
            </a:endParaRPr>
          </a:p>
          <a:p>
            <a:r>
              <a:rPr lang="en-US" sz="3600" dirty="0" smtClean="0">
                <a:latin typeface="Bookman Old Style" panose="02050604050505020204" pitchFamily="18" charset="0"/>
              </a:rPr>
              <a:t> What </a:t>
            </a:r>
            <a:r>
              <a:rPr lang="en-US" sz="3600" dirty="0">
                <a:latin typeface="Bookman Old Style" panose="02050604050505020204" pitchFamily="18" charset="0"/>
              </a:rPr>
              <a:t>is the point of this book or article? </a:t>
            </a:r>
            <a:endParaRPr lang="en-US" sz="3600" dirty="0" smtClean="0">
              <a:latin typeface="Bookman Old Style" panose="02050604050505020204" pitchFamily="18" charset="0"/>
            </a:endParaRPr>
          </a:p>
          <a:p>
            <a:r>
              <a:rPr lang="en-US" sz="3600" dirty="0" smtClean="0">
                <a:latin typeface="Bookman Old Style" panose="02050604050505020204" pitchFamily="18" charset="0"/>
              </a:rPr>
              <a:t> What </a:t>
            </a:r>
            <a:r>
              <a:rPr lang="en-US" sz="3600" dirty="0">
                <a:latin typeface="Bookman Old Style" panose="02050604050505020204" pitchFamily="18" charset="0"/>
              </a:rPr>
              <a:t>topics are covered? </a:t>
            </a:r>
            <a:endParaRPr lang="en-US" sz="3600" dirty="0" smtClean="0">
              <a:latin typeface="Bookman Old Style" panose="02050604050505020204" pitchFamily="18" charset="0"/>
            </a:endParaRPr>
          </a:p>
          <a:p>
            <a:r>
              <a:rPr lang="en-US" sz="3600" dirty="0" smtClean="0">
                <a:latin typeface="Bookman Old Style" panose="02050604050505020204" pitchFamily="18" charset="0"/>
              </a:rPr>
              <a:t> If </a:t>
            </a:r>
            <a:r>
              <a:rPr lang="en-US" sz="3600" dirty="0">
                <a:latin typeface="Bookman Old Style" panose="02050604050505020204" pitchFamily="18" charset="0"/>
              </a:rPr>
              <a:t>someone asked what this article/book is about, what would you say</a:t>
            </a:r>
            <a:r>
              <a:rPr lang="en-US" sz="3600" dirty="0" smtClean="0">
                <a:latin typeface="Bookman Old Style" panose="02050604050505020204" pitchFamily="18" charset="0"/>
              </a:rPr>
              <a:t>?</a:t>
            </a:r>
            <a:endParaRPr lang="en-US" sz="3600" dirty="0">
              <a:latin typeface="Bookman Old Style" panose="02050604050505020204" pitchFamily="18" charset="0"/>
            </a:endParaRPr>
          </a:p>
        </p:txBody>
      </p:sp>
      <p:sp>
        <p:nvSpPr>
          <p:cNvPr id="4" name="TextBox 3"/>
          <p:cNvSpPr txBox="1"/>
          <p:nvPr/>
        </p:nvSpPr>
        <p:spPr>
          <a:xfrm>
            <a:off x="5320146" y="342635"/>
            <a:ext cx="6658496" cy="1477328"/>
          </a:xfrm>
          <a:prstGeom prst="rect">
            <a:avLst/>
          </a:prstGeom>
          <a:solidFill>
            <a:schemeClr val="tx1"/>
          </a:solidFill>
        </p:spPr>
        <p:txBody>
          <a:bodyPr wrap="square" rtlCol="0">
            <a:spAutoFit/>
          </a:bodyPr>
          <a:lstStyle/>
          <a:p>
            <a:r>
              <a:rPr lang="en-US" dirty="0" smtClean="0">
                <a:solidFill>
                  <a:schemeClr val="bg1"/>
                </a:solidFill>
                <a:latin typeface="Times New Roman" panose="02020603050405020304" pitchFamily="18" charset="0"/>
                <a:cs typeface="Times New Roman" panose="02020603050405020304" pitchFamily="18" charset="0"/>
              </a:rPr>
              <a:t>The article explains the evolution of film throughout the 1960s. It argues that development was only possible because filmmakers shared their ideas and discoveries. The topics range from aspect radio, colorizing, advancing technology, to the differences between European and U.S. filmmaking.</a:t>
            </a:r>
            <a:endParaRPr lang="en-US" dirty="0">
              <a:solidFill>
                <a:schemeClr val="bg1"/>
              </a:solidFill>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a:off x="1659341" y="932413"/>
            <a:ext cx="8258175" cy="5619750"/>
          </a:xfrm>
          <a:prstGeom prst="rect">
            <a:avLst/>
          </a:prstGeom>
        </p:spPr>
      </p:pic>
    </p:spTree>
    <p:extLst>
      <p:ext uri="{BB962C8B-B14F-4D97-AF65-F5344CB8AC3E}">
        <p14:creationId xmlns:p14="http://schemas.microsoft.com/office/powerpoint/2010/main" val="3722948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79504" y="2340032"/>
            <a:ext cx="5692604" cy="2283211"/>
          </a:xfrm>
        </p:spPr>
        <p:txBody>
          <a:bodyPr>
            <a:normAutofit/>
          </a:bodyPr>
          <a:lstStyle/>
          <a:p>
            <a:pPr marL="0" indent="0">
              <a:buNone/>
            </a:pPr>
            <a:r>
              <a:rPr lang="en-US" sz="2400" dirty="0" smtClean="0">
                <a:latin typeface="Book Antiqua" panose="02040602050305030304" pitchFamily="18" charset="0"/>
              </a:rPr>
              <a:t>Last note: all </a:t>
            </a:r>
            <a:r>
              <a:rPr lang="en-US" sz="2400" dirty="0">
                <a:latin typeface="Book Antiqua" panose="02040602050305030304" pitchFamily="18" charset="0"/>
              </a:rPr>
              <a:t>your </a:t>
            </a:r>
            <a:r>
              <a:rPr lang="en-US" sz="2400" dirty="0" smtClean="0">
                <a:latin typeface="Book Antiqua" panose="02040602050305030304" pitchFamily="18" charset="0"/>
              </a:rPr>
              <a:t>annotated text must </a:t>
            </a:r>
            <a:r>
              <a:rPr lang="en-US" sz="2400" dirty="0">
                <a:latin typeface="Book Antiqua" panose="02040602050305030304" pitchFamily="18" charset="0"/>
              </a:rPr>
              <a:t>be </a:t>
            </a:r>
            <a:r>
              <a:rPr lang="en-US" sz="2400" dirty="0" smtClean="0">
                <a:latin typeface="Book Antiqua" panose="02040602050305030304" pitchFamily="18" charset="0"/>
              </a:rPr>
              <a:t>indented</a:t>
            </a:r>
          </a:p>
          <a:p>
            <a:pPr marL="400050" lvl="1" indent="0">
              <a:buNone/>
            </a:pPr>
            <a:r>
              <a:rPr lang="en-US" sz="2000" dirty="0" smtClean="0">
                <a:latin typeface="Book Antiqua" panose="02040602050305030304" pitchFamily="18" charset="0"/>
              </a:rPr>
              <a:t>the </a:t>
            </a:r>
            <a:r>
              <a:rPr lang="en-US" sz="2000" dirty="0">
                <a:latin typeface="Book Antiqua" panose="02040602050305030304" pitchFamily="18" charset="0"/>
              </a:rPr>
              <a:t>author's last </a:t>
            </a:r>
            <a:r>
              <a:rPr lang="en-US" sz="2000" dirty="0" smtClean="0">
                <a:latin typeface="Book Antiqua" panose="02040602050305030304" pitchFamily="18" charset="0"/>
              </a:rPr>
              <a:t>name (or if no author, the article title) </a:t>
            </a:r>
            <a:r>
              <a:rPr lang="en-US" sz="2000" dirty="0">
                <a:latin typeface="Book Antiqua" panose="02040602050305030304" pitchFamily="18" charset="0"/>
              </a:rPr>
              <a:t>is the only text that is flush </a:t>
            </a:r>
            <a:r>
              <a:rPr lang="en-US" sz="2000" dirty="0" smtClean="0">
                <a:latin typeface="Book Antiqua" panose="02040602050305030304" pitchFamily="18" charset="0"/>
              </a:rPr>
              <a:t>left</a:t>
            </a:r>
            <a:endParaRPr lang="en-US" sz="2000" dirty="0">
              <a:latin typeface="Book Antiqua" panose="02040602050305030304" pitchFamily="18" charset="0"/>
            </a:endParaRPr>
          </a:p>
        </p:txBody>
      </p:sp>
      <p:pic>
        <p:nvPicPr>
          <p:cNvPr id="5" name="Picture 4"/>
          <p:cNvPicPr>
            <a:picLocks noChangeAspect="1"/>
          </p:cNvPicPr>
          <p:nvPr/>
        </p:nvPicPr>
        <p:blipFill>
          <a:blip r:embed="rId2"/>
          <a:stretch>
            <a:fillRect/>
          </a:stretch>
        </p:blipFill>
        <p:spPr>
          <a:xfrm>
            <a:off x="6565598" y="594782"/>
            <a:ext cx="5288523" cy="5773709"/>
          </a:xfrm>
          <a:prstGeom prst="rect">
            <a:avLst/>
          </a:prstGeom>
        </p:spPr>
      </p:pic>
      <p:cxnSp>
        <p:nvCxnSpPr>
          <p:cNvPr id="14" name="Straight Arrow Connector 13"/>
          <p:cNvCxnSpPr/>
          <p:nvPr/>
        </p:nvCxnSpPr>
        <p:spPr>
          <a:xfrm flipV="1">
            <a:off x="5612725" y="2410691"/>
            <a:ext cx="1702475" cy="169547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285424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296</TotalTime>
  <Words>683</Words>
  <Application>Microsoft Office PowerPoint</Application>
  <PresentationFormat>Widescreen</PresentationFormat>
  <Paragraphs>69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Book Antiqua</vt:lpstr>
      <vt:lpstr>Bookman Old Style</vt:lpstr>
      <vt:lpstr>Century Gothic</vt:lpstr>
      <vt:lpstr>Times New Roman</vt:lpstr>
      <vt:lpstr>Wingdings 2</vt:lpstr>
      <vt:lpstr>Quotable</vt:lpstr>
      <vt:lpstr>Annotated Bibliography</vt:lpstr>
      <vt:lpstr>Create a new, MLA formatted document</vt:lpstr>
      <vt:lpstr>Personalize the document</vt:lpstr>
      <vt:lpstr>The four parts of an annotated bibliography:</vt:lpstr>
      <vt:lpstr>1. MLA Citation</vt:lpstr>
      <vt:lpstr>1. MLA Citation</vt:lpstr>
      <vt:lpstr>2. Summarize</vt:lpstr>
      <vt:lpstr>2. Summarize</vt:lpstr>
      <vt:lpstr>PowerPoint Presentation</vt:lpstr>
      <vt:lpstr>3. Evaluation/Assessment</vt:lpstr>
      <vt:lpstr>3. Evaluation/Assessment</vt:lpstr>
      <vt:lpstr>4. Reflection</vt:lpstr>
      <vt:lpstr>4. Reflection</vt:lpstr>
      <vt:lpstr>Works Cited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Annotated Bibliography</dc:title>
  <dc:creator>Bacon, Elisabeth    SHS-Staff</dc:creator>
  <cp:lastModifiedBy>Nguyen, Thai-Hang    SHS - Staff</cp:lastModifiedBy>
  <cp:revision>21</cp:revision>
  <dcterms:created xsi:type="dcterms:W3CDTF">2019-11-26T18:59:41Z</dcterms:created>
  <dcterms:modified xsi:type="dcterms:W3CDTF">2019-12-20T16:03:40Z</dcterms:modified>
</cp:coreProperties>
</file>