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2" r:id="rId2"/>
    <p:sldId id="305" r:id="rId3"/>
    <p:sldId id="307" r:id="rId4"/>
    <p:sldId id="308" r:id="rId5"/>
    <p:sldId id="309" r:id="rId6"/>
    <p:sldId id="261" r:id="rId7"/>
    <p:sldId id="310" r:id="rId8"/>
    <p:sldId id="311" r:id="rId9"/>
    <p:sldId id="313" r:id="rId10"/>
    <p:sldId id="314" r:id="rId11"/>
    <p:sldId id="256" r:id="rId12"/>
    <p:sldId id="267" r:id="rId13"/>
    <p:sldId id="268" r:id="rId14"/>
    <p:sldId id="271" r:id="rId15"/>
    <p:sldId id="30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8" autoAdjust="0"/>
    <p:restoredTop sz="89925" autoAdjust="0"/>
  </p:normalViewPr>
  <p:slideViewPr>
    <p:cSldViewPr snapToGrid="0">
      <p:cViewPr varScale="1">
        <p:scale>
          <a:sx n="74" d="100"/>
          <a:sy n="74" d="100"/>
        </p:scale>
        <p:origin x="84" y="49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7ED434-ED5B-431D-964F-554ADDAF7714}" type="datetimeFigureOut">
              <a:rPr lang="en-US" smtClean="0"/>
              <a:t>5/16/2018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0DCB8F-1461-4F18-8C37-6063C932E310}" type="slidenum">
              <a:rPr lang="en-US" smtClean="0"/>
              <a:t>‹#›</a:t>
            </a:fld>
            <a:endParaRPr lang="en-US"/>
          </a:p>
        </p:txBody>
      </p:sp>
    </p:spTree>
    <p:extLst>
      <p:ext uri="{BB962C8B-B14F-4D97-AF65-F5344CB8AC3E}">
        <p14:creationId xmlns:p14="http://schemas.microsoft.com/office/powerpoint/2010/main" val="2279497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A64F8B-0C20-42F6-A096-734F7E80495C}" type="slidenum">
              <a:rPr lang="en-US" altLang="en-US"/>
              <a:pPr/>
              <a:t>2</a:t>
            </a:fld>
            <a:endParaRPr lang="en-US" alt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84168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B0FCBA-8983-48BE-8862-66709405DE04}" type="slidenum">
              <a:rPr lang="en-US" altLang="en-US"/>
              <a:pPr/>
              <a:t>3</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9003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FE1ECD-13E1-4059-AED5-B504D68A275D}" type="slidenum">
              <a:rPr lang="en-US" altLang="en-US"/>
              <a:pPr/>
              <a:t>4</a:t>
            </a:fld>
            <a:endParaRPr lang="en-US" alt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4552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ED16F7-C7FC-4583-BB18-9CDE49BE84A2}" type="slidenum">
              <a:rPr lang="en-US" altLang="en-US"/>
              <a:pPr/>
              <a:t>5</a:t>
            </a:fld>
            <a:endParaRPr lang="en-US" alt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0760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latin typeface="Century" panose="02040604050505020304" pitchFamily="18" charset="0"/>
              </a:rPr>
              <a:t>It is an extreme form of having pride in one’s country.  It creates a situation in which people think, “My country and people are the best, we deserve the best, and we’re going to take it from you.”  </a:t>
            </a:r>
          </a:p>
          <a:p>
            <a:endParaRPr lang="en-US" dirty="0"/>
          </a:p>
        </p:txBody>
      </p:sp>
      <p:sp>
        <p:nvSpPr>
          <p:cNvPr id="4" name="Slide Number Placeholder 3"/>
          <p:cNvSpPr>
            <a:spLocks noGrp="1"/>
          </p:cNvSpPr>
          <p:nvPr>
            <p:ph type="sldNum" sz="quarter" idx="10"/>
          </p:nvPr>
        </p:nvSpPr>
        <p:spPr/>
        <p:txBody>
          <a:bodyPr/>
          <a:lstStyle/>
          <a:p>
            <a:fld id="{EC0DCB8F-1461-4F18-8C37-6063C932E310}" type="slidenum">
              <a:rPr lang="en-US" smtClean="0"/>
              <a:t>7</a:t>
            </a:fld>
            <a:endParaRPr lang="en-US"/>
          </a:p>
        </p:txBody>
      </p:sp>
    </p:spTree>
    <p:extLst>
      <p:ext uri="{BB962C8B-B14F-4D97-AF65-F5344CB8AC3E}">
        <p14:creationId xmlns:p14="http://schemas.microsoft.com/office/powerpoint/2010/main" val="1683376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7F48C-6C28-4A12-B6B5-8FEDCB71A01F}" type="slidenum">
              <a:rPr lang="en-US" altLang="en-US"/>
              <a:pPr/>
              <a:t>8</a:t>
            </a:fld>
            <a:endParaRPr lang="en-US" alt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9920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50000"/>
              </a:spcBef>
              <a:buChar char="•"/>
              <a:defRPr sz="2400">
                <a:solidFill>
                  <a:schemeClr val="tx1"/>
                </a:solidFill>
                <a:latin typeface="FrutigerBold" pitchFamily="2" charset="0"/>
              </a:defRPr>
            </a:lvl1pPr>
            <a:lvl2pPr marL="742950" indent="-285750">
              <a:spcBef>
                <a:spcPct val="50000"/>
              </a:spcBef>
              <a:buChar char="•"/>
              <a:defRPr sz="2400">
                <a:solidFill>
                  <a:schemeClr val="tx1"/>
                </a:solidFill>
                <a:latin typeface="FrutigerBold" pitchFamily="2" charset="0"/>
              </a:defRPr>
            </a:lvl2pPr>
            <a:lvl3pPr marL="1143000" indent="-228600">
              <a:spcBef>
                <a:spcPct val="50000"/>
              </a:spcBef>
              <a:buChar char="•"/>
              <a:defRPr sz="2400">
                <a:solidFill>
                  <a:schemeClr val="tx1"/>
                </a:solidFill>
                <a:latin typeface="FrutigerBold" pitchFamily="2" charset="0"/>
              </a:defRPr>
            </a:lvl3pPr>
            <a:lvl4pPr marL="1600200" indent="-228600">
              <a:spcBef>
                <a:spcPct val="50000"/>
              </a:spcBef>
              <a:buChar char="•"/>
              <a:defRPr sz="2400">
                <a:solidFill>
                  <a:schemeClr val="tx1"/>
                </a:solidFill>
                <a:latin typeface="FrutigerBold" pitchFamily="2" charset="0"/>
              </a:defRPr>
            </a:lvl4pPr>
            <a:lvl5pPr marL="2057400" indent="-228600">
              <a:spcBef>
                <a:spcPct val="50000"/>
              </a:spcBef>
              <a:buChar char="•"/>
              <a:defRPr sz="2400">
                <a:solidFill>
                  <a:schemeClr val="tx1"/>
                </a:solidFill>
                <a:latin typeface="FrutigerBold" pitchFamily="2" charset="0"/>
              </a:defRPr>
            </a:lvl5pPr>
            <a:lvl6pPr marL="2514600" indent="-228600" eaLnBrk="0" fontAlgn="base" hangingPunct="0">
              <a:spcBef>
                <a:spcPct val="50000"/>
              </a:spcBef>
              <a:spcAft>
                <a:spcPct val="0"/>
              </a:spcAft>
              <a:buChar char="•"/>
              <a:defRPr sz="2400">
                <a:solidFill>
                  <a:schemeClr val="tx1"/>
                </a:solidFill>
                <a:latin typeface="FrutigerBold" pitchFamily="2" charset="0"/>
              </a:defRPr>
            </a:lvl6pPr>
            <a:lvl7pPr marL="2971800" indent="-228600" eaLnBrk="0" fontAlgn="base" hangingPunct="0">
              <a:spcBef>
                <a:spcPct val="50000"/>
              </a:spcBef>
              <a:spcAft>
                <a:spcPct val="0"/>
              </a:spcAft>
              <a:buChar char="•"/>
              <a:defRPr sz="2400">
                <a:solidFill>
                  <a:schemeClr val="tx1"/>
                </a:solidFill>
                <a:latin typeface="FrutigerBold" pitchFamily="2" charset="0"/>
              </a:defRPr>
            </a:lvl7pPr>
            <a:lvl8pPr marL="3429000" indent="-228600" eaLnBrk="0" fontAlgn="base" hangingPunct="0">
              <a:spcBef>
                <a:spcPct val="50000"/>
              </a:spcBef>
              <a:spcAft>
                <a:spcPct val="0"/>
              </a:spcAft>
              <a:buChar char="•"/>
              <a:defRPr sz="2400">
                <a:solidFill>
                  <a:schemeClr val="tx1"/>
                </a:solidFill>
                <a:latin typeface="FrutigerBold" pitchFamily="2" charset="0"/>
              </a:defRPr>
            </a:lvl8pPr>
            <a:lvl9pPr marL="3886200" indent="-228600" eaLnBrk="0" fontAlgn="base" hangingPunct="0">
              <a:spcBef>
                <a:spcPct val="50000"/>
              </a:spcBef>
              <a:spcAft>
                <a:spcPct val="0"/>
              </a:spcAft>
              <a:buChar char="•"/>
              <a:defRPr sz="2400">
                <a:solidFill>
                  <a:schemeClr val="tx1"/>
                </a:solidFill>
                <a:latin typeface="FrutigerBold" pitchFamily="2" charset="0"/>
              </a:defRPr>
            </a:lvl9pPr>
          </a:lstStyle>
          <a:p>
            <a:pPr>
              <a:spcBef>
                <a:spcPct val="0"/>
              </a:spcBef>
              <a:buFontTx/>
              <a:buNone/>
            </a:pPr>
            <a:fld id="{6C6A9867-6893-4F0F-B2F4-62B50484741D}" type="slidenum">
              <a:rPr lang="en-US" altLang="en-US" sz="1200">
                <a:latin typeface="KeplerRegular" pitchFamily="2" charset="0"/>
              </a:rPr>
              <a:pPr>
                <a:spcBef>
                  <a:spcPct val="0"/>
                </a:spcBef>
                <a:buFontTx/>
                <a:buNone/>
              </a:pPr>
              <a:t>9</a:t>
            </a:fld>
            <a:endParaRPr lang="en-US" altLang="en-US" sz="1200">
              <a:latin typeface="KeplerRegular" pitchFamily="2"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4332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spcBef>
                <a:spcPct val="50000"/>
              </a:spcBef>
              <a:buChar char="•"/>
              <a:defRPr sz="2400">
                <a:solidFill>
                  <a:schemeClr val="tx1"/>
                </a:solidFill>
                <a:latin typeface="FrutigerBold" pitchFamily="2" charset="0"/>
              </a:defRPr>
            </a:lvl1pPr>
            <a:lvl2pPr marL="742950" indent="-285750">
              <a:spcBef>
                <a:spcPct val="50000"/>
              </a:spcBef>
              <a:buChar char="•"/>
              <a:defRPr sz="2400">
                <a:solidFill>
                  <a:schemeClr val="tx1"/>
                </a:solidFill>
                <a:latin typeface="FrutigerBold" pitchFamily="2" charset="0"/>
              </a:defRPr>
            </a:lvl2pPr>
            <a:lvl3pPr marL="1143000" indent="-228600">
              <a:spcBef>
                <a:spcPct val="50000"/>
              </a:spcBef>
              <a:buChar char="•"/>
              <a:defRPr sz="2400">
                <a:solidFill>
                  <a:schemeClr val="tx1"/>
                </a:solidFill>
                <a:latin typeface="FrutigerBold" pitchFamily="2" charset="0"/>
              </a:defRPr>
            </a:lvl3pPr>
            <a:lvl4pPr marL="1600200" indent="-228600">
              <a:spcBef>
                <a:spcPct val="50000"/>
              </a:spcBef>
              <a:buChar char="•"/>
              <a:defRPr sz="2400">
                <a:solidFill>
                  <a:schemeClr val="tx1"/>
                </a:solidFill>
                <a:latin typeface="FrutigerBold" pitchFamily="2" charset="0"/>
              </a:defRPr>
            </a:lvl4pPr>
            <a:lvl5pPr marL="2057400" indent="-228600">
              <a:spcBef>
                <a:spcPct val="50000"/>
              </a:spcBef>
              <a:buChar char="•"/>
              <a:defRPr sz="2400">
                <a:solidFill>
                  <a:schemeClr val="tx1"/>
                </a:solidFill>
                <a:latin typeface="FrutigerBold" pitchFamily="2" charset="0"/>
              </a:defRPr>
            </a:lvl5pPr>
            <a:lvl6pPr marL="2514600" indent="-228600" eaLnBrk="0" fontAlgn="base" hangingPunct="0">
              <a:spcBef>
                <a:spcPct val="50000"/>
              </a:spcBef>
              <a:spcAft>
                <a:spcPct val="0"/>
              </a:spcAft>
              <a:buChar char="•"/>
              <a:defRPr sz="2400">
                <a:solidFill>
                  <a:schemeClr val="tx1"/>
                </a:solidFill>
                <a:latin typeface="FrutigerBold" pitchFamily="2" charset="0"/>
              </a:defRPr>
            </a:lvl6pPr>
            <a:lvl7pPr marL="2971800" indent="-228600" eaLnBrk="0" fontAlgn="base" hangingPunct="0">
              <a:spcBef>
                <a:spcPct val="50000"/>
              </a:spcBef>
              <a:spcAft>
                <a:spcPct val="0"/>
              </a:spcAft>
              <a:buChar char="•"/>
              <a:defRPr sz="2400">
                <a:solidFill>
                  <a:schemeClr val="tx1"/>
                </a:solidFill>
                <a:latin typeface="FrutigerBold" pitchFamily="2" charset="0"/>
              </a:defRPr>
            </a:lvl7pPr>
            <a:lvl8pPr marL="3429000" indent="-228600" eaLnBrk="0" fontAlgn="base" hangingPunct="0">
              <a:spcBef>
                <a:spcPct val="50000"/>
              </a:spcBef>
              <a:spcAft>
                <a:spcPct val="0"/>
              </a:spcAft>
              <a:buChar char="•"/>
              <a:defRPr sz="2400">
                <a:solidFill>
                  <a:schemeClr val="tx1"/>
                </a:solidFill>
                <a:latin typeface="FrutigerBold" pitchFamily="2" charset="0"/>
              </a:defRPr>
            </a:lvl8pPr>
            <a:lvl9pPr marL="3886200" indent="-228600" eaLnBrk="0" fontAlgn="base" hangingPunct="0">
              <a:spcBef>
                <a:spcPct val="50000"/>
              </a:spcBef>
              <a:spcAft>
                <a:spcPct val="0"/>
              </a:spcAft>
              <a:buChar char="•"/>
              <a:defRPr sz="2400">
                <a:solidFill>
                  <a:schemeClr val="tx1"/>
                </a:solidFill>
                <a:latin typeface="FrutigerBold" pitchFamily="2" charset="0"/>
              </a:defRPr>
            </a:lvl9pPr>
          </a:lstStyle>
          <a:p>
            <a:pPr>
              <a:spcBef>
                <a:spcPct val="0"/>
              </a:spcBef>
              <a:buFontTx/>
              <a:buNone/>
            </a:pPr>
            <a:fld id="{070E2D3D-3ED6-4BBC-B8C3-B40C83A12A64}" type="slidenum">
              <a:rPr lang="en-US" altLang="en-US" sz="1200">
                <a:latin typeface="KeplerRegular" pitchFamily="2" charset="0"/>
              </a:rPr>
              <a:pPr>
                <a:spcBef>
                  <a:spcPct val="0"/>
                </a:spcBef>
                <a:buFontTx/>
                <a:buNone/>
              </a:pPr>
              <a:t>10</a:t>
            </a:fld>
            <a:endParaRPr lang="en-US" altLang="en-US" sz="1200">
              <a:latin typeface="KeplerRegular" pitchFamily="2"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74213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CC1F85-30E0-4B6A-8B6E-BF083B37B2C7}"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185922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C1F85-30E0-4B6A-8B6E-BF083B37B2C7}"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844130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C1F85-30E0-4B6A-8B6E-BF083B37B2C7}"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2388409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39EF244-DBA1-432F-81FF-90780478C272}" type="slidenum">
              <a:rPr lang="en-US" altLang="en-US"/>
              <a:pPr/>
              <a:t>‹#›</a:t>
            </a:fld>
            <a:endParaRPr lang="en-US" altLang="en-US"/>
          </a:p>
        </p:txBody>
      </p:sp>
    </p:spTree>
    <p:extLst>
      <p:ext uri="{BB962C8B-B14F-4D97-AF65-F5344CB8AC3E}">
        <p14:creationId xmlns:p14="http://schemas.microsoft.com/office/powerpoint/2010/main" val="420184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C1F85-30E0-4B6A-8B6E-BF083B37B2C7}"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332784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CC1F85-30E0-4B6A-8B6E-BF083B37B2C7}"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248003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CC1F85-30E0-4B6A-8B6E-BF083B37B2C7}"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262323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CC1F85-30E0-4B6A-8B6E-BF083B37B2C7}" type="datetimeFigureOut">
              <a:rPr lang="en-US" smtClean="0"/>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224262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C1F85-30E0-4B6A-8B6E-BF083B37B2C7}" type="datetimeFigureOut">
              <a:rPr lang="en-US" smtClean="0"/>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192005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C1F85-30E0-4B6A-8B6E-BF083B37B2C7}" type="datetimeFigureOut">
              <a:rPr lang="en-US" smtClean="0"/>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102270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C1F85-30E0-4B6A-8B6E-BF083B37B2C7}"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357938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C1F85-30E0-4B6A-8B6E-BF083B37B2C7}"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51F70-E685-456F-A641-AC2C9731CA5B}" type="slidenum">
              <a:rPr lang="en-US" smtClean="0"/>
              <a:t>‹#›</a:t>
            </a:fld>
            <a:endParaRPr lang="en-US"/>
          </a:p>
        </p:txBody>
      </p:sp>
    </p:spTree>
    <p:extLst>
      <p:ext uri="{BB962C8B-B14F-4D97-AF65-F5344CB8AC3E}">
        <p14:creationId xmlns:p14="http://schemas.microsoft.com/office/powerpoint/2010/main" val="406062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C1F85-30E0-4B6A-8B6E-BF083B37B2C7}" type="datetimeFigureOut">
              <a:rPr lang="en-US" smtClean="0"/>
              <a:t>5/16/2018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51F70-E685-456F-A641-AC2C9731CA5B}" type="slidenum">
              <a:rPr lang="en-US" smtClean="0"/>
              <a:t>‹#›</a:t>
            </a:fld>
            <a:endParaRPr lang="en-US"/>
          </a:p>
        </p:txBody>
      </p:sp>
    </p:spTree>
    <p:extLst>
      <p:ext uri="{BB962C8B-B14F-4D97-AF65-F5344CB8AC3E}">
        <p14:creationId xmlns:p14="http://schemas.microsoft.com/office/powerpoint/2010/main" val="2592462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upload.wikimedia.org/wikipedia/commons/5/5f/Hitler_in_Paris.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8000" dirty="0" smtClean="0"/>
              <a:t>Homework</a:t>
            </a:r>
            <a:endParaRPr lang="en-US" sz="8000" dirty="0"/>
          </a:p>
        </p:txBody>
      </p:sp>
      <p:sp>
        <p:nvSpPr>
          <p:cNvPr id="3" name="Content Placeholder 2"/>
          <p:cNvSpPr>
            <a:spLocks noGrp="1"/>
          </p:cNvSpPr>
          <p:nvPr>
            <p:ph idx="1"/>
          </p:nvPr>
        </p:nvSpPr>
        <p:spPr>
          <a:xfrm>
            <a:off x="494522" y="1260248"/>
            <a:ext cx="11299372" cy="5094612"/>
          </a:xfrm>
        </p:spPr>
        <p:txBody>
          <a:bodyPr>
            <a:normAutofit/>
          </a:bodyPr>
          <a:lstStyle/>
          <a:p>
            <a:r>
              <a:rPr lang="en-US" sz="4000" dirty="0" smtClean="0">
                <a:solidFill>
                  <a:srgbClr val="FF0000"/>
                </a:solidFill>
              </a:rPr>
              <a:t>Research a </a:t>
            </a:r>
            <a:r>
              <a:rPr lang="en-US" sz="4000" b="1" u="sng" dirty="0" smtClean="0">
                <a:solidFill>
                  <a:srgbClr val="FF0000"/>
                </a:solidFill>
              </a:rPr>
              <a:t>current</a:t>
            </a:r>
            <a:r>
              <a:rPr lang="en-US" sz="4000" b="1" dirty="0" smtClean="0">
                <a:solidFill>
                  <a:srgbClr val="FF0000"/>
                </a:solidFill>
              </a:rPr>
              <a:t> </a:t>
            </a:r>
            <a:r>
              <a:rPr lang="en-US" sz="4000" dirty="0" smtClean="0">
                <a:solidFill>
                  <a:srgbClr val="FF0000"/>
                </a:solidFill>
              </a:rPr>
              <a:t>fascist group in Europe &amp; the reason behind their appearance in modern Europe</a:t>
            </a:r>
            <a:endParaRPr lang="en-US" sz="3600" dirty="0" smtClean="0">
              <a:solidFill>
                <a:srgbClr val="FF0000"/>
              </a:solidFill>
            </a:endParaRPr>
          </a:p>
          <a:p>
            <a:pPr lvl="1"/>
            <a:r>
              <a:rPr lang="en-US" sz="3600" dirty="0" smtClean="0">
                <a:solidFill>
                  <a:srgbClr val="FF0000"/>
                </a:solidFill>
              </a:rPr>
              <a:t>Where are they from? </a:t>
            </a:r>
          </a:p>
          <a:p>
            <a:pPr lvl="1"/>
            <a:r>
              <a:rPr lang="en-US" sz="3600" dirty="0" smtClean="0">
                <a:solidFill>
                  <a:srgbClr val="FF0000"/>
                </a:solidFill>
              </a:rPr>
              <a:t>Who are they? What is their message? </a:t>
            </a:r>
          </a:p>
          <a:p>
            <a:pPr lvl="1"/>
            <a:r>
              <a:rPr lang="en-US" sz="3600" dirty="0" smtClean="0">
                <a:solidFill>
                  <a:srgbClr val="FF0000"/>
                </a:solidFill>
              </a:rPr>
              <a:t>Who do they hate? Who do they blame for problems in their country?</a:t>
            </a:r>
          </a:p>
          <a:p>
            <a:r>
              <a:rPr lang="en-US" sz="4000" b="1" u="sng" dirty="0" smtClean="0">
                <a:solidFill>
                  <a:srgbClr val="FF0000"/>
                </a:solidFill>
              </a:rPr>
              <a:t>Compare</a:t>
            </a:r>
            <a:r>
              <a:rPr lang="en-US" sz="4000" dirty="0" smtClean="0">
                <a:solidFill>
                  <a:srgbClr val="FF0000"/>
                </a:solidFill>
              </a:rPr>
              <a:t> these organizations/groups to </a:t>
            </a:r>
            <a:r>
              <a:rPr lang="en-US" sz="4000" b="1" dirty="0" smtClean="0">
                <a:solidFill>
                  <a:srgbClr val="FF0000"/>
                </a:solidFill>
              </a:rPr>
              <a:t>Fascism/Nazism of 1930s-40s  </a:t>
            </a:r>
          </a:p>
          <a:p>
            <a:pPr lvl="1"/>
            <a:endParaRPr lang="en-US" sz="3600" dirty="0" smtClean="0">
              <a:solidFill>
                <a:srgbClr val="FF0000"/>
              </a:solidFill>
            </a:endParaRPr>
          </a:p>
          <a:p>
            <a:endParaRPr lang="en-US" sz="4000" dirty="0"/>
          </a:p>
        </p:txBody>
      </p:sp>
    </p:spTree>
    <p:extLst>
      <p:ext uri="{BB962C8B-B14F-4D97-AF65-F5344CB8AC3E}">
        <p14:creationId xmlns:p14="http://schemas.microsoft.com/office/powerpoint/2010/main" val="269213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lvl1pPr>
              <a:spcBef>
                <a:spcPct val="50000"/>
              </a:spcBef>
              <a:buChar char="•"/>
              <a:defRPr sz="2400">
                <a:solidFill>
                  <a:schemeClr val="tx1"/>
                </a:solidFill>
                <a:latin typeface="FrutigerBold" pitchFamily="2" charset="0"/>
              </a:defRPr>
            </a:lvl1pPr>
            <a:lvl2pPr marL="742950" indent="-285750">
              <a:spcBef>
                <a:spcPct val="50000"/>
              </a:spcBef>
              <a:buChar char="•"/>
              <a:defRPr sz="2400">
                <a:solidFill>
                  <a:schemeClr val="tx1"/>
                </a:solidFill>
                <a:latin typeface="FrutigerBold" pitchFamily="2" charset="0"/>
              </a:defRPr>
            </a:lvl2pPr>
            <a:lvl3pPr marL="1143000" indent="-228600">
              <a:spcBef>
                <a:spcPct val="50000"/>
              </a:spcBef>
              <a:buChar char="•"/>
              <a:defRPr sz="2400">
                <a:solidFill>
                  <a:schemeClr val="tx1"/>
                </a:solidFill>
                <a:latin typeface="FrutigerBold" pitchFamily="2" charset="0"/>
              </a:defRPr>
            </a:lvl3pPr>
            <a:lvl4pPr marL="1600200" indent="-228600">
              <a:spcBef>
                <a:spcPct val="50000"/>
              </a:spcBef>
              <a:buChar char="•"/>
              <a:defRPr sz="2400">
                <a:solidFill>
                  <a:schemeClr val="tx1"/>
                </a:solidFill>
                <a:latin typeface="FrutigerBold" pitchFamily="2" charset="0"/>
              </a:defRPr>
            </a:lvl4pPr>
            <a:lvl5pPr marL="2057400" indent="-228600">
              <a:spcBef>
                <a:spcPct val="50000"/>
              </a:spcBef>
              <a:buChar char="•"/>
              <a:defRPr sz="2400">
                <a:solidFill>
                  <a:schemeClr val="tx1"/>
                </a:solidFill>
                <a:latin typeface="FrutigerBold" pitchFamily="2" charset="0"/>
              </a:defRPr>
            </a:lvl5pPr>
            <a:lvl6pPr marL="2514600" indent="-228600" eaLnBrk="0" fontAlgn="base" hangingPunct="0">
              <a:spcBef>
                <a:spcPct val="50000"/>
              </a:spcBef>
              <a:spcAft>
                <a:spcPct val="0"/>
              </a:spcAft>
              <a:buChar char="•"/>
              <a:defRPr sz="2400">
                <a:solidFill>
                  <a:schemeClr val="tx1"/>
                </a:solidFill>
                <a:latin typeface="FrutigerBold" pitchFamily="2" charset="0"/>
              </a:defRPr>
            </a:lvl6pPr>
            <a:lvl7pPr marL="2971800" indent="-228600" eaLnBrk="0" fontAlgn="base" hangingPunct="0">
              <a:spcBef>
                <a:spcPct val="50000"/>
              </a:spcBef>
              <a:spcAft>
                <a:spcPct val="0"/>
              </a:spcAft>
              <a:buChar char="•"/>
              <a:defRPr sz="2400">
                <a:solidFill>
                  <a:schemeClr val="tx1"/>
                </a:solidFill>
                <a:latin typeface="FrutigerBold" pitchFamily="2" charset="0"/>
              </a:defRPr>
            </a:lvl7pPr>
            <a:lvl8pPr marL="3429000" indent="-228600" eaLnBrk="0" fontAlgn="base" hangingPunct="0">
              <a:spcBef>
                <a:spcPct val="50000"/>
              </a:spcBef>
              <a:spcAft>
                <a:spcPct val="0"/>
              </a:spcAft>
              <a:buChar char="•"/>
              <a:defRPr sz="2400">
                <a:solidFill>
                  <a:schemeClr val="tx1"/>
                </a:solidFill>
                <a:latin typeface="FrutigerBold" pitchFamily="2" charset="0"/>
              </a:defRPr>
            </a:lvl8pPr>
            <a:lvl9pPr marL="3886200" indent="-228600" eaLnBrk="0" fontAlgn="base" hangingPunct="0">
              <a:spcBef>
                <a:spcPct val="50000"/>
              </a:spcBef>
              <a:spcAft>
                <a:spcPct val="0"/>
              </a:spcAft>
              <a:buChar char="•"/>
              <a:defRPr sz="2400">
                <a:solidFill>
                  <a:schemeClr val="tx1"/>
                </a:solidFill>
                <a:latin typeface="FrutigerBold" pitchFamily="2" charset="0"/>
              </a:defRPr>
            </a:lvl9pPr>
          </a:lstStyle>
          <a:p>
            <a:pPr>
              <a:spcBef>
                <a:spcPct val="0"/>
              </a:spcBef>
              <a:buFontTx/>
              <a:buNone/>
            </a:pPr>
            <a:fld id="{2C304A93-8B75-4CD6-8FA6-63E0A6DBB053}" type="slidenum">
              <a:rPr lang="en-US" altLang="en-US" sz="900">
                <a:solidFill>
                  <a:srgbClr val="FFFFFF"/>
                </a:solidFill>
              </a:rPr>
              <a:pPr>
                <a:spcBef>
                  <a:spcPct val="0"/>
                </a:spcBef>
                <a:buFontTx/>
                <a:buNone/>
              </a:pPr>
              <a:t>10</a:t>
            </a:fld>
            <a:endParaRPr lang="en-US" altLang="en-US" sz="900">
              <a:solidFill>
                <a:srgbClr val="FFFFFF"/>
              </a:solidFill>
            </a:endParaRPr>
          </a:p>
        </p:txBody>
      </p:sp>
      <p:sp>
        <p:nvSpPr>
          <p:cNvPr id="35843" name="Rectangle 2"/>
          <p:cNvSpPr>
            <a:spLocks noGrp="1" noChangeArrowheads="1"/>
          </p:cNvSpPr>
          <p:nvPr>
            <p:ph type="title"/>
          </p:nvPr>
        </p:nvSpPr>
        <p:spPr>
          <a:xfrm>
            <a:off x="838200" y="365126"/>
            <a:ext cx="10515600" cy="717550"/>
          </a:xfrm>
        </p:spPr>
        <p:txBody>
          <a:bodyPr>
            <a:normAutofit/>
          </a:bodyPr>
          <a:lstStyle/>
          <a:p>
            <a:pPr eaLnBrk="1" hangingPunct="1"/>
            <a:r>
              <a:rPr lang="en-US" altLang="en-US" b="1" dirty="0"/>
              <a:t>How Did Hitler Make War?</a:t>
            </a:r>
            <a:endParaRPr lang="en-US" altLang="en-US" sz="6000" dirty="0" smtClean="0"/>
          </a:p>
        </p:txBody>
      </p:sp>
      <p:sp>
        <p:nvSpPr>
          <p:cNvPr id="35844" name="Rectangle 3"/>
          <p:cNvSpPr>
            <a:spLocks noGrp="1" noChangeArrowheads="1"/>
          </p:cNvSpPr>
          <p:nvPr>
            <p:ph type="body" idx="1"/>
          </p:nvPr>
        </p:nvSpPr>
        <p:spPr>
          <a:xfrm>
            <a:off x="1371600" y="1241425"/>
            <a:ext cx="6477000" cy="533400"/>
          </a:xfrm>
        </p:spPr>
        <p:txBody>
          <a:bodyPr/>
          <a:lstStyle/>
          <a:p>
            <a:pPr eaLnBrk="1" hangingPunct="1"/>
            <a:r>
              <a:rPr lang="en-US" altLang="en-US" smtClean="0"/>
              <a:t>Blitzkrieg = “Lightning War”</a:t>
            </a:r>
          </a:p>
        </p:txBody>
      </p:sp>
      <p:sp>
        <p:nvSpPr>
          <p:cNvPr id="77828" name="Text Box 4"/>
          <p:cNvSpPr txBox="1">
            <a:spLocks noChangeArrowheads="1"/>
          </p:cNvSpPr>
          <p:nvPr/>
        </p:nvSpPr>
        <p:spPr bwMode="auto">
          <a:xfrm>
            <a:off x="7322270" y="723901"/>
            <a:ext cx="403153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buChar char="•"/>
              <a:defRPr sz="2400">
                <a:solidFill>
                  <a:schemeClr val="tx1"/>
                </a:solidFill>
                <a:latin typeface="FrutigerBold" pitchFamily="2" charset="0"/>
              </a:defRPr>
            </a:lvl1pPr>
            <a:lvl2pPr marL="742950" indent="-285750">
              <a:spcBef>
                <a:spcPct val="50000"/>
              </a:spcBef>
              <a:buChar char="•"/>
              <a:defRPr sz="2400">
                <a:solidFill>
                  <a:schemeClr val="tx1"/>
                </a:solidFill>
                <a:latin typeface="FrutigerBold" pitchFamily="2" charset="0"/>
              </a:defRPr>
            </a:lvl2pPr>
            <a:lvl3pPr marL="1143000" indent="-228600">
              <a:spcBef>
                <a:spcPct val="50000"/>
              </a:spcBef>
              <a:buChar char="•"/>
              <a:defRPr sz="2400">
                <a:solidFill>
                  <a:schemeClr val="tx1"/>
                </a:solidFill>
                <a:latin typeface="FrutigerBold" pitchFamily="2" charset="0"/>
              </a:defRPr>
            </a:lvl3pPr>
            <a:lvl4pPr marL="1600200" indent="-228600">
              <a:spcBef>
                <a:spcPct val="50000"/>
              </a:spcBef>
              <a:buChar char="•"/>
              <a:defRPr sz="2400">
                <a:solidFill>
                  <a:schemeClr val="tx1"/>
                </a:solidFill>
                <a:latin typeface="FrutigerBold" pitchFamily="2" charset="0"/>
              </a:defRPr>
            </a:lvl4pPr>
            <a:lvl5pPr marL="2057400" indent="-228600">
              <a:spcBef>
                <a:spcPct val="50000"/>
              </a:spcBef>
              <a:buChar char="•"/>
              <a:defRPr sz="2400">
                <a:solidFill>
                  <a:schemeClr val="tx1"/>
                </a:solidFill>
                <a:latin typeface="FrutigerBold" pitchFamily="2" charset="0"/>
              </a:defRPr>
            </a:lvl5pPr>
            <a:lvl6pPr marL="2514600" indent="-228600" eaLnBrk="0" fontAlgn="base" hangingPunct="0">
              <a:spcBef>
                <a:spcPct val="50000"/>
              </a:spcBef>
              <a:spcAft>
                <a:spcPct val="0"/>
              </a:spcAft>
              <a:buChar char="•"/>
              <a:defRPr sz="2400">
                <a:solidFill>
                  <a:schemeClr val="tx1"/>
                </a:solidFill>
                <a:latin typeface="FrutigerBold" pitchFamily="2" charset="0"/>
              </a:defRPr>
            </a:lvl6pPr>
            <a:lvl7pPr marL="2971800" indent="-228600" eaLnBrk="0" fontAlgn="base" hangingPunct="0">
              <a:spcBef>
                <a:spcPct val="50000"/>
              </a:spcBef>
              <a:spcAft>
                <a:spcPct val="0"/>
              </a:spcAft>
              <a:buChar char="•"/>
              <a:defRPr sz="2400">
                <a:solidFill>
                  <a:schemeClr val="tx1"/>
                </a:solidFill>
                <a:latin typeface="FrutigerBold" pitchFamily="2" charset="0"/>
              </a:defRPr>
            </a:lvl7pPr>
            <a:lvl8pPr marL="3429000" indent="-228600" eaLnBrk="0" fontAlgn="base" hangingPunct="0">
              <a:spcBef>
                <a:spcPct val="50000"/>
              </a:spcBef>
              <a:spcAft>
                <a:spcPct val="0"/>
              </a:spcAft>
              <a:buChar char="•"/>
              <a:defRPr sz="2400">
                <a:solidFill>
                  <a:schemeClr val="tx1"/>
                </a:solidFill>
                <a:latin typeface="FrutigerBold" pitchFamily="2" charset="0"/>
              </a:defRPr>
            </a:lvl8pPr>
            <a:lvl9pPr marL="3886200" indent="-228600" eaLnBrk="0" fontAlgn="base" hangingPunct="0">
              <a:spcBef>
                <a:spcPct val="50000"/>
              </a:spcBef>
              <a:spcAft>
                <a:spcPct val="0"/>
              </a:spcAft>
              <a:buChar char="•"/>
              <a:defRPr sz="2400">
                <a:solidFill>
                  <a:schemeClr val="tx1"/>
                </a:solidFill>
                <a:latin typeface="FrutigerBold" pitchFamily="2" charset="0"/>
              </a:defRPr>
            </a:lvl9pPr>
          </a:lstStyle>
          <a:p>
            <a:pPr eaLnBrk="1" hangingPunct="1">
              <a:buFontTx/>
              <a:buNone/>
            </a:pPr>
            <a:r>
              <a:rPr lang="en-US" altLang="en-US" sz="3200" b="1" dirty="0"/>
              <a:t>In the next year, Hitler invades:</a:t>
            </a:r>
            <a:br>
              <a:rPr lang="en-US" altLang="en-US" sz="3200" b="1" dirty="0"/>
            </a:br>
            <a:r>
              <a:rPr lang="en-US" altLang="en-US" sz="3200" b="1" dirty="0"/>
              <a:t> </a:t>
            </a:r>
          </a:p>
          <a:p>
            <a:pPr eaLnBrk="1" hangingPunct="1"/>
            <a:r>
              <a:rPr lang="en-US" altLang="en-US" sz="3200" b="1" dirty="0"/>
              <a:t> Denmark</a:t>
            </a:r>
          </a:p>
          <a:p>
            <a:pPr eaLnBrk="1" hangingPunct="1"/>
            <a:r>
              <a:rPr lang="en-US" altLang="en-US" sz="3200" b="1" dirty="0"/>
              <a:t> Norway</a:t>
            </a:r>
          </a:p>
          <a:p>
            <a:pPr eaLnBrk="1" hangingPunct="1"/>
            <a:r>
              <a:rPr lang="en-US" altLang="en-US" sz="3200" b="1" dirty="0"/>
              <a:t> The Netherlands </a:t>
            </a:r>
          </a:p>
          <a:p>
            <a:pPr eaLnBrk="1" hangingPunct="1"/>
            <a:r>
              <a:rPr lang="en-US" altLang="en-US" sz="3200" b="1" dirty="0"/>
              <a:t> France  </a:t>
            </a:r>
          </a:p>
        </p:txBody>
      </p:sp>
      <p:sp>
        <p:nvSpPr>
          <p:cNvPr id="35846" name="Text Box 6"/>
          <p:cNvSpPr txBox="1">
            <a:spLocks noChangeArrowheads="1"/>
          </p:cNvSpPr>
          <p:nvPr/>
        </p:nvSpPr>
        <p:spPr bwMode="auto">
          <a:xfrm>
            <a:off x="3276600" y="6248400"/>
            <a:ext cx="3505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har char="•"/>
              <a:defRPr sz="2400">
                <a:solidFill>
                  <a:schemeClr val="tx1"/>
                </a:solidFill>
                <a:latin typeface="FrutigerBold" pitchFamily="2" charset="0"/>
              </a:defRPr>
            </a:lvl1pPr>
            <a:lvl2pPr marL="742950" indent="-285750">
              <a:spcBef>
                <a:spcPct val="50000"/>
              </a:spcBef>
              <a:buChar char="•"/>
              <a:defRPr sz="2400">
                <a:solidFill>
                  <a:schemeClr val="tx1"/>
                </a:solidFill>
                <a:latin typeface="FrutigerBold" pitchFamily="2" charset="0"/>
              </a:defRPr>
            </a:lvl2pPr>
            <a:lvl3pPr marL="1143000" indent="-228600">
              <a:spcBef>
                <a:spcPct val="50000"/>
              </a:spcBef>
              <a:buChar char="•"/>
              <a:defRPr sz="2400">
                <a:solidFill>
                  <a:schemeClr val="tx1"/>
                </a:solidFill>
                <a:latin typeface="FrutigerBold" pitchFamily="2" charset="0"/>
              </a:defRPr>
            </a:lvl3pPr>
            <a:lvl4pPr marL="1600200" indent="-228600">
              <a:spcBef>
                <a:spcPct val="50000"/>
              </a:spcBef>
              <a:buChar char="•"/>
              <a:defRPr sz="2400">
                <a:solidFill>
                  <a:schemeClr val="tx1"/>
                </a:solidFill>
                <a:latin typeface="FrutigerBold" pitchFamily="2" charset="0"/>
              </a:defRPr>
            </a:lvl4pPr>
            <a:lvl5pPr marL="2057400" indent="-228600">
              <a:spcBef>
                <a:spcPct val="50000"/>
              </a:spcBef>
              <a:buChar char="•"/>
              <a:defRPr sz="2400">
                <a:solidFill>
                  <a:schemeClr val="tx1"/>
                </a:solidFill>
                <a:latin typeface="FrutigerBold" pitchFamily="2" charset="0"/>
              </a:defRPr>
            </a:lvl5pPr>
            <a:lvl6pPr marL="2514600" indent="-228600" eaLnBrk="0" fontAlgn="base" hangingPunct="0">
              <a:spcBef>
                <a:spcPct val="50000"/>
              </a:spcBef>
              <a:spcAft>
                <a:spcPct val="0"/>
              </a:spcAft>
              <a:buChar char="•"/>
              <a:defRPr sz="2400">
                <a:solidFill>
                  <a:schemeClr val="tx1"/>
                </a:solidFill>
                <a:latin typeface="FrutigerBold" pitchFamily="2" charset="0"/>
              </a:defRPr>
            </a:lvl6pPr>
            <a:lvl7pPr marL="2971800" indent="-228600" eaLnBrk="0" fontAlgn="base" hangingPunct="0">
              <a:spcBef>
                <a:spcPct val="50000"/>
              </a:spcBef>
              <a:spcAft>
                <a:spcPct val="0"/>
              </a:spcAft>
              <a:buChar char="•"/>
              <a:defRPr sz="2400">
                <a:solidFill>
                  <a:schemeClr val="tx1"/>
                </a:solidFill>
                <a:latin typeface="FrutigerBold" pitchFamily="2" charset="0"/>
              </a:defRPr>
            </a:lvl7pPr>
            <a:lvl8pPr marL="3429000" indent="-228600" eaLnBrk="0" fontAlgn="base" hangingPunct="0">
              <a:spcBef>
                <a:spcPct val="50000"/>
              </a:spcBef>
              <a:spcAft>
                <a:spcPct val="0"/>
              </a:spcAft>
              <a:buChar char="•"/>
              <a:defRPr sz="2400">
                <a:solidFill>
                  <a:schemeClr val="tx1"/>
                </a:solidFill>
                <a:latin typeface="FrutigerBold" pitchFamily="2" charset="0"/>
              </a:defRPr>
            </a:lvl8pPr>
            <a:lvl9pPr marL="3886200" indent="-228600" eaLnBrk="0" fontAlgn="base" hangingPunct="0">
              <a:spcBef>
                <a:spcPct val="50000"/>
              </a:spcBef>
              <a:spcAft>
                <a:spcPct val="0"/>
              </a:spcAft>
              <a:buChar char="•"/>
              <a:defRPr sz="2400">
                <a:solidFill>
                  <a:schemeClr val="tx1"/>
                </a:solidFill>
                <a:latin typeface="FrutigerBold" pitchFamily="2" charset="0"/>
              </a:defRPr>
            </a:lvl9pPr>
          </a:lstStyle>
          <a:p>
            <a:pPr algn="ctr" eaLnBrk="1" hangingPunct="1">
              <a:buFontTx/>
              <a:buNone/>
            </a:pPr>
            <a:r>
              <a:rPr lang="en-US" altLang="en-US" sz="1600">
                <a:latin typeface="KeplerRegular" pitchFamily="2" charset="0"/>
              </a:rPr>
              <a:t>Hitler in Paris</a:t>
            </a:r>
            <a:endParaRPr lang="en-US" altLang="en-US">
              <a:latin typeface="KeplerRegular" pitchFamily="2" charset="0"/>
            </a:endParaRPr>
          </a:p>
        </p:txBody>
      </p:sp>
      <p:pic>
        <p:nvPicPr>
          <p:cNvPr id="35847" name="Picture 11" descr="Image:Hitler in Pari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t="12604"/>
          <a:stretch>
            <a:fillRect/>
          </a:stretch>
        </p:blipFill>
        <p:spPr bwMode="auto">
          <a:xfrm>
            <a:off x="3200401" y="1828800"/>
            <a:ext cx="357187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2578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8">
                                            <p:txEl>
                                              <p:pRg st="0" end="0"/>
                                            </p:txEl>
                                          </p:spTgt>
                                        </p:tgtEl>
                                        <p:attrNameLst>
                                          <p:attrName>style.visibility</p:attrName>
                                        </p:attrNameLst>
                                      </p:cBhvr>
                                      <p:to>
                                        <p:strVal val="visible"/>
                                      </p:to>
                                    </p:set>
                                    <p:animEffect transition="in" filter="wipe(left)">
                                      <p:cBhvr>
                                        <p:cTn id="7" dur="500"/>
                                        <p:tgtEl>
                                          <p:spTgt spid="778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8">
                                            <p:txEl>
                                              <p:pRg st="1" end="1"/>
                                            </p:txEl>
                                          </p:spTgt>
                                        </p:tgtEl>
                                        <p:attrNameLst>
                                          <p:attrName>style.visibility</p:attrName>
                                        </p:attrNameLst>
                                      </p:cBhvr>
                                      <p:to>
                                        <p:strVal val="visible"/>
                                      </p:to>
                                    </p:set>
                                    <p:animEffect transition="in" filter="wipe(left)">
                                      <p:cBhvr>
                                        <p:cTn id="12" dur="500"/>
                                        <p:tgtEl>
                                          <p:spTgt spid="7782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8">
                                            <p:txEl>
                                              <p:pRg st="2" end="2"/>
                                            </p:txEl>
                                          </p:spTgt>
                                        </p:tgtEl>
                                        <p:attrNameLst>
                                          <p:attrName>style.visibility</p:attrName>
                                        </p:attrNameLst>
                                      </p:cBhvr>
                                      <p:to>
                                        <p:strVal val="visible"/>
                                      </p:to>
                                    </p:set>
                                    <p:animEffect transition="in" filter="wipe(left)">
                                      <p:cBhvr>
                                        <p:cTn id="17" dur="500"/>
                                        <p:tgtEl>
                                          <p:spTgt spid="7782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8">
                                            <p:txEl>
                                              <p:pRg st="3" end="3"/>
                                            </p:txEl>
                                          </p:spTgt>
                                        </p:tgtEl>
                                        <p:attrNameLst>
                                          <p:attrName>style.visibility</p:attrName>
                                        </p:attrNameLst>
                                      </p:cBhvr>
                                      <p:to>
                                        <p:strVal val="visible"/>
                                      </p:to>
                                    </p:set>
                                    <p:animEffect transition="in" filter="wipe(left)">
                                      <p:cBhvr>
                                        <p:cTn id="22" dur="500"/>
                                        <p:tgtEl>
                                          <p:spTgt spid="7782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28">
                                            <p:txEl>
                                              <p:pRg st="4" end="4"/>
                                            </p:txEl>
                                          </p:spTgt>
                                        </p:tgtEl>
                                        <p:attrNameLst>
                                          <p:attrName>style.visibility</p:attrName>
                                        </p:attrNameLst>
                                      </p:cBhvr>
                                      <p:to>
                                        <p:strVal val="visible"/>
                                      </p:to>
                                    </p:set>
                                    <p:animEffect transition="in" filter="wipe(left)">
                                      <p:cBhvr>
                                        <p:cTn id="27" dur="500"/>
                                        <p:tgtEl>
                                          <p:spTgt spid="778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186744" y="3412901"/>
            <a:ext cx="11397803" cy="0"/>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1066" y="3440218"/>
            <a:ext cx="0" cy="6181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665927" y="3426879"/>
            <a:ext cx="31164" cy="41447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716422" y="2765399"/>
            <a:ext cx="0" cy="6181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35400" y="1351672"/>
            <a:ext cx="33335" cy="204740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711749" y="3417533"/>
            <a:ext cx="4673" cy="172561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82033" y="3974190"/>
            <a:ext cx="1897488" cy="1938992"/>
          </a:xfrm>
          <a:prstGeom prst="rect">
            <a:avLst/>
          </a:prstGeom>
          <a:noFill/>
        </p:spPr>
        <p:txBody>
          <a:bodyPr wrap="square" rtlCol="0">
            <a:spAutoFit/>
          </a:bodyPr>
          <a:lstStyle/>
          <a:p>
            <a:r>
              <a:rPr lang="en-US" sz="2400" b="1" dirty="0" smtClean="0"/>
              <a:t>      1931</a:t>
            </a:r>
            <a:endParaRPr lang="en-US" sz="2400" dirty="0" smtClean="0"/>
          </a:p>
          <a:p>
            <a:pPr algn="ctr"/>
            <a:r>
              <a:rPr lang="en-US" sz="2400" dirty="0" smtClean="0"/>
              <a:t>Japan takes over Manchuria </a:t>
            </a:r>
          </a:p>
          <a:p>
            <a:pPr algn="ctr"/>
            <a:r>
              <a:rPr lang="en-US" sz="1600" dirty="0" smtClean="0"/>
              <a:t>(N. China)</a:t>
            </a:r>
            <a:r>
              <a:rPr lang="en-US" sz="2400" b="1" dirty="0" smtClean="0"/>
              <a:t> </a:t>
            </a:r>
            <a:endParaRPr lang="en-US" sz="2400" b="1" dirty="0"/>
          </a:p>
        </p:txBody>
      </p:sp>
      <p:sp>
        <p:nvSpPr>
          <p:cNvPr id="14" name="TextBox 13"/>
          <p:cNvSpPr txBox="1"/>
          <p:nvPr/>
        </p:nvSpPr>
        <p:spPr>
          <a:xfrm>
            <a:off x="1779006" y="3780734"/>
            <a:ext cx="2770031" cy="1938992"/>
          </a:xfrm>
          <a:prstGeom prst="rect">
            <a:avLst/>
          </a:prstGeom>
          <a:noFill/>
        </p:spPr>
        <p:txBody>
          <a:bodyPr wrap="square" rtlCol="0">
            <a:spAutoFit/>
          </a:bodyPr>
          <a:lstStyle/>
          <a:p>
            <a:r>
              <a:rPr lang="en-US" sz="2400" b="1" dirty="0" smtClean="0"/>
              <a:t>       1937</a:t>
            </a:r>
            <a:endParaRPr lang="en-US" sz="2400" dirty="0" smtClean="0"/>
          </a:p>
          <a:p>
            <a:pPr algn="ctr"/>
            <a:r>
              <a:rPr lang="en-US" sz="2400" dirty="0" smtClean="0"/>
              <a:t>Japanese took over most of east China = 2nd Sino Japanese War </a:t>
            </a:r>
          </a:p>
        </p:txBody>
      </p:sp>
      <p:sp>
        <p:nvSpPr>
          <p:cNvPr id="17" name="TextBox 16"/>
          <p:cNvSpPr txBox="1"/>
          <p:nvPr/>
        </p:nvSpPr>
        <p:spPr>
          <a:xfrm>
            <a:off x="882958" y="1568523"/>
            <a:ext cx="1897488" cy="1200329"/>
          </a:xfrm>
          <a:prstGeom prst="rect">
            <a:avLst/>
          </a:prstGeom>
          <a:noFill/>
        </p:spPr>
        <p:txBody>
          <a:bodyPr wrap="square" rtlCol="0">
            <a:spAutoFit/>
          </a:bodyPr>
          <a:lstStyle/>
          <a:p>
            <a:pPr algn="ctr"/>
            <a:r>
              <a:rPr lang="en-US" sz="2400" dirty="0" smtClean="0"/>
              <a:t>Italy Invades Ethiopia </a:t>
            </a:r>
          </a:p>
          <a:p>
            <a:pPr algn="ctr"/>
            <a:r>
              <a:rPr lang="en-US" sz="2400" b="1" dirty="0" smtClean="0"/>
              <a:t>1935</a:t>
            </a:r>
            <a:endParaRPr lang="en-US" sz="2400" b="1" dirty="0"/>
          </a:p>
        </p:txBody>
      </p:sp>
      <p:sp>
        <p:nvSpPr>
          <p:cNvPr id="19" name="TextBox 18"/>
          <p:cNvSpPr txBox="1"/>
          <p:nvPr/>
        </p:nvSpPr>
        <p:spPr>
          <a:xfrm>
            <a:off x="-21465" y="151343"/>
            <a:ext cx="2273121" cy="1200329"/>
          </a:xfrm>
          <a:prstGeom prst="rect">
            <a:avLst/>
          </a:prstGeom>
          <a:noFill/>
        </p:spPr>
        <p:txBody>
          <a:bodyPr wrap="square" rtlCol="0">
            <a:spAutoFit/>
          </a:bodyPr>
          <a:lstStyle/>
          <a:p>
            <a:pPr algn="ctr"/>
            <a:r>
              <a:rPr lang="en-US" sz="2400" dirty="0" smtClean="0"/>
              <a:t>Hitler is elected in Germany </a:t>
            </a:r>
          </a:p>
          <a:p>
            <a:pPr algn="ctr"/>
            <a:r>
              <a:rPr lang="en-US" sz="2400" b="1" dirty="0" smtClean="0"/>
              <a:t>1933</a:t>
            </a:r>
            <a:endParaRPr lang="en-US" sz="2400" b="1" dirty="0"/>
          </a:p>
        </p:txBody>
      </p:sp>
      <p:cxnSp>
        <p:nvCxnSpPr>
          <p:cNvPr id="20" name="Straight Connector 19"/>
          <p:cNvCxnSpPr/>
          <p:nvPr/>
        </p:nvCxnSpPr>
        <p:spPr>
          <a:xfrm flipH="1">
            <a:off x="2287358" y="1504832"/>
            <a:ext cx="493089" cy="19057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603959" y="489752"/>
            <a:ext cx="3188596" cy="1200329"/>
          </a:xfrm>
          <a:prstGeom prst="rect">
            <a:avLst/>
          </a:prstGeom>
          <a:noFill/>
        </p:spPr>
        <p:txBody>
          <a:bodyPr wrap="square" rtlCol="0">
            <a:spAutoFit/>
          </a:bodyPr>
          <a:lstStyle/>
          <a:p>
            <a:pPr algn="ctr"/>
            <a:r>
              <a:rPr lang="en-US" sz="2400" dirty="0" smtClean="0"/>
              <a:t>Treaty of Versailles Revoked </a:t>
            </a:r>
          </a:p>
          <a:p>
            <a:pPr algn="ctr"/>
            <a:r>
              <a:rPr lang="en-US" sz="2400" b="1" dirty="0" smtClean="0"/>
              <a:t>1936</a:t>
            </a:r>
            <a:endParaRPr lang="en-US" sz="2400" b="1" dirty="0"/>
          </a:p>
        </p:txBody>
      </p:sp>
      <p:sp>
        <p:nvSpPr>
          <p:cNvPr id="24" name="Pentagon 23"/>
          <p:cNvSpPr/>
          <p:nvPr/>
        </p:nvSpPr>
        <p:spPr>
          <a:xfrm flipH="1">
            <a:off x="4945054" y="448853"/>
            <a:ext cx="2253267" cy="60530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Appeasing Hitler</a:t>
            </a:r>
            <a:endParaRPr lang="en-US" sz="2000" b="1" dirty="0"/>
          </a:p>
        </p:txBody>
      </p:sp>
      <p:sp>
        <p:nvSpPr>
          <p:cNvPr id="26" name="TextBox 25"/>
          <p:cNvSpPr txBox="1"/>
          <p:nvPr/>
        </p:nvSpPr>
        <p:spPr>
          <a:xfrm>
            <a:off x="1115095" y="5143145"/>
            <a:ext cx="1897488" cy="1569660"/>
          </a:xfrm>
          <a:prstGeom prst="rect">
            <a:avLst/>
          </a:prstGeom>
          <a:noFill/>
        </p:spPr>
        <p:txBody>
          <a:bodyPr wrap="square" rtlCol="0">
            <a:spAutoFit/>
          </a:bodyPr>
          <a:lstStyle/>
          <a:p>
            <a:r>
              <a:rPr lang="en-US" sz="2400" b="1" dirty="0" smtClean="0"/>
              <a:t>    1935</a:t>
            </a:r>
            <a:endParaRPr lang="en-US" sz="2400" dirty="0" smtClean="0"/>
          </a:p>
          <a:p>
            <a:pPr algn="ctr"/>
            <a:r>
              <a:rPr lang="en-US" sz="2400" dirty="0" smtClean="0"/>
              <a:t>US passes Neutrality Acts</a:t>
            </a:r>
            <a:r>
              <a:rPr lang="en-US" sz="2400" b="1" dirty="0" smtClean="0"/>
              <a:t> </a:t>
            </a:r>
            <a:endParaRPr lang="en-US" sz="2400" b="1" dirty="0"/>
          </a:p>
        </p:txBody>
      </p:sp>
      <p:sp>
        <p:nvSpPr>
          <p:cNvPr id="28" name="Pentagon 27"/>
          <p:cNvSpPr/>
          <p:nvPr/>
        </p:nvSpPr>
        <p:spPr>
          <a:xfrm flipH="1">
            <a:off x="2518086" y="5891737"/>
            <a:ext cx="2253267" cy="93136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US is staying the heck out of this war!! </a:t>
            </a:r>
            <a:endParaRPr lang="en-US" b="1" dirty="0"/>
          </a:p>
        </p:txBody>
      </p:sp>
      <p:cxnSp>
        <p:nvCxnSpPr>
          <p:cNvPr id="29" name="Straight Connector 28"/>
          <p:cNvCxnSpPr/>
          <p:nvPr/>
        </p:nvCxnSpPr>
        <p:spPr>
          <a:xfrm flipH="1">
            <a:off x="4090816" y="2612776"/>
            <a:ext cx="399133" cy="7721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578710" y="1412447"/>
            <a:ext cx="2598852" cy="1569660"/>
          </a:xfrm>
          <a:prstGeom prst="rect">
            <a:avLst/>
          </a:prstGeom>
          <a:noFill/>
        </p:spPr>
        <p:txBody>
          <a:bodyPr wrap="square" rtlCol="0">
            <a:spAutoFit/>
          </a:bodyPr>
          <a:lstStyle/>
          <a:p>
            <a:pPr algn="ctr"/>
            <a:r>
              <a:rPr lang="en-US" sz="2400" dirty="0" smtClean="0"/>
              <a:t>Francisco Franco </a:t>
            </a:r>
          </a:p>
          <a:p>
            <a:pPr algn="ctr"/>
            <a:r>
              <a:rPr lang="en-US" sz="2400" dirty="0"/>
              <a:t>t</a:t>
            </a:r>
            <a:r>
              <a:rPr lang="en-US" sz="2400" dirty="0" smtClean="0"/>
              <a:t>akes power in Spain </a:t>
            </a:r>
          </a:p>
          <a:p>
            <a:pPr algn="ctr"/>
            <a:r>
              <a:rPr lang="en-US" sz="2400" b="1" dirty="0" smtClean="0"/>
              <a:t>1939</a:t>
            </a:r>
            <a:endParaRPr lang="en-US" sz="2400" b="1" dirty="0"/>
          </a:p>
        </p:txBody>
      </p:sp>
      <p:cxnSp>
        <p:nvCxnSpPr>
          <p:cNvPr id="33" name="Straight Connector 32"/>
          <p:cNvCxnSpPr/>
          <p:nvPr/>
        </p:nvCxnSpPr>
        <p:spPr>
          <a:xfrm flipH="1" flipV="1">
            <a:off x="3342461" y="2933037"/>
            <a:ext cx="17841" cy="46520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178568" y="1809725"/>
            <a:ext cx="2327786" cy="1200329"/>
          </a:xfrm>
          <a:prstGeom prst="rect">
            <a:avLst/>
          </a:prstGeom>
          <a:noFill/>
        </p:spPr>
        <p:txBody>
          <a:bodyPr wrap="square" rtlCol="0">
            <a:spAutoFit/>
          </a:bodyPr>
          <a:lstStyle/>
          <a:p>
            <a:pPr algn="ctr"/>
            <a:r>
              <a:rPr lang="en-US" sz="2400" dirty="0" smtClean="0"/>
              <a:t>Munich Conference </a:t>
            </a:r>
          </a:p>
          <a:p>
            <a:pPr algn="ctr"/>
            <a:r>
              <a:rPr lang="en-US" sz="2400" b="1" dirty="0" smtClean="0"/>
              <a:t>1938</a:t>
            </a:r>
            <a:endParaRPr lang="en-US" sz="2400" b="1" dirty="0"/>
          </a:p>
        </p:txBody>
      </p:sp>
      <p:cxnSp>
        <p:nvCxnSpPr>
          <p:cNvPr id="42" name="Straight Connector 41"/>
          <p:cNvCxnSpPr/>
          <p:nvPr/>
        </p:nvCxnSpPr>
        <p:spPr>
          <a:xfrm>
            <a:off x="4117954" y="3383585"/>
            <a:ext cx="763107" cy="108589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597375" y="4344518"/>
            <a:ext cx="1775841" cy="1200329"/>
          </a:xfrm>
          <a:prstGeom prst="rect">
            <a:avLst/>
          </a:prstGeom>
          <a:noFill/>
        </p:spPr>
        <p:txBody>
          <a:bodyPr wrap="square" rtlCol="0">
            <a:spAutoFit/>
          </a:bodyPr>
          <a:lstStyle/>
          <a:p>
            <a:pPr algn="ctr"/>
            <a:r>
              <a:rPr lang="en-US" sz="2400" b="1" dirty="0"/>
              <a:t>August </a:t>
            </a:r>
            <a:r>
              <a:rPr lang="en-US" sz="2400" b="1" dirty="0" smtClean="0"/>
              <a:t>1939</a:t>
            </a:r>
            <a:endParaRPr lang="en-US" sz="2400" dirty="0" smtClean="0"/>
          </a:p>
          <a:p>
            <a:pPr algn="ctr"/>
            <a:r>
              <a:rPr lang="en-US" sz="2400" dirty="0" smtClean="0"/>
              <a:t>Nazi-Soviet Pact</a:t>
            </a:r>
          </a:p>
        </p:txBody>
      </p:sp>
      <p:cxnSp>
        <p:nvCxnSpPr>
          <p:cNvPr id="48" name="Straight Connector 47"/>
          <p:cNvCxnSpPr/>
          <p:nvPr/>
        </p:nvCxnSpPr>
        <p:spPr>
          <a:xfrm>
            <a:off x="4107877" y="3423012"/>
            <a:ext cx="2581791" cy="87870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488287" y="4051134"/>
            <a:ext cx="1775841" cy="1785104"/>
          </a:xfrm>
          <a:prstGeom prst="rect">
            <a:avLst/>
          </a:prstGeom>
          <a:noFill/>
        </p:spPr>
        <p:txBody>
          <a:bodyPr wrap="square" rtlCol="0">
            <a:spAutoFit/>
          </a:bodyPr>
          <a:lstStyle/>
          <a:p>
            <a:pPr algn="ctr"/>
            <a:r>
              <a:rPr lang="en-US" sz="2400" b="1" dirty="0"/>
              <a:t>Sept </a:t>
            </a:r>
            <a:r>
              <a:rPr lang="en-US" sz="2400" b="1" dirty="0" smtClean="0"/>
              <a:t>1939</a:t>
            </a:r>
            <a:endParaRPr lang="en-US" sz="2400" dirty="0" smtClean="0"/>
          </a:p>
          <a:p>
            <a:pPr algn="ctr"/>
            <a:r>
              <a:rPr lang="en-US" sz="2400" dirty="0" smtClean="0"/>
              <a:t>Nazis invade Poland </a:t>
            </a:r>
          </a:p>
          <a:p>
            <a:pPr algn="ctr"/>
            <a:r>
              <a:rPr lang="en-US" sz="2400" dirty="0" smtClean="0"/>
              <a:t>WWII Starts </a:t>
            </a:r>
            <a:r>
              <a:rPr lang="en-US" sz="1400" dirty="0" smtClean="0"/>
              <a:t>(in Europe) </a:t>
            </a:r>
          </a:p>
        </p:txBody>
      </p:sp>
      <p:sp>
        <p:nvSpPr>
          <p:cNvPr id="66" name="Oval 65"/>
          <p:cNvSpPr/>
          <p:nvPr/>
        </p:nvSpPr>
        <p:spPr>
          <a:xfrm>
            <a:off x="4034598" y="3234024"/>
            <a:ext cx="229038" cy="26037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Arrow Connector 67"/>
          <p:cNvCxnSpPr>
            <a:stCxn id="24" idx="3"/>
          </p:cNvCxnSpPr>
          <p:nvPr/>
        </p:nvCxnSpPr>
        <p:spPr>
          <a:xfrm flipH="1" flipV="1">
            <a:off x="4455254" y="751506"/>
            <a:ext cx="48980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3360302" y="1054160"/>
            <a:ext cx="1879856" cy="860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6089529" y="2858274"/>
            <a:ext cx="306441" cy="54928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885645" y="1597457"/>
            <a:ext cx="2757654" cy="1569660"/>
          </a:xfrm>
          <a:prstGeom prst="rect">
            <a:avLst/>
          </a:prstGeom>
          <a:noFill/>
        </p:spPr>
        <p:txBody>
          <a:bodyPr wrap="square" rtlCol="0">
            <a:spAutoFit/>
          </a:bodyPr>
          <a:lstStyle/>
          <a:p>
            <a:pPr algn="ctr"/>
            <a:r>
              <a:rPr lang="en-US" sz="2400" dirty="0" smtClean="0"/>
              <a:t>Japan Bombs Pearl Harbor</a:t>
            </a:r>
          </a:p>
          <a:p>
            <a:pPr algn="ctr"/>
            <a:r>
              <a:rPr lang="en-US" sz="2400" dirty="0" smtClean="0"/>
              <a:t>US Enters the War </a:t>
            </a:r>
          </a:p>
          <a:p>
            <a:pPr algn="ctr"/>
            <a:r>
              <a:rPr lang="en-US" sz="2400" b="1" dirty="0" smtClean="0"/>
              <a:t>Dec 7 1941</a:t>
            </a:r>
            <a:endParaRPr lang="en-US" sz="2400" b="1" dirty="0"/>
          </a:p>
        </p:txBody>
      </p:sp>
      <p:cxnSp>
        <p:nvCxnSpPr>
          <p:cNvPr id="76" name="Straight Connector 75"/>
          <p:cNvCxnSpPr/>
          <p:nvPr/>
        </p:nvCxnSpPr>
        <p:spPr>
          <a:xfrm flipV="1">
            <a:off x="11200691" y="3407564"/>
            <a:ext cx="1" cy="82413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9717317" y="4231695"/>
            <a:ext cx="2757654" cy="830997"/>
          </a:xfrm>
          <a:prstGeom prst="rect">
            <a:avLst/>
          </a:prstGeom>
          <a:noFill/>
        </p:spPr>
        <p:txBody>
          <a:bodyPr wrap="square" rtlCol="0">
            <a:spAutoFit/>
          </a:bodyPr>
          <a:lstStyle/>
          <a:p>
            <a:pPr algn="ctr"/>
            <a:r>
              <a:rPr lang="en-US" sz="2400" b="1" dirty="0"/>
              <a:t>April 30</a:t>
            </a:r>
            <a:r>
              <a:rPr lang="en-US" sz="2400" b="1" baseline="30000" dirty="0"/>
              <a:t>th</a:t>
            </a:r>
            <a:r>
              <a:rPr lang="en-US" sz="2400" b="1" dirty="0"/>
              <a:t> </a:t>
            </a:r>
            <a:r>
              <a:rPr lang="en-US" sz="2400" b="1" dirty="0" smtClean="0"/>
              <a:t>1945</a:t>
            </a:r>
            <a:endParaRPr lang="en-US" sz="2400" dirty="0" smtClean="0"/>
          </a:p>
          <a:p>
            <a:pPr algn="ctr"/>
            <a:r>
              <a:rPr lang="en-US" sz="2400" dirty="0" smtClean="0"/>
              <a:t>Hitler Suicide</a:t>
            </a:r>
          </a:p>
        </p:txBody>
      </p:sp>
      <p:cxnSp>
        <p:nvCxnSpPr>
          <p:cNvPr id="81" name="Straight Connector 80"/>
          <p:cNvCxnSpPr/>
          <p:nvPr/>
        </p:nvCxnSpPr>
        <p:spPr>
          <a:xfrm flipH="1" flipV="1">
            <a:off x="11096144" y="2409889"/>
            <a:ext cx="104547" cy="10280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716693" y="517359"/>
            <a:ext cx="2757654" cy="1938992"/>
          </a:xfrm>
          <a:prstGeom prst="rect">
            <a:avLst/>
          </a:prstGeom>
          <a:noFill/>
        </p:spPr>
        <p:txBody>
          <a:bodyPr wrap="square" rtlCol="0">
            <a:spAutoFit/>
          </a:bodyPr>
          <a:lstStyle/>
          <a:p>
            <a:pPr algn="ctr"/>
            <a:r>
              <a:rPr lang="en-US" sz="2400" dirty="0" smtClean="0"/>
              <a:t>US drops Nuclear Bombs on Hiroshima and Nagasaki</a:t>
            </a:r>
          </a:p>
          <a:p>
            <a:pPr algn="ctr"/>
            <a:r>
              <a:rPr lang="en-US" sz="2400" dirty="0" smtClean="0"/>
              <a:t>WWII ends</a:t>
            </a:r>
          </a:p>
          <a:p>
            <a:pPr algn="ctr"/>
            <a:r>
              <a:rPr lang="en-US" sz="2400" b="1" dirty="0" smtClean="0"/>
              <a:t>August 6 &amp; 9,</a:t>
            </a:r>
            <a:r>
              <a:rPr lang="en-US" sz="2400" b="1" baseline="30000" dirty="0" smtClean="0"/>
              <a:t> </a:t>
            </a:r>
            <a:r>
              <a:rPr lang="en-US" sz="2400" b="1" dirty="0" smtClean="0"/>
              <a:t>1945</a:t>
            </a:r>
          </a:p>
        </p:txBody>
      </p:sp>
      <p:sp>
        <p:nvSpPr>
          <p:cNvPr id="2" name="Rectangle 1"/>
          <p:cNvSpPr/>
          <p:nvPr/>
        </p:nvSpPr>
        <p:spPr>
          <a:xfrm>
            <a:off x="6445382" y="5968003"/>
            <a:ext cx="3566815" cy="70992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200" dirty="0" smtClean="0"/>
              <a:t>Some say that WWII actually started in Asia in 1937</a:t>
            </a:r>
            <a:endParaRPr lang="en-US" sz="2200" dirty="0"/>
          </a:p>
        </p:txBody>
      </p:sp>
      <p:cxnSp>
        <p:nvCxnSpPr>
          <p:cNvPr id="4" name="Straight Arrow Connector 3"/>
          <p:cNvCxnSpPr/>
          <p:nvPr/>
        </p:nvCxnSpPr>
        <p:spPr>
          <a:xfrm flipH="1" flipV="1">
            <a:off x="4117954" y="5280338"/>
            <a:ext cx="2334996" cy="112046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1797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7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0"/>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P spid="19" grpId="0"/>
      <p:bldP spid="22" grpId="0"/>
      <p:bldP spid="24" grpId="0" animBg="1"/>
      <p:bldP spid="26" grpId="0"/>
      <p:bldP spid="28" grpId="0" animBg="1"/>
      <p:bldP spid="32" grpId="0"/>
      <p:bldP spid="37" grpId="0"/>
      <p:bldP spid="47" grpId="0"/>
      <p:bldP spid="50" grpId="0"/>
      <p:bldP spid="66" grpId="0" animBg="1"/>
      <p:bldP spid="75" grpId="0"/>
      <p:bldP spid="80" grpId="0"/>
      <p:bldP spid="83" grpId="0"/>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1981200" y="274638"/>
            <a:ext cx="8229600" cy="106362"/>
          </a:xfrm>
        </p:spPr>
        <p:txBody>
          <a:bodyPr rtlCol="0">
            <a:normAutofit fontScale="90000"/>
          </a:bodyPr>
          <a:lstStyle/>
          <a:p>
            <a:pPr>
              <a:defRPr/>
            </a:pPr>
            <a:endParaRPr lang="en-US" sz="4000"/>
          </a:p>
        </p:txBody>
      </p:sp>
      <p:sp>
        <p:nvSpPr>
          <p:cNvPr id="9219" name="Rectangle 5"/>
          <p:cNvSpPr>
            <a:spLocks noGrp="1" noChangeArrowheads="1"/>
          </p:cNvSpPr>
          <p:nvPr>
            <p:ph sz="half" idx="1"/>
          </p:nvPr>
        </p:nvSpPr>
        <p:spPr>
          <a:xfrm>
            <a:off x="1981200" y="838201"/>
            <a:ext cx="4038600" cy="5287963"/>
          </a:xfrm>
        </p:spPr>
        <p:txBody>
          <a:bodyPr/>
          <a:lstStyle/>
          <a:p>
            <a:pPr eaLnBrk="1" hangingPunct="1"/>
            <a:r>
              <a:rPr lang="en-US" altLang="en-US" sz="3200"/>
              <a:t>Germany invaded Poland September 1, 1939.  This marks the beginning of WWII.</a:t>
            </a:r>
          </a:p>
          <a:p>
            <a:pPr eaLnBrk="1" hangingPunct="1"/>
            <a:endParaRPr lang="en-US" altLang="en-US" sz="3200"/>
          </a:p>
        </p:txBody>
      </p:sp>
      <p:sp>
        <p:nvSpPr>
          <p:cNvPr id="9220" name="Rectangle 6"/>
          <p:cNvSpPr>
            <a:spLocks noGrp="1" noChangeArrowheads="1"/>
          </p:cNvSpPr>
          <p:nvPr>
            <p:ph sz="half" idx="2"/>
          </p:nvPr>
        </p:nvSpPr>
        <p:spPr>
          <a:xfrm>
            <a:off x="6172200" y="914401"/>
            <a:ext cx="4038600" cy="5211763"/>
          </a:xfrm>
        </p:spPr>
        <p:txBody>
          <a:bodyPr/>
          <a:lstStyle/>
          <a:p>
            <a:pPr eaLnBrk="1" hangingPunct="1"/>
            <a:endParaRPr lang="en-US" altLang="en-US" smtClean="0"/>
          </a:p>
        </p:txBody>
      </p:sp>
      <p:pic>
        <p:nvPicPr>
          <p:cNvPr id="9221" name="Picture 4" descr="http://www.annefrank.org/ImageVault/Images/id_11151/width_520/height_615/compressionQuality_80/scope_0/ImageVaultHandler.asp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04800"/>
            <a:ext cx="40386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9911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endParaRPr lang="en-US" altLang="en-US" smtClean="0"/>
          </a:p>
        </p:txBody>
      </p:sp>
      <p:sp>
        <p:nvSpPr>
          <p:cNvPr id="10243" name="Content Placeholder 2"/>
          <p:cNvSpPr>
            <a:spLocks noGrp="1"/>
          </p:cNvSpPr>
          <p:nvPr>
            <p:ph sz="half" idx="1"/>
          </p:nvPr>
        </p:nvSpPr>
        <p:spPr/>
        <p:txBody>
          <a:bodyPr/>
          <a:lstStyle/>
          <a:p>
            <a:pPr eaLnBrk="1" hangingPunct="1"/>
            <a:r>
              <a:rPr lang="en-US" altLang="en-US" smtClean="0"/>
              <a:t>The Soviet Union also invaded Poland and the Baltic nations.</a:t>
            </a:r>
          </a:p>
          <a:p>
            <a:pPr eaLnBrk="1" hangingPunct="1"/>
            <a:endParaRPr lang="en-US" altLang="en-US" smtClean="0"/>
          </a:p>
        </p:txBody>
      </p:sp>
      <p:sp>
        <p:nvSpPr>
          <p:cNvPr id="10244" name="Content Placeholder 3"/>
          <p:cNvSpPr>
            <a:spLocks noGrp="1"/>
          </p:cNvSpPr>
          <p:nvPr>
            <p:ph sz="half" idx="2"/>
          </p:nvPr>
        </p:nvSpPr>
        <p:spPr/>
        <p:txBody>
          <a:bodyPr/>
          <a:lstStyle/>
          <a:p>
            <a:pPr eaLnBrk="1" hangingPunct="1"/>
            <a:endParaRPr lang="en-US" altLang="en-US" smtClean="0"/>
          </a:p>
        </p:txBody>
      </p:sp>
      <p:pic>
        <p:nvPicPr>
          <p:cNvPr id="10245" name="Picture 2" descr="http://www.annefrank.org/ImageVault/Images/id_11153/width_520/height_615/compressionQuality_80/scope_0/ImageVaultHandler.asp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04800"/>
            <a:ext cx="40386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9043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http://www.annefrank.org/ImageVault/Images/id_11151/width_520/height_615/compressionQuality_80/scope_0/ImageVaultHandler.asp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3733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descr="http://www.annefrank.org/ImageVault/Images/id_11153/width_520/height_615/compressionQuality_80/scope_0/ImageVaultHandler.asp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0"/>
            <a:ext cx="3733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2" descr="http://upload.wikimedia.org/wikipedia/commons/thumb/3/30/Wrzesien2.jpg/300px-Wrzesien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429000"/>
            <a:ext cx="3200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0" descr="Second_World_War_europ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3348038"/>
            <a:ext cx="5181600" cy="350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4" descr="C:\Documents and Settings\ttakacs\Local Settings\Temporary Internet Files\Content.IE5\C74T705P\MC900431561[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11430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439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Right Arrow 3"/>
          <p:cNvSpPr/>
          <p:nvPr/>
        </p:nvSpPr>
        <p:spPr>
          <a:xfrm>
            <a:off x="155408" y="3225324"/>
            <a:ext cx="11904453" cy="25879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5408" y="1644795"/>
            <a:ext cx="1141354" cy="1477328"/>
          </a:xfrm>
          <a:prstGeom prst="rect">
            <a:avLst/>
          </a:prstGeom>
          <a:noFill/>
          <a:ln>
            <a:solidFill>
              <a:schemeClr val="tx1"/>
            </a:solidFill>
          </a:ln>
        </p:spPr>
        <p:txBody>
          <a:bodyPr wrap="square" rtlCol="0">
            <a:spAutoFit/>
          </a:bodyPr>
          <a:lstStyle/>
          <a:p>
            <a:pPr algn="ctr"/>
            <a:r>
              <a:rPr lang="en-US" dirty="0"/>
              <a:t>Hitler becomes German chancellor</a:t>
            </a:r>
          </a:p>
          <a:p>
            <a:pPr algn="ctr"/>
            <a:r>
              <a:rPr lang="en-US" b="1" dirty="0"/>
              <a:t>1933</a:t>
            </a:r>
          </a:p>
        </p:txBody>
      </p:sp>
      <p:sp>
        <p:nvSpPr>
          <p:cNvPr id="6" name="TextBox 5"/>
          <p:cNvSpPr txBox="1"/>
          <p:nvPr/>
        </p:nvSpPr>
        <p:spPr>
          <a:xfrm>
            <a:off x="146691" y="3490500"/>
            <a:ext cx="2961555" cy="3139321"/>
          </a:xfrm>
          <a:prstGeom prst="rect">
            <a:avLst/>
          </a:prstGeom>
          <a:noFill/>
          <a:ln>
            <a:solidFill>
              <a:schemeClr val="tx1"/>
            </a:solidFill>
          </a:ln>
        </p:spPr>
        <p:txBody>
          <a:bodyPr wrap="square" rtlCol="0">
            <a:spAutoFit/>
          </a:bodyPr>
          <a:lstStyle/>
          <a:p>
            <a:pPr algn="ctr"/>
            <a:r>
              <a:rPr lang="en-US" b="1" dirty="0"/>
              <a:t>Sept 1935</a:t>
            </a:r>
          </a:p>
          <a:p>
            <a:pPr algn="ctr"/>
            <a:r>
              <a:rPr lang="en-US" dirty="0"/>
              <a:t>Nuremberg Laws: took away German Jews’ citizenship, banned them from marry or having sexual relations with Germans, identified “Jew” not by religion but ethnic (one Jewish grandparent), banned from military, universities, hospital, and restricted from doing many jobs</a:t>
            </a:r>
          </a:p>
        </p:txBody>
      </p:sp>
      <p:sp>
        <p:nvSpPr>
          <p:cNvPr id="7" name="TextBox 6"/>
          <p:cNvSpPr txBox="1"/>
          <p:nvPr/>
        </p:nvSpPr>
        <p:spPr>
          <a:xfrm>
            <a:off x="3327764" y="3905998"/>
            <a:ext cx="1534644" cy="1754326"/>
          </a:xfrm>
          <a:prstGeom prst="rect">
            <a:avLst/>
          </a:prstGeom>
          <a:noFill/>
          <a:ln>
            <a:solidFill>
              <a:schemeClr val="tx1"/>
            </a:solidFill>
          </a:ln>
        </p:spPr>
        <p:txBody>
          <a:bodyPr wrap="square" rtlCol="0">
            <a:spAutoFit/>
          </a:bodyPr>
          <a:lstStyle/>
          <a:p>
            <a:pPr algn="ctr"/>
            <a:r>
              <a:rPr lang="en-US" b="1" dirty="0"/>
              <a:t>March1938</a:t>
            </a:r>
            <a:endParaRPr lang="en-US" dirty="0"/>
          </a:p>
          <a:p>
            <a:pPr algn="ctr"/>
            <a:r>
              <a:rPr lang="en-US" dirty="0"/>
              <a:t>Germany annexes Austria, attacks on Austrian Jews</a:t>
            </a:r>
          </a:p>
        </p:txBody>
      </p:sp>
      <p:sp>
        <p:nvSpPr>
          <p:cNvPr id="8" name="TextBox 7"/>
          <p:cNvSpPr txBox="1"/>
          <p:nvPr/>
        </p:nvSpPr>
        <p:spPr>
          <a:xfrm>
            <a:off x="1564077" y="672090"/>
            <a:ext cx="2183495" cy="2308324"/>
          </a:xfrm>
          <a:prstGeom prst="rect">
            <a:avLst/>
          </a:prstGeom>
          <a:noFill/>
          <a:ln>
            <a:solidFill>
              <a:schemeClr val="tx1"/>
            </a:solidFill>
          </a:ln>
        </p:spPr>
        <p:txBody>
          <a:bodyPr wrap="square" rtlCol="0">
            <a:spAutoFit/>
          </a:bodyPr>
          <a:lstStyle/>
          <a:p>
            <a:pPr algn="ctr"/>
            <a:r>
              <a:rPr lang="en-US" dirty="0"/>
              <a:t>Kristallnacht, “Night of Broken Class” refers to wave of violent anti-Jewish attacks throughout Germany &amp; its occupied territories.</a:t>
            </a:r>
          </a:p>
          <a:p>
            <a:pPr algn="ctr"/>
            <a:r>
              <a:rPr lang="en-US" b="1" dirty="0"/>
              <a:t>Sept 1938</a:t>
            </a:r>
            <a:r>
              <a:rPr lang="en-US" dirty="0"/>
              <a:t>  </a:t>
            </a:r>
          </a:p>
        </p:txBody>
      </p:sp>
      <p:sp>
        <p:nvSpPr>
          <p:cNvPr id="10" name="TextBox 9"/>
          <p:cNvSpPr txBox="1"/>
          <p:nvPr/>
        </p:nvSpPr>
        <p:spPr>
          <a:xfrm>
            <a:off x="3982690" y="1429919"/>
            <a:ext cx="1776354" cy="1754326"/>
          </a:xfrm>
          <a:prstGeom prst="rect">
            <a:avLst/>
          </a:prstGeom>
          <a:noFill/>
          <a:ln>
            <a:solidFill>
              <a:schemeClr val="tx1"/>
            </a:solidFill>
          </a:ln>
        </p:spPr>
        <p:txBody>
          <a:bodyPr wrap="square" rtlCol="0">
            <a:spAutoFit/>
          </a:bodyPr>
          <a:lstStyle/>
          <a:p>
            <a:pPr algn="ctr"/>
            <a:r>
              <a:rPr lang="en-US" dirty="0"/>
              <a:t>Polish Jews are forced into ghettos &amp; wear Star of David on body at all time</a:t>
            </a:r>
          </a:p>
          <a:p>
            <a:pPr algn="ctr"/>
            <a:r>
              <a:rPr lang="en-US" b="1" dirty="0"/>
              <a:t>1939</a:t>
            </a:r>
            <a:r>
              <a:rPr lang="en-US" dirty="0"/>
              <a:t>  </a:t>
            </a:r>
          </a:p>
        </p:txBody>
      </p:sp>
      <p:sp>
        <p:nvSpPr>
          <p:cNvPr id="11" name="TextBox 10"/>
          <p:cNvSpPr txBox="1"/>
          <p:nvPr/>
        </p:nvSpPr>
        <p:spPr>
          <a:xfrm>
            <a:off x="5045282" y="3490500"/>
            <a:ext cx="1966404" cy="2862322"/>
          </a:xfrm>
          <a:prstGeom prst="rect">
            <a:avLst/>
          </a:prstGeom>
          <a:noFill/>
          <a:ln>
            <a:solidFill>
              <a:schemeClr val="tx1"/>
            </a:solidFill>
          </a:ln>
        </p:spPr>
        <p:txBody>
          <a:bodyPr wrap="square" rtlCol="0">
            <a:spAutoFit/>
          </a:bodyPr>
          <a:lstStyle/>
          <a:p>
            <a:pPr algn="ctr"/>
            <a:r>
              <a:rPr lang="en-US" b="1" dirty="0"/>
              <a:t>1940</a:t>
            </a:r>
            <a:endParaRPr lang="en-US" dirty="0"/>
          </a:p>
          <a:p>
            <a:pPr algn="ctr"/>
            <a:r>
              <a:rPr lang="en-US" dirty="0"/>
              <a:t>Nazis deport German Jews to Poland.</a:t>
            </a:r>
          </a:p>
          <a:p>
            <a:pPr algn="ctr"/>
            <a:r>
              <a:rPr lang="en-US" dirty="0"/>
              <a:t>Concentration camps are set up to mass murder Jewish people and any the Nazis saw as “undesirables”</a:t>
            </a:r>
          </a:p>
        </p:txBody>
      </p:sp>
      <p:sp>
        <p:nvSpPr>
          <p:cNvPr id="12" name="TextBox 11"/>
          <p:cNvSpPr txBox="1"/>
          <p:nvPr/>
        </p:nvSpPr>
        <p:spPr>
          <a:xfrm>
            <a:off x="6444286" y="1721745"/>
            <a:ext cx="1451203" cy="1477328"/>
          </a:xfrm>
          <a:prstGeom prst="rect">
            <a:avLst/>
          </a:prstGeom>
          <a:noFill/>
          <a:ln>
            <a:solidFill>
              <a:schemeClr val="tx1"/>
            </a:solidFill>
          </a:ln>
        </p:spPr>
        <p:txBody>
          <a:bodyPr wrap="square" rtlCol="0">
            <a:spAutoFit/>
          </a:bodyPr>
          <a:lstStyle/>
          <a:p>
            <a:pPr algn="ctr"/>
            <a:r>
              <a:rPr lang="en-US" dirty="0"/>
              <a:t>Germany attacks USSR, kills 33,000 Russian Jews</a:t>
            </a:r>
          </a:p>
          <a:p>
            <a:pPr algn="ctr"/>
            <a:r>
              <a:rPr lang="en-US" b="1" dirty="0"/>
              <a:t>1941</a:t>
            </a:r>
            <a:r>
              <a:rPr lang="en-US" dirty="0"/>
              <a:t> </a:t>
            </a:r>
          </a:p>
        </p:txBody>
      </p:sp>
      <p:sp>
        <p:nvSpPr>
          <p:cNvPr id="14" name="TextBox 13"/>
          <p:cNvSpPr txBox="1"/>
          <p:nvPr/>
        </p:nvSpPr>
        <p:spPr>
          <a:xfrm>
            <a:off x="7324961" y="3490500"/>
            <a:ext cx="2276239" cy="2585323"/>
          </a:xfrm>
          <a:prstGeom prst="rect">
            <a:avLst/>
          </a:prstGeom>
          <a:noFill/>
          <a:ln>
            <a:solidFill>
              <a:schemeClr val="tx1"/>
            </a:solidFill>
          </a:ln>
        </p:spPr>
        <p:txBody>
          <a:bodyPr wrap="square" rtlCol="0">
            <a:spAutoFit/>
          </a:bodyPr>
          <a:lstStyle/>
          <a:p>
            <a:pPr algn="ctr"/>
            <a:r>
              <a:rPr lang="en-US" b="1" dirty="0"/>
              <a:t>1942</a:t>
            </a:r>
            <a:endParaRPr lang="en-US" dirty="0"/>
          </a:p>
          <a:p>
            <a:pPr algn="ctr"/>
            <a:r>
              <a:rPr lang="en-US" dirty="0"/>
              <a:t>Nazis began discussing a “Final Solution” to Jewish problem.</a:t>
            </a:r>
          </a:p>
          <a:p>
            <a:pPr algn="ctr"/>
            <a:r>
              <a:rPr lang="en-US" dirty="0"/>
              <a:t>Mass deportation of Jews from Germany, Greece, and Norway to extermination centers. </a:t>
            </a:r>
          </a:p>
        </p:txBody>
      </p:sp>
      <p:sp>
        <p:nvSpPr>
          <p:cNvPr id="15" name="TextBox 14"/>
          <p:cNvSpPr txBox="1"/>
          <p:nvPr/>
        </p:nvSpPr>
        <p:spPr>
          <a:xfrm>
            <a:off x="8860727" y="1476392"/>
            <a:ext cx="2084500" cy="1754326"/>
          </a:xfrm>
          <a:prstGeom prst="rect">
            <a:avLst/>
          </a:prstGeom>
          <a:noFill/>
          <a:ln>
            <a:solidFill>
              <a:schemeClr val="tx1"/>
            </a:solidFill>
          </a:ln>
        </p:spPr>
        <p:txBody>
          <a:bodyPr wrap="square" rtlCol="0">
            <a:spAutoFit/>
          </a:bodyPr>
          <a:lstStyle/>
          <a:p>
            <a:pPr algn="ctr"/>
            <a:r>
              <a:rPr lang="en-US" dirty="0"/>
              <a:t>Nazis take over Hungary, deport 12,000 Hungarian Jews a day to Auschwitz to die</a:t>
            </a:r>
          </a:p>
          <a:p>
            <a:pPr algn="ctr"/>
            <a:r>
              <a:rPr lang="en-US" b="1" dirty="0"/>
              <a:t>1944</a:t>
            </a:r>
            <a:endParaRPr lang="en-US" dirty="0"/>
          </a:p>
        </p:txBody>
      </p:sp>
      <p:sp>
        <p:nvSpPr>
          <p:cNvPr id="16" name="TextBox 15"/>
          <p:cNvSpPr txBox="1"/>
          <p:nvPr/>
        </p:nvSpPr>
        <p:spPr>
          <a:xfrm>
            <a:off x="10104166" y="3525197"/>
            <a:ext cx="1955695" cy="1754326"/>
          </a:xfrm>
          <a:prstGeom prst="rect">
            <a:avLst/>
          </a:prstGeom>
          <a:noFill/>
          <a:ln>
            <a:solidFill>
              <a:schemeClr val="tx1"/>
            </a:solidFill>
          </a:ln>
        </p:spPr>
        <p:txBody>
          <a:bodyPr wrap="square" rtlCol="0">
            <a:spAutoFit/>
          </a:bodyPr>
          <a:lstStyle/>
          <a:p>
            <a:pPr algn="ctr"/>
            <a:r>
              <a:rPr lang="en-US" b="1" dirty="0"/>
              <a:t>Jan-April 1945</a:t>
            </a:r>
            <a:endParaRPr lang="en-US" dirty="0"/>
          </a:p>
          <a:p>
            <a:pPr algn="ctr"/>
            <a:r>
              <a:rPr lang="en-US" dirty="0"/>
              <a:t>Allies liberated the concentration camps and discover the horror</a:t>
            </a:r>
          </a:p>
        </p:txBody>
      </p:sp>
      <p:cxnSp>
        <p:nvCxnSpPr>
          <p:cNvPr id="17" name="Straight Connector 16"/>
          <p:cNvCxnSpPr>
            <a:stCxn id="8" idx="2"/>
          </p:cNvCxnSpPr>
          <p:nvPr/>
        </p:nvCxnSpPr>
        <p:spPr>
          <a:xfrm>
            <a:off x="2655825" y="2980414"/>
            <a:ext cx="686778" cy="448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3200401" y="3361103"/>
            <a:ext cx="766292" cy="544895"/>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34688" y="27071"/>
            <a:ext cx="11625173" cy="400110"/>
          </a:xfrm>
          <a:prstGeom prst="rect">
            <a:avLst/>
          </a:prstGeom>
          <a:noFill/>
        </p:spPr>
        <p:txBody>
          <a:bodyPr wrap="square" rtlCol="0">
            <a:spAutoFit/>
          </a:bodyPr>
          <a:lstStyle/>
          <a:p>
            <a:r>
              <a:rPr lang="en-US" sz="2000" b="1" dirty="0"/>
              <a:t>During WWII, the Nazis murdered more than 6 million people in the name of racial purity  </a:t>
            </a:r>
          </a:p>
        </p:txBody>
      </p:sp>
    </p:spTree>
    <p:extLst>
      <p:ext uri="{BB962C8B-B14F-4D97-AF65-F5344CB8AC3E}">
        <p14:creationId xmlns:p14="http://schemas.microsoft.com/office/powerpoint/2010/main" val="261696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1"/>
          </p:nvPr>
        </p:nvSpPr>
        <p:spPr/>
        <p:txBody>
          <a:bodyPr/>
          <a:lstStyle/>
          <a:p>
            <a:fld id="{5DEFAA8F-8647-44FA-9A21-9E1B2EA60C90}" type="slidenum">
              <a:rPr lang="en-US" altLang="en-US"/>
              <a:pPr/>
              <a:t>2</a:t>
            </a:fld>
            <a:endParaRPr lang="en-US" altLang="en-US"/>
          </a:p>
        </p:txBody>
      </p:sp>
      <p:sp>
        <p:nvSpPr>
          <p:cNvPr id="56322" name="Rectangle 2"/>
          <p:cNvSpPr>
            <a:spLocks noGrp="1" noChangeArrowheads="1"/>
          </p:cNvSpPr>
          <p:nvPr>
            <p:ph type="title"/>
          </p:nvPr>
        </p:nvSpPr>
        <p:spPr>
          <a:xfrm>
            <a:off x="496479" y="-4636"/>
            <a:ext cx="10972800" cy="1143000"/>
          </a:xfrm>
        </p:spPr>
        <p:txBody>
          <a:bodyPr/>
          <a:lstStyle/>
          <a:p>
            <a:pPr algn="ctr"/>
            <a:r>
              <a:rPr lang="en-US" altLang="en-US" b="1" dirty="0" smtClean="0">
                <a:solidFill>
                  <a:schemeClr val="accent2"/>
                </a:solidFill>
                <a:latin typeface="Tahoma" panose="020B0604030504040204" pitchFamily="34" charset="0"/>
              </a:rPr>
              <a:t>WHO?</a:t>
            </a:r>
            <a:endParaRPr lang="en-US" altLang="en-US" sz="3800" b="1" dirty="0">
              <a:solidFill>
                <a:schemeClr val="accent2"/>
              </a:solidFill>
              <a:latin typeface="Tahoma" panose="020B0604030504040204" pitchFamily="34" charset="0"/>
            </a:endParaRPr>
          </a:p>
        </p:txBody>
      </p:sp>
      <p:sp>
        <p:nvSpPr>
          <p:cNvPr id="56333" name="Text Box 13"/>
          <p:cNvSpPr txBox="1">
            <a:spLocks noChangeArrowheads="1"/>
          </p:cNvSpPr>
          <p:nvPr/>
        </p:nvSpPr>
        <p:spPr bwMode="auto">
          <a:xfrm>
            <a:off x="2466673" y="638707"/>
            <a:ext cx="138852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6000" b="1" u="sng" dirty="0">
                <a:solidFill>
                  <a:srgbClr val="DD2140"/>
                </a:solidFill>
                <a:latin typeface="FrutigerBold" pitchFamily="2" charset="0"/>
              </a:rPr>
              <a:t>Allies</a:t>
            </a:r>
            <a:endParaRPr lang="en-US" altLang="en-US" sz="6600" b="1" u="sng" dirty="0">
              <a:solidFill>
                <a:srgbClr val="DD2140"/>
              </a:solidFill>
              <a:latin typeface="FrutigerBold" pitchFamily="2" charset="0"/>
            </a:endParaRPr>
          </a:p>
        </p:txBody>
      </p:sp>
      <p:sp>
        <p:nvSpPr>
          <p:cNvPr id="56334" name="Text Box 14"/>
          <p:cNvSpPr txBox="1">
            <a:spLocks noChangeArrowheads="1"/>
          </p:cNvSpPr>
          <p:nvPr/>
        </p:nvSpPr>
        <p:spPr bwMode="auto">
          <a:xfrm>
            <a:off x="7763278" y="627638"/>
            <a:ext cx="217545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r>
              <a:rPr lang="en-US" altLang="en-US" sz="6000" b="1" u="sng" dirty="0">
                <a:solidFill>
                  <a:srgbClr val="DD2140"/>
                </a:solidFill>
                <a:latin typeface="FrutigerBold" pitchFamily="2" charset="0"/>
              </a:rPr>
              <a:t>Axis</a:t>
            </a:r>
          </a:p>
        </p:txBody>
      </p:sp>
      <p:sp>
        <p:nvSpPr>
          <p:cNvPr id="56335" name="Text Box 15"/>
          <p:cNvSpPr txBox="1">
            <a:spLocks noChangeArrowheads="1"/>
          </p:cNvSpPr>
          <p:nvPr/>
        </p:nvSpPr>
        <p:spPr bwMode="auto">
          <a:xfrm>
            <a:off x="1554112" y="2023308"/>
            <a:ext cx="277992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5400" dirty="0">
                <a:latin typeface="FrutigerBold" pitchFamily="2" charset="0"/>
              </a:rPr>
              <a:t>Great Britain</a:t>
            </a:r>
          </a:p>
        </p:txBody>
      </p:sp>
      <p:sp>
        <p:nvSpPr>
          <p:cNvPr id="56336" name="Text Box 16"/>
          <p:cNvSpPr txBox="1">
            <a:spLocks noChangeArrowheads="1"/>
          </p:cNvSpPr>
          <p:nvPr/>
        </p:nvSpPr>
        <p:spPr bwMode="auto">
          <a:xfrm>
            <a:off x="594710" y="4406430"/>
            <a:ext cx="5132448"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5400" dirty="0">
                <a:latin typeface="FrutigerBold" pitchFamily="2" charset="0"/>
              </a:rPr>
              <a:t>France</a:t>
            </a:r>
          </a:p>
          <a:p>
            <a:pPr algn="ctr">
              <a:buFontTx/>
              <a:buNone/>
            </a:pPr>
            <a:r>
              <a:rPr lang="en-US" altLang="en-US" sz="2800" dirty="0">
                <a:latin typeface="FrutigerBold" pitchFamily="2" charset="0"/>
              </a:rPr>
              <a:t>(</a:t>
            </a:r>
            <a:r>
              <a:rPr lang="en-US" altLang="en-US" sz="2800" u="sng" dirty="0">
                <a:latin typeface="FrutigerBold" pitchFamily="2" charset="0"/>
              </a:rPr>
              <a:t>note:</a:t>
            </a:r>
            <a:r>
              <a:rPr lang="en-US" altLang="en-US" sz="2800" dirty="0">
                <a:latin typeface="FrutigerBold" pitchFamily="2" charset="0"/>
              </a:rPr>
              <a:t>  France surrendered to Germany in 1940 (after 6 weeks of fighting)</a:t>
            </a:r>
          </a:p>
        </p:txBody>
      </p:sp>
      <p:sp>
        <p:nvSpPr>
          <p:cNvPr id="56337" name="Text Box 17"/>
          <p:cNvSpPr txBox="1">
            <a:spLocks noChangeArrowheads="1"/>
          </p:cNvSpPr>
          <p:nvPr/>
        </p:nvSpPr>
        <p:spPr bwMode="auto">
          <a:xfrm>
            <a:off x="1514037" y="3517908"/>
            <a:ext cx="282000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5400" dirty="0">
                <a:latin typeface="FrutigerBold" pitchFamily="2" charset="0"/>
              </a:rPr>
              <a:t>United States</a:t>
            </a:r>
          </a:p>
        </p:txBody>
      </p:sp>
      <p:sp>
        <p:nvSpPr>
          <p:cNvPr id="56338" name="Text Box 18"/>
          <p:cNvSpPr txBox="1">
            <a:spLocks noChangeArrowheads="1"/>
          </p:cNvSpPr>
          <p:nvPr/>
        </p:nvSpPr>
        <p:spPr bwMode="auto">
          <a:xfrm>
            <a:off x="2254033" y="2745174"/>
            <a:ext cx="143821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5400" dirty="0">
                <a:latin typeface="FrutigerBold" pitchFamily="2" charset="0"/>
              </a:rPr>
              <a:t>Russia</a:t>
            </a:r>
          </a:p>
        </p:txBody>
      </p:sp>
      <p:sp>
        <p:nvSpPr>
          <p:cNvPr id="56339" name="Text Box 19"/>
          <p:cNvSpPr txBox="1">
            <a:spLocks noChangeArrowheads="1"/>
          </p:cNvSpPr>
          <p:nvPr/>
        </p:nvSpPr>
        <p:spPr bwMode="auto">
          <a:xfrm>
            <a:off x="7317301" y="2047045"/>
            <a:ext cx="366492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5400" dirty="0">
                <a:latin typeface="FrutigerBold" pitchFamily="2" charset="0"/>
              </a:rPr>
              <a:t>Germany</a:t>
            </a:r>
          </a:p>
        </p:txBody>
      </p:sp>
      <p:sp>
        <p:nvSpPr>
          <p:cNvPr id="56340" name="Text Box 20"/>
          <p:cNvSpPr txBox="1">
            <a:spLocks noChangeArrowheads="1"/>
          </p:cNvSpPr>
          <p:nvPr/>
        </p:nvSpPr>
        <p:spPr bwMode="auto">
          <a:xfrm>
            <a:off x="7715518" y="2813752"/>
            <a:ext cx="195758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5400" dirty="0">
                <a:latin typeface="FrutigerBold" pitchFamily="2" charset="0"/>
              </a:rPr>
              <a:t>Italy</a:t>
            </a:r>
          </a:p>
        </p:txBody>
      </p:sp>
      <p:sp>
        <p:nvSpPr>
          <p:cNvPr id="56341" name="Text Box 21"/>
          <p:cNvSpPr txBox="1">
            <a:spLocks noChangeArrowheads="1"/>
          </p:cNvSpPr>
          <p:nvPr/>
        </p:nvSpPr>
        <p:spPr bwMode="auto">
          <a:xfrm>
            <a:off x="8129412" y="3580459"/>
            <a:ext cx="127470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5400" dirty="0">
                <a:latin typeface="FrutigerBold" pitchFamily="2" charset="0"/>
              </a:rPr>
              <a:t>Japan</a:t>
            </a:r>
          </a:p>
        </p:txBody>
      </p:sp>
      <p:sp>
        <p:nvSpPr>
          <p:cNvPr id="56343" name="Text Box 23"/>
          <p:cNvSpPr txBox="1">
            <a:spLocks noChangeArrowheads="1"/>
          </p:cNvSpPr>
          <p:nvPr/>
        </p:nvSpPr>
        <p:spPr bwMode="auto">
          <a:xfrm>
            <a:off x="1669267" y="1507471"/>
            <a:ext cx="41063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3600" dirty="0">
                <a:latin typeface="FrutigerBold" pitchFamily="2" charset="0"/>
              </a:rPr>
              <a:t>(major powers)</a:t>
            </a:r>
          </a:p>
        </p:txBody>
      </p:sp>
      <p:sp>
        <p:nvSpPr>
          <p:cNvPr id="56344" name="Text Box 24"/>
          <p:cNvSpPr txBox="1">
            <a:spLocks noChangeArrowheads="1"/>
          </p:cNvSpPr>
          <p:nvPr/>
        </p:nvSpPr>
        <p:spPr bwMode="auto">
          <a:xfrm>
            <a:off x="7052266" y="1510367"/>
            <a:ext cx="3429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3600" dirty="0">
                <a:latin typeface="FrutigerBold" pitchFamily="2" charset="0"/>
              </a:rPr>
              <a:t>(major powers)</a:t>
            </a:r>
          </a:p>
        </p:txBody>
      </p:sp>
      <p:sp>
        <p:nvSpPr>
          <p:cNvPr id="56346" name="Line 26"/>
          <p:cNvSpPr>
            <a:spLocks noChangeShapeType="1"/>
          </p:cNvSpPr>
          <p:nvPr/>
        </p:nvSpPr>
        <p:spPr bwMode="auto">
          <a:xfrm>
            <a:off x="6119611" y="1314774"/>
            <a:ext cx="0" cy="51054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35414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35"/>
                                        </p:tgtEl>
                                        <p:attrNameLst>
                                          <p:attrName>style.visibility</p:attrName>
                                        </p:attrNameLst>
                                      </p:cBhvr>
                                      <p:to>
                                        <p:strVal val="visible"/>
                                      </p:to>
                                    </p:set>
                                    <p:anim calcmode="lin" valueType="num">
                                      <p:cBhvr additive="base">
                                        <p:cTn id="7" dur="500" fill="hold"/>
                                        <p:tgtEl>
                                          <p:spTgt spid="56335"/>
                                        </p:tgtEl>
                                        <p:attrNameLst>
                                          <p:attrName>ppt_x</p:attrName>
                                        </p:attrNameLst>
                                      </p:cBhvr>
                                      <p:tavLst>
                                        <p:tav tm="0">
                                          <p:val>
                                            <p:strVal val="0-#ppt_w/2"/>
                                          </p:val>
                                        </p:tav>
                                        <p:tav tm="100000">
                                          <p:val>
                                            <p:strVal val="#ppt_x"/>
                                          </p:val>
                                        </p:tav>
                                      </p:tavLst>
                                    </p:anim>
                                    <p:anim calcmode="lin" valueType="num">
                                      <p:cBhvr additive="base">
                                        <p:cTn id="8" dur="500" fill="hold"/>
                                        <p:tgtEl>
                                          <p:spTgt spid="563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38"/>
                                        </p:tgtEl>
                                        <p:attrNameLst>
                                          <p:attrName>style.visibility</p:attrName>
                                        </p:attrNameLst>
                                      </p:cBhvr>
                                      <p:to>
                                        <p:strVal val="visible"/>
                                      </p:to>
                                    </p:set>
                                    <p:anim calcmode="lin" valueType="num">
                                      <p:cBhvr additive="base">
                                        <p:cTn id="13" dur="500" fill="hold"/>
                                        <p:tgtEl>
                                          <p:spTgt spid="56338"/>
                                        </p:tgtEl>
                                        <p:attrNameLst>
                                          <p:attrName>ppt_x</p:attrName>
                                        </p:attrNameLst>
                                      </p:cBhvr>
                                      <p:tavLst>
                                        <p:tav tm="0">
                                          <p:val>
                                            <p:strVal val="0-#ppt_w/2"/>
                                          </p:val>
                                        </p:tav>
                                        <p:tav tm="100000">
                                          <p:val>
                                            <p:strVal val="#ppt_x"/>
                                          </p:val>
                                        </p:tav>
                                      </p:tavLst>
                                    </p:anim>
                                    <p:anim calcmode="lin" valueType="num">
                                      <p:cBhvr additive="base">
                                        <p:cTn id="14" dur="500" fill="hold"/>
                                        <p:tgtEl>
                                          <p:spTgt spid="563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337"/>
                                        </p:tgtEl>
                                        <p:attrNameLst>
                                          <p:attrName>style.visibility</p:attrName>
                                        </p:attrNameLst>
                                      </p:cBhvr>
                                      <p:to>
                                        <p:strVal val="visible"/>
                                      </p:to>
                                    </p:set>
                                    <p:anim calcmode="lin" valueType="num">
                                      <p:cBhvr additive="base">
                                        <p:cTn id="19" dur="500" fill="hold"/>
                                        <p:tgtEl>
                                          <p:spTgt spid="56337"/>
                                        </p:tgtEl>
                                        <p:attrNameLst>
                                          <p:attrName>ppt_x</p:attrName>
                                        </p:attrNameLst>
                                      </p:cBhvr>
                                      <p:tavLst>
                                        <p:tav tm="0">
                                          <p:val>
                                            <p:strVal val="0-#ppt_w/2"/>
                                          </p:val>
                                        </p:tav>
                                        <p:tav tm="100000">
                                          <p:val>
                                            <p:strVal val="#ppt_x"/>
                                          </p:val>
                                        </p:tav>
                                      </p:tavLst>
                                    </p:anim>
                                    <p:anim calcmode="lin" valueType="num">
                                      <p:cBhvr additive="base">
                                        <p:cTn id="20" dur="500" fill="hold"/>
                                        <p:tgtEl>
                                          <p:spTgt spid="5633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6336"/>
                                        </p:tgtEl>
                                        <p:attrNameLst>
                                          <p:attrName>style.visibility</p:attrName>
                                        </p:attrNameLst>
                                      </p:cBhvr>
                                      <p:to>
                                        <p:strVal val="visible"/>
                                      </p:to>
                                    </p:set>
                                    <p:anim calcmode="lin" valueType="num">
                                      <p:cBhvr additive="base">
                                        <p:cTn id="25" dur="500" fill="hold"/>
                                        <p:tgtEl>
                                          <p:spTgt spid="56336"/>
                                        </p:tgtEl>
                                        <p:attrNameLst>
                                          <p:attrName>ppt_x</p:attrName>
                                        </p:attrNameLst>
                                      </p:cBhvr>
                                      <p:tavLst>
                                        <p:tav tm="0">
                                          <p:val>
                                            <p:strVal val="0-#ppt_w/2"/>
                                          </p:val>
                                        </p:tav>
                                        <p:tav tm="100000">
                                          <p:val>
                                            <p:strVal val="#ppt_x"/>
                                          </p:val>
                                        </p:tav>
                                      </p:tavLst>
                                    </p:anim>
                                    <p:anim calcmode="lin" valueType="num">
                                      <p:cBhvr additive="base">
                                        <p:cTn id="26" dur="500" fill="hold"/>
                                        <p:tgtEl>
                                          <p:spTgt spid="5633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6339"/>
                                        </p:tgtEl>
                                        <p:attrNameLst>
                                          <p:attrName>style.visibility</p:attrName>
                                        </p:attrNameLst>
                                      </p:cBhvr>
                                      <p:to>
                                        <p:strVal val="visible"/>
                                      </p:to>
                                    </p:set>
                                    <p:anim calcmode="lin" valueType="num">
                                      <p:cBhvr additive="base">
                                        <p:cTn id="31" dur="500" fill="hold"/>
                                        <p:tgtEl>
                                          <p:spTgt spid="56339"/>
                                        </p:tgtEl>
                                        <p:attrNameLst>
                                          <p:attrName>ppt_x</p:attrName>
                                        </p:attrNameLst>
                                      </p:cBhvr>
                                      <p:tavLst>
                                        <p:tav tm="0">
                                          <p:val>
                                            <p:strVal val="1+#ppt_w/2"/>
                                          </p:val>
                                        </p:tav>
                                        <p:tav tm="100000">
                                          <p:val>
                                            <p:strVal val="#ppt_x"/>
                                          </p:val>
                                        </p:tav>
                                      </p:tavLst>
                                    </p:anim>
                                    <p:anim calcmode="lin" valueType="num">
                                      <p:cBhvr additive="base">
                                        <p:cTn id="32" dur="500" fill="hold"/>
                                        <p:tgtEl>
                                          <p:spTgt spid="5633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6340"/>
                                        </p:tgtEl>
                                        <p:attrNameLst>
                                          <p:attrName>style.visibility</p:attrName>
                                        </p:attrNameLst>
                                      </p:cBhvr>
                                      <p:to>
                                        <p:strVal val="visible"/>
                                      </p:to>
                                    </p:set>
                                    <p:anim calcmode="lin" valueType="num">
                                      <p:cBhvr additive="base">
                                        <p:cTn id="37" dur="500" fill="hold"/>
                                        <p:tgtEl>
                                          <p:spTgt spid="56340"/>
                                        </p:tgtEl>
                                        <p:attrNameLst>
                                          <p:attrName>ppt_x</p:attrName>
                                        </p:attrNameLst>
                                      </p:cBhvr>
                                      <p:tavLst>
                                        <p:tav tm="0">
                                          <p:val>
                                            <p:strVal val="1+#ppt_w/2"/>
                                          </p:val>
                                        </p:tav>
                                        <p:tav tm="100000">
                                          <p:val>
                                            <p:strVal val="#ppt_x"/>
                                          </p:val>
                                        </p:tav>
                                      </p:tavLst>
                                    </p:anim>
                                    <p:anim calcmode="lin" valueType="num">
                                      <p:cBhvr additive="base">
                                        <p:cTn id="38" dur="500" fill="hold"/>
                                        <p:tgtEl>
                                          <p:spTgt spid="5634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6341"/>
                                        </p:tgtEl>
                                        <p:attrNameLst>
                                          <p:attrName>style.visibility</p:attrName>
                                        </p:attrNameLst>
                                      </p:cBhvr>
                                      <p:to>
                                        <p:strVal val="visible"/>
                                      </p:to>
                                    </p:set>
                                    <p:anim calcmode="lin" valueType="num">
                                      <p:cBhvr additive="base">
                                        <p:cTn id="43" dur="500" fill="hold"/>
                                        <p:tgtEl>
                                          <p:spTgt spid="56341"/>
                                        </p:tgtEl>
                                        <p:attrNameLst>
                                          <p:attrName>ppt_x</p:attrName>
                                        </p:attrNameLst>
                                      </p:cBhvr>
                                      <p:tavLst>
                                        <p:tav tm="0">
                                          <p:val>
                                            <p:strVal val="1+#ppt_w/2"/>
                                          </p:val>
                                        </p:tav>
                                        <p:tav tm="100000">
                                          <p:val>
                                            <p:strVal val="#ppt_x"/>
                                          </p:val>
                                        </p:tav>
                                      </p:tavLst>
                                    </p:anim>
                                    <p:anim calcmode="lin" valueType="num">
                                      <p:cBhvr additive="base">
                                        <p:cTn id="44" dur="500" fill="hold"/>
                                        <p:tgtEl>
                                          <p:spTgt spid="56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5" grpId="0" autoUpdateAnimBg="0"/>
      <p:bldP spid="56336" grpId="0" autoUpdateAnimBg="0"/>
      <p:bldP spid="56337" grpId="0" autoUpdateAnimBg="0"/>
      <p:bldP spid="56338" grpId="0" autoUpdateAnimBg="0"/>
      <p:bldP spid="56339" grpId="0" autoUpdateAnimBg="0"/>
      <p:bldP spid="56340" grpId="0" autoUpdateAnimBg="0"/>
      <p:bldP spid="5634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1"/>
          </p:nvPr>
        </p:nvSpPr>
        <p:spPr/>
        <p:txBody>
          <a:bodyPr/>
          <a:lstStyle/>
          <a:p>
            <a:fld id="{78184535-A289-4B9D-AF1C-B89AE4E1E057}" type="slidenum">
              <a:rPr lang="en-US" altLang="en-US"/>
              <a:pPr/>
              <a:t>3</a:t>
            </a:fld>
            <a:endParaRPr lang="en-US" altLang="en-US"/>
          </a:p>
        </p:txBody>
      </p:sp>
      <p:sp>
        <p:nvSpPr>
          <p:cNvPr id="83970" name="Rectangle 2"/>
          <p:cNvSpPr>
            <a:spLocks noGrp="1" noChangeArrowheads="1"/>
          </p:cNvSpPr>
          <p:nvPr>
            <p:ph type="title"/>
          </p:nvPr>
        </p:nvSpPr>
        <p:spPr>
          <a:xfrm>
            <a:off x="2895600" y="304800"/>
            <a:ext cx="6781800" cy="762000"/>
          </a:xfrm>
        </p:spPr>
        <p:txBody>
          <a:bodyPr/>
          <a:lstStyle/>
          <a:p>
            <a:r>
              <a:rPr lang="en-US" altLang="en-US" sz="3800" b="1">
                <a:solidFill>
                  <a:srgbClr val="DD2140"/>
                </a:solidFill>
              </a:rPr>
              <a:t>Major Leaders</a:t>
            </a:r>
          </a:p>
        </p:txBody>
      </p:sp>
      <p:pic>
        <p:nvPicPr>
          <p:cNvPr id="839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8396" y="1143785"/>
            <a:ext cx="1335088"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39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609600"/>
            <a:ext cx="4222750" cy="333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5"/>
          <p:cNvSpPr txBox="1">
            <a:spLocks noChangeArrowheads="1"/>
          </p:cNvSpPr>
          <p:nvPr/>
        </p:nvSpPr>
        <p:spPr bwMode="auto">
          <a:xfrm>
            <a:off x="2862034" y="1509337"/>
            <a:ext cx="268151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2800" b="1" dirty="0">
                <a:solidFill>
                  <a:schemeClr val="accent2"/>
                </a:solidFill>
                <a:latin typeface="FrutigerBold" pitchFamily="2" charset="0"/>
              </a:rPr>
              <a:t>Adolf Hitler</a:t>
            </a:r>
          </a:p>
          <a:p>
            <a:pPr algn="ctr">
              <a:buFontTx/>
              <a:buNone/>
            </a:pPr>
            <a:r>
              <a:rPr lang="en-US" altLang="en-US" dirty="0">
                <a:latin typeface="FrutigerBold" pitchFamily="2" charset="0"/>
              </a:rPr>
              <a:t>Nazi Germany</a:t>
            </a:r>
          </a:p>
        </p:txBody>
      </p:sp>
      <p:pic>
        <p:nvPicPr>
          <p:cNvPr id="8397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3484564"/>
            <a:ext cx="2305050" cy="3373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5" name="Text Box 7"/>
          <p:cNvSpPr txBox="1">
            <a:spLocks noChangeArrowheads="1"/>
          </p:cNvSpPr>
          <p:nvPr/>
        </p:nvSpPr>
        <p:spPr bwMode="auto">
          <a:xfrm>
            <a:off x="6413153" y="5237164"/>
            <a:ext cx="340015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3200" b="1" dirty="0">
                <a:solidFill>
                  <a:schemeClr val="accent2"/>
                </a:solidFill>
                <a:latin typeface="FrutigerBold" pitchFamily="2" charset="0"/>
              </a:rPr>
              <a:t>Benito Mussolini</a:t>
            </a:r>
          </a:p>
          <a:p>
            <a:pPr algn="ctr">
              <a:buFontTx/>
              <a:buNone/>
            </a:pPr>
            <a:r>
              <a:rPr lang="en-US" altLang="en-US" sz="2800" dirty="0">
                <a:latin typeface="FrutigerBold" pitchFamily="2" charset="0"/>
              </a:rPr>
              <a:t>Italy</a:t>
            </a:r>
          </a:p>
        </p:txBody>
      </p:sp>
      <p:sp>
        <p:nvSpPr>
          <p:cNvPr id="83976" name="Freeform 8"/>
          <p:cNvSpPr>
            <a:spLocks/>
          </p:cNvSpPr>
          <p:nvPr/>
        </p:nvSpPr>
        <p:spPr bwMode="auto">
          <a:xfrm>
            <a:off x="6057900" y="1003300"/>
            <a:ext cx="1803400" cy="3187700"/>
          </a:xfrm>
          <a:custGeom>
            <a:avLst/>
            <a:gdLst>
              <a:gd name="T0" fmla="+- 0 18221 10444"/>
              <a:gd name="T1" fmla="*/ T0 w 9111"/>
              <a:gd name="T2" fmla="+- 0 11778 10444"/>
              <a:gd name="T3" fmla="*/ 11778 h 9111"/>
              <a:gd name="T4" fmla="+- 0 18221 10444"/>
              <a:gd name="T5" fmla="*/ T4 w 9111"/>
              <a:gd name="T6" fmla="+- 0 18221 10444"/>
              <a:gd name="T7" fmla="*/ 18221 h 9111"/>
              <a:gd name="T8" fmla="+- 0 11778 10444"/>
              <a:gd name="T9" fmla="*/ T8 w 9111"/>
              <a:gd name="T10" fmla="+- 0 18221 10444"/>
              <a:gd name="T11" fmla="*/ 18221 h 9111"/>
              <a:gd name="T12" fmla="+- 0 11778 10444"/>
              <a:gd name="T13" fmla="*/ T12 w 9111"/>
              <a:gd name="T14" fmla="+- 0 11778 10444"/>
              <a:gd name="T15" fmla="*/ 11778 h 9111"/>
              <a:gd name="T16" fmla="+- 0 18221 10444"/>
              <a:gd name="T17" fmla="*/ T16 w 9111"/>
              <a:gd name="T18" fmla="+- 0 11778 10444"/>
              <a:gd name="T19" fmla="*/ 11778 h 9111"/>
            </a:gdLst>
            <a:ahLst/>
            <a:cxnLst>
              <a:cxn ang="0">
                <a:pos x="T1" y="T3"/>
              </a:cxn>
              <a:cxn ang="0">
                <a:pos x="T5" y="T7"/>
              </a:cxn>
              <a:cxn ang="0">
                <a:pos x="T9" y="T11"/>
              </a:cxn>
              <a:cxn ang="0">
                <a:pos x="T13" y="T15"/>
              </a:cxn>
              <a:cxn ang="0">
                <a:pos x="T17" y="T19"/>
              </a:cxn>
            </a:cxnLst>
            <a:rect l="0" t="0" r="r" b="b"/>
            <a:pathLst>
              <a:path w="9111" h="9111">
                <a:moveTo>
                  <a:pt x="7777" y="1334"/>
                </a:moveTo>
                <a:cubicBezTo>
                  <a:pt x="9556" y="3113"/>
                  <a:pt x="9556" y="5998"/>
                  <a:pt x="7777" y="7777"/>
                </a:cubicBezTo>
                <a:cubicBezTo>
                  <a:pt x="5998" y="9556"/>
                  <a:pt x="3113" y="9556"/>
                  <a:pt x="1334" y="7777"/>
                </a:cubicBezTo>
                <a:cubicBezTo>
                  <a:pt x="-445" y="5998"/>
                  <a:pt x="-445" y="3113"/>
                  <a:pt x="1334" y="1334"/>
                </a:cubicBezTo>
                <a:cubicBezTo>
                  <a:pt x="3113" y="-445"/>
                  <a:pt x="5998" y="-445"/>
                  <a:pt x="7777" y="1334"/>
                </a:cubicBezTo>
              </a:path>
            </a:pathLst>
          </a:custGeom>
          <a:noFill/>
          <a:ln w="50800">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977" name="Freeform 9"/>
          <p:cNvSpPr>
            <a:spLocks/>
          </p:cNvSpPr>
          <p:nvPr/>
        </p:nvSpPr>
        <p:spPr bwMode="auto">
          <a:xfrm>
            <a:off x="8153400" y="990600"/>
            <a:ext cx="1803400" cy="3187700"/>
          </a:xfrm>
          <a:custGeom>
            <a:avLst/>
            <a:gdLst>
              <a:gd name="T0" fmla="+- 0 18221 10444"/>
              <a:gd name="T1" fmla="*/ T0 w 9111"/>
              <a:gd name="T2" fmla="+- 0 11778 10444"/>
              <a:gd name="T3" fmla="*/ 11778 h 9111"/>
              <a:gd name="T4" fmla="+- 0 18221 10444"/>
              <a:gd name="T5" fmla="*/ T4 w 9111"/>
              <a:gd name="T6" fmla="+- 0 18221 10444"/>
              <a:gd name="T7" fmla="*/ 18221 h 9111"/>
              <a:gd name="T8" fmla="+- 0 11778 10444"/>
              <a:gd name="T9" fmla="*/ T8 w 9111"/>
              <a:gd name="T10" fmla="+- 0 18221 10444"/>
              <a:gd name="T11" fmla="*/ 18221 h 9111"/>
              <a:gd name="T12" fmla="+- 0 11778 10444"/>
              <a:gd name="T13" fmla="*/ T12 w 9111"/>
              <a:gd name="T14" fmla="+- 0 11778 10444"/>
              <a:gd name="T15" fmla="*/ 11778 h 9111"/>
              <a:gd name="T16" fmla="+- 0 18221 10444"/>
              <a:gd name="T17" fmla="*/ T16 w 9111"/>
              <a:gd name="T18" fmla="+- 0 11778 10444"/>
              <a:gd name="T19" fmla="*/ 11778 h 9111"/>
            </a:gdLst>
            <a:ahLst/>
            <a:cxnLst>
              <a:cxn ang="0">
                <a:pos x="T1" y="T3"/>
              </a:cxn>
              <a:cxn ang="0">
                <a:pos x="T5" y="T7"/>
              </a:cxn>
              <a:cxn ang="0">
                <a:pos x="T9" y="T11"/>
              </a:cxn>
              <a:cxn ang="0">
                <a:pos x="T13" y="T15"/>
              </a:cxn>
              <a:cxn ang="0">
                <a:pos x="T17" y="T19"/>
              </a:cxn>
            </a:cxnLst>
            <a:rect l="0" t="0" r="r" b="b"/>
            <a:pathLst>
              <a:path w="9111" h="9111">
                <a:moveTo>
                  <a:pt x="7777" y="1334"/>
                </a:moveTo>
                <a:cubicBezTo>
                  <a:pt x="9556" y="3113"/>
                  <a:pt x="9556" y="5998"/>
                  <a:pt x="7777" y="7777"/>
                </a:cubicBezTo>
                <a:cubicBezTo>
                  <a:pt x="5998" y="9556"/>
                  <a:pt x="3113" y="9556"/>
                  <a:pt x="1334" y="7777"/>
                </a:cubicBezTo>
                <a:cubicBezTo>
                  <a:pt x="-445" y="5998"/>
                  <a:pt x="-445" y="3113"/>
                  <a:pt x="1334" y="1334"/>
                </a:cubicBezTo>
                <a:cubicBezTo>
                  <a:pt x="3113" y="-445"/>
                  <a:pt x="5998" y="-445"/>
                  <a:pt x="7777" y="1334"/>
                </a:cubicBezTo>
              </a:path>
            </a:pathLst>
          </a:custGeom>
          <a:noFill/>
          <a:ln w="50800">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extLst>
      <p:ext uri="{BB962C8B-B14F-4D97-AF65-F5344CB8AC3E}">
        <p14:creationId xmlns:p14="http://schemas.microsoft.com/office/powerpoint/2010/main" val="2708077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animEffect transition="in" filter="wipe(left)">
                                      <p:cBhvr>
                                        <p:cTn id="7" dur="500"/>
                                        <p:tgtEl>
                                          <p:spTgt spid="839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3971"/>
                                        </p:tgtEl>
                                        <p:attrNameLst>
                                          <p:attrName>style.visibility</p:attrName>
                                        </p:attrNameLst>
                                      </p:cBhvr>
                                      <p:to>
                                        <p:strVal val="visible"/>
                                      </p:to>
                                    </p:set>
                                    <p:animEffect transition="in" filter="dissolve">
                                      <p:cBhvr>
                                        <p:cTn id="12" dur="500"/>
                                        <p:tgtEl>
                                          <p:spTgt spid="839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83972"/>
                                        </p:tgtEl>
                                        <p:attrNameLst>
                                          <p:attrName>style.visibility</p:attrName>
                                        </p:attrNameLst>
                                      </p:cBhvr>
                                      <p:to>
                                        <p:strVal val="visible"/>
                                      </p:to>
                                    </p:set>
                                    <p:animEffect transition="in" filter="dissolve">
                                      <p:cBhvr>
                                        <p:cTn id="17" dur="500"/>
                                        <p:tgtEl>
                                          <p:spTgt spid="839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nodeType="clickEffect">
                                  <p:stCondLst>
                                    <p:cond delay="0"/>
                                  </p:stCondLst>
                                  <p:childTnLst>
                                    <p:set>
                                      <p:cBhvr>
                                        <p:cTn id="21" dur="1" fill="hold">
                                          <p:stCondLst>
                                            <p:cond delay="0"/>
                                          </p:stCondLst>
                                        </p:cTn>
                                        <p:tgtEl>
                                          <p:spTgt spid="83976"/>
                                        </p:tgtEl>
                                        <p:attrNameLst>
                                          <p:attrName>style.visibility</p:attrName>
                                        </p:attrNameLst>
                                      </p:cBhvr>
                                      <p:to>
                                        <p:strVal val="visible"/>
                                      </p:to>
                                    </p:set>
                                    <p:anim calcmode="lin" valueType="num">
                                      <p:cBhvr additive="base">
                                        <p:cTn id="22" dur="500" fill="hold"/>
                                        <p:tgtEl>
                                          <p:spTgt spid="83976"/>
                                        </p:tgtEl>
                                        <p:attrNameLst>
                                          <p:attrName>ppt_x</p:attrName>
                                        </p:attrNameLst>
                                      </p:cBhvr>
                                      <p:tavLst>
                                        <p:tav tm="0">
                                          <p:val>
                                            <p:strVal val="1+#ppt_w/2"/>
                                          </p:val>
                                        </p:tav>
                                        <p:tav tm="100000">
                                          <p:val>
                                            <p:strVal val="#ppt_x"/>
                                          </p:val>
                                        </p:tav>
                                      </p:tavLst>
                                    </p:anim>
                                    <p:anim calcmode="lin" valueType="num">
                                      <p:cBhvr additive="base">
                                        <p:cTn id="23" dur="500" fill="hold"/>
                                        <p:tgtEl>
                                          <p:spTgt spid="83976"/>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3975"/>
                                        </p:tgtEl>
                                        <p:attrNameLst>
                                          <p:attrName>style.visibility</p:attrName>
                                        </p:attrNameLst>
                                      </p:cBhvr>
                                      <p:to>
                                        <p:strVal val="visible"/>
                                      </p:to>
                                    </p:set>
                                    <p:animEffect transition="in" filter="wipe(left)">
                                      <p:cBhvr>
                                        <p:cTn id="28" dur="500"/>
                                        <p:tgtEl>
                                          <p:spTgt spid="8397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83974"/>
                                        </p:tgtEl>
                                        <p:attrNameLst>
                                          <p:attrName>style.visibility</p:attrName>
                                        </p:attrNameLst>
                                      </p:cBhvr>
                                      <p:to>
                                        <p:strVal val="visible"/>
                                      </p:to>
                                    </p:set>
                                    <p:animEffect transition="in" filter="dissolve">
                                      <p:cBhvr>
                                        <p:cTn id="33" dur="500"/>
                                        <p:tgtEl>
                                          <p:spTgt spid="8397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nodeType="clickEffect">
                                  <p:stCondLst>
                                    <p:cond delay="0"/>
                                  </p:stCondLst>
                                  <p:childTnLst>
                                    <p:set>
                                      <p:cBhvr>
                                        <p:cTn id="37" dur="1" fill="hold">
                                          <p:stCondLst>
                                            <p:cond delay="0"/>
                                          </p:stCondLst>
                                        </p:cTn>
                                        <p:tgtEl>
                                          <p:spTgt spid="83977"/>
                                        </p:tgtEl>
                                        <p:attrNameLst>
                                          <p:attrName>style.visibility</p:attrName>
                                        </p:attrNameLst>
                                      </p:cBhvr>
                                      <p:to>
                                        <p:strVal val="visible"/>
                                      </p:to>
                                    </p:set>
                                    <p:anim calcmode="lin" valueType="num">
                                      <p:cBhvr additive="base">
                                        <p:cTn id="38" dur="500" fill="hold"/>
                                        <p:tgtEl>
                                          <p:spTgt spid="83977"/>
                                        </p:tgtEl>
                                        <p:attrNameLst>
                                          <p:attrName>ppt_x</p:attrName>
                                        </p:attrNameLst>
                                      </p:cBhvr>
                                      <p:tavLst>
                                        <p:tav tm="0">
                                          <p:val>
                                            <p:strVal val="1+#ppt_w/2"/>
                                          </p:val>
                                        </p:tav>
                                        <p:tav tm="100000">
                                          <p:val>
                                            <p:strVal val="#ppt_x"/>
                                          </p:val>
                                        </p:tav>
                                      </p:tavLst>
                                    </p:anim>
                                    <p:anim calcmode="lin" valueType="num">
                                      <p:cBhvr additive="base">
                                        <p:cTn id="39" dur="500" fill="hold"/>
                                        <p:tgtEl>
                                          <p:spTgt spid="839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autoUpdateAnimBg="0"/>
      <p:bldP spid="8397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BF963E33-DBE8-47DE-B043-54D02B642B2C}" type="slidenum">
              <a:rPr lang="en-US" altLang="en-US"/>
              <a:pPr/>
              <a:t>4</a:t>
            </a:fld>
            <a:endParaRPr lang="en-US" altLang="en-US"/>
          </a:p>
        </p:txBody>
      </p:sp>
      <p:sp>
        <p:nvSpPr>
          <p:cNvPr id="58370" name="Rectangle 2"/>
          <p:cNvSpPr>
            <a:spLocks noGrp="1" noChangeArrowheads="1"/>
          </p:cNvSpPr>
          <p:nvPr>
            <p:ph type="title"/>
          </p:nvPr>
        </p:nvSpPr>
        <p:spPr>
          <a:xfrm>
            <a:off x="838200" y="-6441"/>
            <a:ext cx="10515600" cy="1325563"/>
          </a:xfrm>
        </p:spPr>
        <p:txBody>
          <a:bodyPr/>
          <a:lstStyle/>
          <a:p>
            <a:r>
              <a:rPr lang="en-US" altLang="en-US" sz="3800" b="1" dirty="0">
                <a:solidFill>
                  <a:srgbClr val="DD2140"/>
                </a:solidFill>
              </a:rPr>
              <a:t>Major Leaders</a:t>
            </a:r>
          </a:p>
        </p:txBody>
      </p:sp>
      <p:pic>
        <p:nvPicPr>
          <p:cNvPr id="583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1" y="990600"/>
            <a:ext cx="2220913" cy="407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8372" name="Text Box 4"/>
          <p:cNvSpPr txBox="1">
            <a:spLocks noChangeArrowheads="1"/>
          </p:cNvSpPr>
          <p:nvPr/>
        </p:nvSpPr>
        <p:spPr bwMode="auto">
          <a:xfrm>
            <a:off x="5421314" y="1260465"/>
            <a:ext cx="346921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3200" b="1">
                <a:solidFill>
                  <a:schemeClr val="accent2"/>
                </a:solidFill>
                <a:latin typeface="FrutigerBold" pitchFamily="2" charset="0"/>
              </a:rPr>
              <a:t>Hideki Tojo</a:t>
            </a:r>
          </a:p>
          <a:p>
            <a:pPr algn="ctr">
              <a:buFontTx/>
              <a:buNone/>
            </a:pPr>
            <a:r>
              <a:rPr lang="en-US" altLang="en-US">
                <a:latin typeface="FrutigerBold" pitchFamily="2" charset="0"/>
              </a:rPr>
              <a:t>Japanese Prime Minister</a:t>
            </a:r>
          </a:p>
        </p:txBody>
      </p:sp>
      <p:pic>
        <p:nvPicPr>
          <p:cNvPr id="583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5826" y="3029744"/>
            <a:ext cx="2593975" cy="350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8374" name="Text Box 6"/>
          <p:cNvSpPr txBox="1">
            <a:spLocks noChangeArrowheads="1"/>
          </p:cNvSpPr>
          <p:nvPr/>
        </p:nvSpPr>
        <p:spPr bwMode="auto">
          <a:xfrm>
            <a:off x="4310857" y="5402243"/>
            <a:ext cx="362791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3200" b="1" dirty="0">
                <a:solidFill>
                  <a:schemeClr val="accent2"/>
                </a:solidFill>
                <a:latin typeface="FrutigerBold" pitchFamily="2" charset="0"/>
              </a:rPr>
              <a:t>Winston Churchill</a:t>
            </a:r>
          </a:p>
          <a:p>
            <a:pPr algn="ctr">
              <a:buFontTx/>
              <a:buNone/>
            </a:pPr>
            <a:r>
              <a:rPr lang="en-US" altLang="en-US" dirty="0">
                <a:latin typeface="FrutigerBold" pitchFamily="2" charset="0"/>
              </a:rPr>
              <a:t>British Prime Minister</a:t>
            </a:r>
          </a:p>
        </p:txBody>
      </p:sp>
    </p:spTree>
    <p:extLst>
      <p:ext uri="{BB962C8B-B14F-4D97-AF65-F5344CB8AC3E}">
        <p14:creationId xmlns:p14="http://schemas.microsoft.com/office/powerpoint/2010/main" val="11507419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wipe(left)">
                                      <p:cBhvr>
                                        <p:cTn id="7" dur="500"/>
                                        <p:tgtEl>
                                          <p:spTgt spid="58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8371"/>
                                        </p:tgtEl>
                                        <p:attrNameLst>
                                          <p:attrName>style.visibility</p:attrName>
                                        </p:attrNameLst>
                                      </p:cBhvr>
                                      <p:to>
                                        <p:strVal val="visible"/>
                                      </p:to>
                                    </p:set>
                                    <p:animEffect transition="in" filter="dissolve">
                                      <p:cBhvr>
                                        <p:cTn id="12" dur="500"/>
                                        <p:tgtEl>
                                          <p:spTgt spid="58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374"/>
                                        </p:tgtEl>
                                        <p:attrNameLst>
                                          <p:attrName>style.visibility</p:attrName>
                                        </p:attrNameLst>
                                      </p:cBhvr>
                                      <p:to>
                                        <p:strVal val="visible"/>
                                      </p:to>
                                    </p:set>
                                    <p:animEffect transition="in" filter="wipe(left)">
                                      <p:cBhvr>
                                        <p:cTn id="17" dur="500"/>
                                        <p:tgtEl>
                                          <p:spTgt spid="583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8373"/>
                                        </p:tgtEl>
                                        <p:attrNameLst>
                                          <p:attrName>style.visibility</p:attrName>
                                        </p:attrNameLst>
                                      </p:cBhvr>
                                      <p:to>
                                        <p:strVal val="visible"/>
                                      </p:to>
                                    </p:set>
                                    <p:animEffect transition="in" filter="dissolve">
                                      <p:cBhvr>
                                        <p:cTn id="22" dur="500"/>
                                        <p:tgtEl>
                                          <p:spTgt spid="58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utoUpdateAnimBg="0"/>
      <p:bldP spid="5837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1"/>
          </p:nvPr>
        </p:nvSpPr>
        <p:spPr/>
        <p:txBody>
          <a:bodyPr/>
          <a:lstStyle/>
          <a:p>
            <a:fld id="{EBA05862-9176-4BC9-B78E-38E365B6D3FA}" type="slidenum">
              <a:rPr lang="en-US" altLang="en-US"/>
              <a:pPr/>
              <a:t>5</a:t>
            </a:fld>
            <a:endParaRPr lang="en-US" altLang="en-US"/>
          </a:p>
        </p:txBody>
      </p:sp>
      <p:sp>
        <p:nvSpPr>
          <p:cNvPr id="59394" name="Rectangle 2"/>
          <p:cNvSpPr>
            <a:spLocks noGrp="1" noChangeArrowheads="1"/>
          </p:cNvSpPr>
          <p:nvPr>
            <p:ph type="title"/>
          </p:nvPr>
        </p:nvSpPr>
        <p:spPr>
          <a:xfrm>
            <a:off x="715652" y="45543"/>
            <a:ext cx="10515600" cy="1325563"/>
          </a:xfrm>
        </p:spPr>
        <p:txBody>
          <a:bodyPr/>
          <a:lstStyle/>
          <a:p>
            <a:r>
              <a:rPr lang="en-US" altLang="en-US" sz="3800" b="1" dirty="0">
                <a:solidFill>
                  <a:srgbClr val="DD2140"/>
                </a:solidFill>
              </a:rPr>
              <a:t>Major Leaders</a:t>
            </a:r>
          </a:p>
        </p:txBody>
      </p:sp>
      <p:pic>
        <p:nvPicPr>
          <p:cNvPr id="593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5412" y="1041819"/>
            <a:ext cx="3657600" cy="282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93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3524250"/>
            <a:ext cx="3429000" cy="313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9397" name="Text Box 5"/>
          <p:cNvSpPr txBox="1">
            <a:spLocks noChangeArrowheads="1"/>
          </p:cNvSpPr>
          <p:nvPr/>
        </p:nvSpPr>
        <p:spPr bwMode="auto">
          <a:xfrm>
            <a:off x="2161274" y="5331640"/>
            <a:ext cx="507772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2800" b="1">
                <a:solidFill>
                  <a:schemeClr val="accent2"/>
                </a:solidFill>
                <a:latin typeface="FrutigerBold" pitchFamily="2" charset="0"/>
              </a:rPr>
              <a:t>Franklin Delano Roosevelt</a:t>
            </a:r>
          </a:p>
          <a:p>
            <a:pPr algn="ctr">
              <a:buFontTx/>
              <a:buNone/>
            </a:pPr>
            <a:r>
              <a:rPr lang="en-US" altLang="en-US">
                <a:latin typeface="FrutigerBold" pitchFamily="2" charset="0"/>
              </a:rPr>
              <a:t>US President</a:t>
            </a:r>
          </a:p>
        </p:txBody>
      </p:sp>
      <p:pic>
        <p:nvPicPr>
          <p:cNvPr id="593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07450" y="270236"/>
            <a:ext cx="2057400" cy="2746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9399" name="Text Box 7"/>
          <p:cNvSpPr txBox="1">
            <a:spLocks noChangeArrowheads="1"/>
          </p:cNvSpPr>
          <p:nvPr/>
        </p:nvSpPr>
        <p:spPr bwMode="auto">
          <a:xfrm>
            <a:off x="4836196" y="1351719"/>
            <a:ext cx="321786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838200" algn="l"/>
              </a:tabLst>
              <a:defRPr sz="2400">
                <a:solidFill>
                  <a:schemeClr val="tx1"/>
                </a:solidFill>
                <a:latin typeface="KeplerRegular" pitchFamily="2" charset="0"/>
              </a:defRPr>
            </a:lvl1pPr>
            <a:lvl2pPr>
              <a:spcBef>
                <a:spcPct val="0"/>
              </a:spcBef>
              <a:tabLst>
                <a:tab pos="838200" algn="l"/>
              </a:tabLst>
              <a:defRPr sz="2400">
                <a:solidFill>
                  <a:schemeClr val="tx1"/>
                </a:solidFill>
                <a:latin typeface="KeplerRegular" pitchFamily="2" charset="0"/>
              </a:defRPr>
            </a:lvl2pPr>
            <a:lvl3pPr>
              <a:spcBef>
                <a:spcPct val="0"/>
              </a:spcBef>
              <a:tabLst>
                <a:tab pos="838200" algn="l"/>
              </a:tabLst>
              <a:defRPr sz="2400">
                <a:solidFill>
                  <a:schemeClr val="tx1"/>
                </a:solidFill>
                <a:latin typeface="KeplerRegular" pitchFamily="2" charset="0"/>
              </a:defRPr>
            </a:lvl3pPr>
            <a:lvl4pPr>
              <a:spcBef>
                <a:spcPct val="0"/>
              </a:spcBef>
              <a:tabLst>
                <a:tab pos="838200" algn="l"/>
              </a:tabLst>
              <a:defRPr sz="2400">
                <a:solidFill>
                  <a:schemeClr val="tx1"/>
                </a:solidFill>
                <a:latin typeface="KeplerRegular" pitchFamily="2" charset="0"/>
              </a:defRPr>
            </a:lvl4pPr>
            <a:lvl5pPr>
              <a:spcBef>
                <a:spcPct val="0"/>
              </a:spcBef>
              <a:tabLst>
                <a:tab pos="838200" algn="l"/>
              </a:tabLst>
              <a:defRPr sz="2400">
                <a:solidFill>
                  <a:schemeClr val="tx1"/>
                </a:solidFill>
                <a:latin typeface="KeplerRegular" pitchFamily="2" charset="0"/>
              </a:defRPr>
            </a:lvl5pPr>
            <a:lvl6pPr fontAlgn="base">
              <a:spcBef>
                <a:spcPct val="0"/>
              </a:spcBef>
              <a:spcAft>
                <a:spcPct val="0"/>
              </a:spcAft>
              <a:tabLst>
                <a:tab pos="838200" algn="l"/>
              </a:tabLst>
              <a:defRPr sz="2400">
                <a:solidFill>
                  <a:schemeClr val="tx1"/>
                </a:solidFill>
                <a:latin typeface="KeplerRegular" pitchFamily="2" charset="0"/>
              </a:defRPr>
            </a:lvl6pPr>
            <a:lvl7pPr fontAlgn="base">
              <a:spcBef>
                <a:spcPct val="0"/>
              </a:spcBef>
              <a:spcAft>
                <a:spcPct val="0"/>
              </a:spcAft>
              <a:tabLst>
                <a:tab pos="838200" algn="l"/>
              </a:tabLst>
              <a:defRPr sz="2400">
                <a:solidFill>
                  <a:schemeClr val="tx1"/>
                </a:solidFill>
                <a:latin typeface="KeplerRegular" pitchFamily="2" charset="0"/>
              </a:defRPr>
            </a:lvl7pPr>
            <a:lvl8pPr fontAlgn="base">
              <a:spcBef>
                <a:spcPct val="0"/>
              </a:spcBef>
              <a:spcAft>
                <a:spcPct val="0"/>
              </a:spcAft>
              <a:tabLst>
                <a:tab pos="838200" algn="l"/>
              </a:tabLst>
              <a:defRPr sz="2400">
                <a:solidFill>
                  <a:schemeClr val="tx1"/>
                </a:solidFill>
                <a:latin typeface="KeplerRegular" pitchFamily="2" charset="0"/>
              </a:defRPr>
            </a:lvl8pPr>
            <a:lvl9pPr fontAlgn="base">
              <a:spcBef>
                <a:spcPct val="0"/>
              </a:spcBef>
              <a:spcAft>
                <a:spcPct val="0"/>
              </a:spcAft>
              <a:tabLst>
                <a:tab pos="838200" algn="l"/>
              </a:tabLst>
              <a:defRPr sz="2400">
                <a:solidFill>
                  <a:schemeClr val="tx1"/>
                </a:solidFill>
                <a:latin typeface="KeplerRegular" pitchFamily="2" charset="0"/>
              </a:defRPr>
            </a:lvl9pPr>
          </a:lstStyle>
          <a:p>
            <a:pPr algn="ctr">
              <a:buFontTx/>
              <a:buNone/>
            </a:pPr>
            <a:r>
              <a:rPr lang="en-US" altLang="en-US" sz="3200" b="1" dirty="0">
                <a:solidFill>
                  <a:schemeClr val="accent2"/>
                </a:solidFill>
                <a:latin typeface="FrutigerBold" pitchFamily="2" charset="0"/>
              </a:rPr>
              <a:t>Joseph Stalin</a:t>
            </a:r>
          </a:p>
          <a:p>
            <a:pPr algn="ctr">
              <a:buFontTx/>
              <a:buNone/>
            </a:pPr>
            <a:r>
              <a:rPr lang="en-US" altLang="en-US" sz="2800" dirty="0">
                <a:latin typeface="FrutigerBold" pitchFamily="2" charset="0"/>
              </a:rPr>
              <a:t>Russian Leader</a:t>
            </a:r>
          </a:p>
        </p:txBody>
      </p:sp>
    </p:spTree>
    <p:extLst>
      <p:ext uri="{BB962C8B-B14F-4D97-AF65-F5344CB8AC3E}">
        <p14:creationId xmlns:p14="http://schemas.microsoft.com/office/powerpoint/2010/main" val="124120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9"/>
                                        </p:tgtEl>
                                        <p:attrNameLst>
                                          <p:attrName>style.visibility</p:attrName>
                                        </p:attrNameLst>
                                      </p:cBhvr>
                                      <p:to>
                                        <p:strVal val="visible"/>
                                      </p:to>
                                    </p:set>
                                    <p:animEffect transition="in" filter="wipe(left)">
                                      <p:cBhvr>
                                        <p:cTn id="7" dur="500"/>
                                        <p:tgtEl>
                                          <p:spTgt spid="593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9398"/>
                                        </p:tgtEl>
                                        <p:attrNameLst>
                                          <p:attrName>style.visibility</p:attrName>
                                        </p:attrNameLst>
                                      </p:cBhvr>
                                      <p:to>
                                        <p:strVal val="visible"/>
                                      </p:to>
                                    </p:set>
                                    <p:animEffect transition="in" filter="dissolve">
                                      <p:cBhvr>
                                        <p:cTn id="12" dur="500"/>
                                        <p:tgtEl>
                                          <p:spTgt spid="593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7"/>
                                        </p:tgtEl>
                                        <p:attrNameLst>
                                          <p:attrName>style.visibility</p:attrName>
                                        </p:attrNameLst>
                                      </p:cBhvr>
                                      <p:to>
                                        <p:strVal val="visible"/>
                                      </p:to>
                                    </p:set>
                                    <p:animEffect transition="in" filter="wipe(left)">
                                      <p:cBhvr>
                                        <p:cTn id="17" dur="500"/>
                                        <p:tgtEl>
                                          <p:spTgt spid="593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9396"/>
                                        </p:tgtEl>
                                        <p:attrNameLst>
                                          <p:attrName>style.visibility</p:attrName>
                                        </p:attrNameLst>
                                      </p:cBhvr>
                                      <p:to>
                                        <p:strVal val="visible"/>
                                      </p:to>
                                    </p:set>
                                    <p:animEffect transition="in" filter="dissolve">
                                      <p:cBhvr>
                                        <p:cTn id="22" dur="500"/>
                                        <p:tgtEl>
                                          <p:spTgt spid="593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59395"/>
                                        </p:tgtEl>
                                        <p:attrNameLst>
                                          <p:attrName>style.visibility</p:attrName>
                                        </p:attrNameLst>
                                      </p:cBhvr>
                                      <p:to>
                                        <p:strVal val="visible"/>
                                      </p:to>
                                    </p:set>
                                    <p:animEffect transition="in" filter="dissolve">
                                      <p:cBhvr>
                                        <p:cTn id="27" dur="5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utoUpdateAnimBg="0"/>
      <p:bldP spid="5939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pPr eaLnBrk="1" hangingPunct="1"/>
            <a:r>
              <a:rPr lang="en-US" altLang="en-US" b="1" u="sng" dirty="0" smtClean="0"/>
              <a:t>WHY?? (Causes of World War II)</a:t>
            </a:r>
          </a:p>
        </p:txBody>
      </p:sp>
      <p:sp>
        <p:nvSpPr>
          <p:cNvPr id="2053" name="Rectangle 5"/>
          <p:cNvSpPr>
            <a:spLocks noGrp="1" noChangeArrowheads="1"/>
          </p:cNvSpPr>
          <p:nvPr>
            <p:ph type="body" sz="half" idx="1"/>
          </p:nvPr>
        </p:nvSpPr>
        <p:spPr>
          <a:xfrm>
            <a:off x="377781" y="1587322"/>
            <a:ext cx="5881352" cy="4525963"/>
          </a:xfrm>
        </p:spPr>
        <p:txBody>
          <a:bodyPr>
            <a:noAutofit/>
          </a:bodyPr>
          <a:lstStyle/>
          <a:p>
            <a:pPr eaLnBrk="1" hangingPunct="1"/>
            <a:r>
              <a:rPr lang="en-US" altLang="en-US" sz="3600" dirty="0"/>
              <a:t>Political instability and economic devastation in Europe resulting from WWI</a:t>
            </a:r>
          </a:p>
          <a:p>
            <a:pPr lvl="1" eaLnBrk="1" hangingPunct="1"/>
            <a:r>
              <a:rPr lang="en-US" altLang="en-US" sz="3200" dirty="0"/>
              <a:t>Worldwide depression</a:t>
            </a:r>
          </a:p>
          <a:p>
            <a:pPr lvl="1" eaLnBrk="1" hangingPunct="1"/>
            <a:r>
              <a:rPr lang="en-US" altLang="en-US" sz="3200" dirty="0"/>
              <a:t>High war </a:t>
            </a:r>
            <a:r>
              <a:rPr lang="en-US" altLang="en-US" sz="3200" dirty="0" smtClean="0"/>
              <a:t>debt (Treaty of Versailles) </a:t>
            </a:r>
            <a:r>
              <a:rPr lang="en-US" altLang="en-US" sz="3200" dirty="0"/>
              <a:t>owed by Germany</a:t>
            </a:r>
          </a:p>
          <a:p>
            <a:pPr lvl="1" eaLnBrk="1" hangingPunct="1"/>
            <a:r>
              <a:rPr lang="en-US" altLang="en-US" sz="3200" dirty="0"/>
              <a:t>High Inflation</a:t>
            </a:r>
          </a:p>
          <a:p>
            <a:pPr lvl="1" eaLnBrk="1" hangingPunct="1"/>
            <a:r>
              <a:rPr lang="en-US" altLang="en-US" sz="3200" dirty="0"/>
              <a:t>Massive unemployment </a:t>
            </a:r>
          </a:p>
        </p:txBody>
      </p:sp>
      <p:sp>
        <p:nvSpPr>
          <p:cNvPr id="2054" name="Rectangle 6"/>
          <p:cNvSpPr>
            <a:spLocks noGrp="1" noChangeArrowheads="1"/>
          </p:cNvSpPr>
          <p:nvPr>
            <p:ph sz="half" idx="2"/>
          </p:nvPr>
        </p:nvSpPr>
        <p:spPr>
          <a:xfrm>
            <a:off x="6096000" y="1280911"/>
            <a:ext cx="5932867" cy="5448300"/>
          </a:xfrm>
        </p:spPr>
        <p:txBody>
          <a:bodyPr rtlCol="0">
            <a:noAutofit/>
          </a:bodyPr>
          <a:lstStyle/>
          <a:p>
            <a:pPr>
              <a:defRPr/>
            </a:pPr>
            <a:r>
              <a:rPr lang="en-US" sz="3200" b="1" dirty="0" smtClean="0">
                <a:solidFill>
                  <a:srgbClr val="FF0000"/>
                </a:solidFill>
              </a:rPr>
              <a:t>Resentment</a:t>
            </a:r>
            <a:r>
              <a:rPr lang="en-US" sz="3200" dirty="0" smtClean="0">
                <a:solidFill>
                  <a:srgbClr val="FF0000"/>
                </a:solidFill>
              </a:rPr>
              <a:t> </a:t>
            </a:r>
            <a:r>
              <a:rPr lang="en-US" sz="3200" dirty="0">
                <a:solidFill>
                  <a:srgbClr val="FF0000"/>
                </a:solidFill>
              </a:rPr>
              <a:t>at the harsh peace of </a:t>
            </a:r>
            <a:r>
              <a:rPr lang="en-US" sz="3200" dirty="0" smtClean="0">
                <a:solidFill>
                  <a:srgbClr val="FF0000"/>
                </a:solidFill>
              </a:rPr>
              <a:t>WWI fueled </a:t>
            </a:r>
            <a:r>
              <a:rPr lang="en-US" sz="3200" dirty="0">
                <a:solidFill>
                  <a:srgbClr val="FF0000"/>
                </a:solidFill>
              </a:rPr>
              <a:t>the rise of Adolf Hitler. </a:t>
            </a:r>
            <a:endParaRPr lang="en-US" sz="3200" dirty="0" smtClean="0">
              <a:solidFill>
                <a:srgbClr val="FF0000"/>
              </a:solidFill>
            </a:endParaRPr>
          </a:p>
          <a:p>
            <a:pPr>
              <a:defRPr/>
            </a:pPr>
            <a:r>
              <a:rPr lang="en-US" sz="3200" b="1" dirty="0" smtClean="0">
                <a:solidFill>
                  <a:srgbClr val="FF0000"/>
                </a:solidFill>
              </a:rPr>
              <a:t>Anxious </a:t>
            </a:r>
            <a:r>
              <a:rPr lang="en-US" sz="3200" b="1" dirty="0">
                <a:solidFill>
                  <a:srgbClr val="FF0000"/>
                </a:solidFill>
              </a:rPr>
              <a:t>to avoid war</a:t>
            </a:r>
            <a:r>
              <a:rPr lang="en-US" sz="3200" dirty="0">
                <a:solidFill>
                  <a:srgbClr val="FF0000"/>
                </a:solidFill>
              </a:rPr>
              <a:t>, </a:t>
            </a:r>
            <a:endParaRPr lang="en-US" sz="3200" dirty="0" smtClean="0">
              <a:solidFill>
                <a:srgbClr val="FF0000"/>
              </a:solidFill>
            </a:endParaRPr>
          </a:p>
          <a:p>
            <a:pPr lvl="1">
              <a:defRPr/>
            </a:pPr>
            <a:r>
              <a:rPr lang="en-US" sz="2800" dirty="0" smtClean="0">
                <a:solidFill>
                  <a:srgbClr val="FF0000"/>
                </a:solidFill>
              </a:rPr>
              <a:t>Britain </a:t>
            </a:r>
            <a:r>
              <a:rPr lang="en-US" sz="2800" dirty="0">
                <a:solidFill>
                  <a:srgbClr val="FF0000"/>
                </a:solidFill>
              </a:rPr>
              <a:t>and France chose to </a:t>
            </a:r>
            <a:r>
              <a:rPr lang="en-US" sz="2800" b="1" dirty="0">
                <a:solidFill>
                  <a:srgbClr val="FF0000"/>
                </a:solidFill>
              </a:rPr>
              <a:t>appease </a:t>
            </a:r>
            <a:r>
              <a:rPr lang="en-US" sz="2800" b="1" dirty="0" smtClean="0">
                <a:solidFill>
                  <a:srgbClr val="FF0000"/>
                </a:solidFill>
              </a:rPr>
              <a:t>(appeasement) </a:t>
            </a:r>
            <a:r>
              <a:rPr lang="en-US" sz="2800" dirty="0" smtClean="0">
                <a:solidFill>
                  <a:srgbClr val="FF0000"/>
                </a:solidFill>
              </a:rPr>
              <a:t>German </a:t>
            </a:r>
            <a:r>
              <a:rPr lang="en-US" sz="2800" dirty="0">
                <a:solidFill>
                  <a:srgbClr val="FF0000"/>
                </a:solidFill>
              </a:rPr>
              <a:t>territorial demands before finally 'drawing a line in the sand' over Poland</a:t>
            </a:r>
            <a:r>
              <a:rPr lang="en-US" sz="2800" dirty="0" smtClean="0">
                <a:solidFill>
                  <a:srgbClr val="FF0000"/>
                </a:solidFill>
              </a:rPr>
              <a:t>. </a:t>
            </a:r>
          </a:p>
          <a:p>
            <a:pPr lvl="1">
              <a:defRPr/>
            </a:pPr>
            <a:r>
              <a:rPr lang="en-US" sz="2800" dirty="0" smtClean="0">
                <a:solidFill>
                  <a:srgbClr val="FF0000"/>
                </a:solidFill>
              </a:rPr>
              <a:t>United States decided to be </a:t>
            </a:r>
            <a:r>
              <a:rPr lang="en-US" sz="2800" b="1" dirty="0" smtClean="0">
                <a:solidFill>
                  <a:srgbClr val="FF0000"/>
                </a:solidFill>
              </a:rPr>
              <a:t>isolationist </a:t>
            </a:r>
            <a:r>
              <a:rPr lang="en-US" sz="2800" dirty="0" smtClean="0">
                <a:solidFill>
                  <a:srgbClr val="FF0000"/>
                </a:solidFill>
              </a:rPr>
              <a:t>to avoid getting involved in another European war</a:t>
            </a:r>
            <a:r>
              <a:rPr lang="en-US" sz="2800" dirty="0">
                <a:solidFill>
                  <a:srgbClr val="FF0000"/>
                </a:solidFill>
              </a:rPr>
              <a:t/>
            </a:r>
            <a:br>
              <a:rPr lang="en-US" sz="2800" dirty="0">
                <a:solidFill>
                  <a:srgbClr val="FF0000"/>
                </a:solidFill>
              </a:rPr>
            </a:br>
            <a:endParaRPr lang="en-US" sz="2800" dirty="0">
              <a:solidFill>
                <a:srgbClr val="FF0000"/>
              </a:solidFill>
            </a:endParaRPr>
          </a:p>
        </p:txBody>
      </p:sp>
    </p:spTree>
    <p:extLst>
      <p:ext uri="{BB962C8B-B14F-4D97-AF65-F5344CB8AC3E}">
        <p14:creationId xmlns:p14="http://schemas.microsoft.com/office/powerpoint/2010/main" val="4675806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 calcmode="lin" valueType="num">
                                      <p:cBhvr additive="base">
                                        <p:cTn id="7" dur="500" fill="hold"/>
                                        <p:tgtEl>
                                          <p:spTgt spid="20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53">
                                            <p:txEl>
                                              <p:pRg st="1" end="1"/>
                                            </p:txEl>
                                          </p:spTgt>
                                        </p:tgtEl>
                                        <p:attrNameLst>
                                          <p:attrName>style.visibility</p:attrName>
                                        </p:attrNameLst>
                                      </p:cBhvr>
                                      <p:to>
                                        <p:strVal val="visible"/>
                                      </p:to>
                                    </p:set>
                                    <p:anim calcmode="lin" valueType="num">
                                      <p:cBhvr additive="base">
                                        <p:cTn id="13" dur="500" fill="hold"/>
                                        <p:tgtEl>
                                          <p:spTgt spid="205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 calcmode="lin" valueType="num">
                                      <p:cBhvr additive="base">
                                        <p:cTn id="19" dur="500" fill="hold"/>
                                        <p:tgtEl>
                                          <p:spTgt spid="205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053">
                                            <p:txEl>
                                              <p:pRg st="3" end="3"/>
                                            </p:txEl>
                                          </p:spTgt>
                                        </p:tgtEl>
                                        <p:attrNameLst>
                                          <p:attrName>style.visibility</p:attrName>
                                        </p:attrNameLst>
                                      </p:cBhvr>
                                      <p:to>
                                        <p:strVal val="visible"/>
                                      </p:to>
                                    </p:set>
                                    <p:anim calcmode="lin" valueType="num">
                                      <p:cBhvr additive="base">
                                        <p:cTn id="25" dur="500" fill="hold"/>
                                        <p:tgtEl>
                                          <p:spTgt spid="205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053">
                                            <p:txEl>
                                              <p:pRg st="4" end="4"/>
                                            </p:txEl>
                                          </p:spTgt>
                                        </p:tgtEl>
                                        <p:attrNameLst>
                                          <p:attrName>style.visibility</p:attrName>
                                        </p:attrNameLst>
                                      </p:cBhvr>
                                      <p:to>
                                        <p:strVal val="visible"/>
                                      </p:to>
                                    </p:set>
                                    <p:anim calcmode="lin" valueType="num">
                                      <p:cBhvr additive="base">
                                        <p:cTn id="31" dur="500" fill="hold"/>
                                        <p:tgtEl>
                                          <p:spTgt spid="205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5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2054">
                                            <p:txEl>
                                              <p:pRg st="0" end="0"/>
                                            </p:txEl>
                                          </p:spTgt>
                                        </p:tgtEl>
                                        <p:attrNameLst>
                                          <p:attrName>style.visibility</p:attrName>
                                        </p:attrNameLst>
                                      </p:cBhvr>
                                      <p:to>
                                        <p:strVal val="visible"/>
                                      </p:to>
                                    </p:set>
                                    <p:animEffect transition="in" filter="box(in)">
                                      <p:cBhvr>
                                        <p:cTn id="37" dur="500"/>
                                        <p:tgtEl>
                                          <p:spTgt spid="205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054">
                                            <p:txEl>
                                              <p:pRg st="1" end="1"/>
                                            </p:txEl>
                                          </p:spTgt>
                                        </p:tgtEl>
                                        <p:attrNameLst>
                                          <p:attrName>style.visibility</p:attrName>
                                        </p:attrNameLst>
                                      </p:cBhvr>
                                      <p:to>
                                        <p:strVal val="visible"/>
                                      </p:to>
                                    </p:set>
                                    <p:animEffect transition="in" filter="box(in)">
                                      <p:cBhvr>
                                        <p:cTn id="42" dur="500"/>
                                        <p:tgtEl>
                                          <p:spTgt spid="205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054">
                                            <p:txEl>
                                              <p:pRg st="2" end="2"/>
                                            </p:txEl>
                                          </p:spTgt>
                                        </p:tgtEl>
                                        <p:attrNameLst>
                                          <p:attrName>style.visibility</p:attrName>
                                        </p:attrNameLst>
                                      </p:cBhvr>
                                      <p:to>
                                        <p:strVal val="visible"/>
                                      </p:to>
                                    </p:set>
                                    <p:animEffect transition="in" filter="box(in)">
                                      <p:cBhvr>
                                        <p:cTn id="47" dur="500"/>
                                        <p:tgtEl>
                                          <p:spTgt spid="205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2054">
                                            <p:txEl>
                                              <p:pRg st="3" end="3"/>
                                            </p:txEl>
                                          </p:spTgt>
                                        </p:tgtEl>
                                        <p:attrNameLst>
                                          <p:attrName>style.visibility</p:attrName>
                                        </p:attrNameLst>
                                      </p:cBhvr>
                                      <p:to>
                                        <p:strVal val="visible"/>
                                      </p:to>
                                    </p:set>
                                    <p:animEffect transition="in" filter="box(in)">
                                      <p:cBhvr>
                                        <p:cTn id="52" dur="500"/>
                                        <p:tgtEl>
                                          <p:spTgt spid="20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pPr eaLnBrk="1" hangingPunct="1"/>
            <a:r>
              <a:rPr lang="en-US" altLang="en-US" b="1" u="sng" dirty="0" smtClean="0"/>
              <a:t>WHY?? (Causes of World War II)</a:t>
            </a:r>
          </a:p>
        </p:txBody>
      </p:sp>
      <p:sp>
        <p:nvSpPr>
          <p:cNvPr id="7" name="Text Box 6"/>
          <p:cNvSpPr txBox="1">
            <a:spLocks noChangeArrowheads="1"/>
          </p:cNvSpPr>
          <p:nvPr/>
        </p:nvSpPr>
        <p:spPr bwMode="auto">
          <a:xfrm>
            <a:off x="3957034" y="1724236"/>
            <a:ext cx="776274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519113" algn="l"/>
              </a:tabLst>
              <a:defRPr sz="2400">
                <a:solidFill>
                  <a:schemeClr val="tx1"/>
                </a:solidFill>
                <a:latin typeface="KeplerRegular" pitchFamily="2" charset="0"/>
              </a:defRPr>
            </a:lvl1pPr>
            <a:lvl2pPr>
              <a:spcBef>
                <a:spcPct val="0"/>
              </a:spcBef>
              <a:tabLst>
                <a:tab pos="519113" algn="l"/>
              </a:tabLst>
              <a:defRPr sz="2400">
                <a:solidFill>
                  <a:schemeClr val="tx1"/>
                </a:solidFill>
                <a:latin typeface="KeplerRegular" pitchFamily="2" charset="0"/>
              </a:defRPr>
            </a:lvl2pPr>
            <a:lvl3pPr>
              <a:spcBef>
                <a:spcPct val="0"/>
              </a:spcBef>
              <a:tabLst>
                <a:tab pos="519113" algn="l"/>
              </a:tabLst>
              <a:defRPr sz="2400">
                <a:solidFill>
                  <a:schemeClr val="tx1"/>
                </a:solidFill>
                <a:latin typeface="KeplerRegular" pitchFamily="2" charset="0"/>
              </a:defRPr>
            </a:lvl3pPr>
            <a:lvl4pPr>
              <a:spcBef>
                <a:spcPct val="0"/>
              </a:spcBef>
              <a:tabLst>
                <a:tab pos="519113" algn="l"/>
              </a:tabLst>
              <a:defRPr sz="2400">
                <a:solidFill>
                  <a:schemeClr val="tx1"/>
                </a:solidFill>
                <a:latin typeface="KeplerRegular" pitchFamily="2" charset="0"/>
              </a:defRPr>
            </a:lvl4pPr>
            <a:lvl5pPr>
              <a:spcBef>
                <a:spcPct val="0"/>
              </a:spcBef>
              <a:tabLst>
                <a:tab pos="519113" algn="l"/>
              </a:tabLst>
              <a:defRPr sz="2400">
                <a:solidFill>
                  <a:schemeClr val="tx1"/>
                </a:solidFill>
                <a:latin typeface="KeplerRegular" pitchFamily="2" charset="0"/>
              </a:defRPr>
            </a:lvl5pPr>
            <a:lvl6pPr fontAlgn="base">
              <a:spcBef>
                <a:spcPct val="0"/>
              </a:spcBef>
              <a:spcAft>
                <a:spcPct val="0"/>
              </a:spcAft>
              <a:tabLst>
                <a:tab pos="519113" algn="l"/>
              </a:tabLst>
              <a:defRPr sz="2400">
                <a:solidFill>
                  <a:schemeClr val="tx1"/>
                </a:solidFill>
                <a:latin typeface="KeplerRegular" pitchFamily="2" charset="0"/>
              </a:defRPr>
            </a:lvl6pPr>
            <a:lvl7pPr fontAlgn="base">
              <a:spcBef>
                <a:spcPct val="0"/>
              </a:spcBef>
              <a:spcAft>
                <a:spcPct val="0"/>
              </a:spcAft>
              <a:tabLst>
                <a:tab pos="519113" algn="l"/>
              </a:tabLst>
              <a:defRPr sz="2400">
                <a:solidFill>
                  <a:schemeClr val="tx1"/>
                </a:solidFill>
                <a:latin typeface="KeplerRegular" pitchFamily="2" charset="0"/>
              </a:defRPr>
            </a:lvl7pPr>
            <a:lvl8pPr fontAlgn="base">
              <a:spcBef>
                <a:spcPct val="0"/>
              </a:spcBef>
              <a:spcAft>
                <a:spcPct val="0"/>
              </a:spcAft>
              <a:tabLst>
                <a:tab pos="519113" algn="l"/>
              </a:tabLst>
              <a:defRPr sz="2400">
                <a:solidFill>
                  <a:schemeClr val="tx1"/>
                </a:solidFill>
                <a:latin typeface="KeplerRegular" pitchFamily="2" charset="0"/>
              </a:defRPr>
            </a:lvl8pPr>
            <a:lvl9pPr fontAlgn="base">
              <a:spcBef>
                <a:spcPct val="0"/>
              </a:spcBef>
              <a:spcAft>
                <a:spcPct val="0"/>
              </a:spcAft>
              <a:tabLst>
                <a:tab pos="519113" algn="l"/>
              </a:tabLst>
              <a:defRPr sz="2400">
                <a:solidFill>
                  <a:schemeClr val="tx1"/>
                </a:solidFill>
                <a:latin typeface="KeplerRegular" pitchFamily="2" charset="0"/>
              </a:defRPr>
            </a:lvl9pPr>
          </a:lstStyle>
          <a:p>
            <a:pPr marL="457200" indent="-457200">
              <a:buFont typeface="Arial" panose="020B0604020202020204" pitchFamily="34" charset="0"/>
              <a:buChar char="•"/>
            </a:pPr>
            <a:r>
              <a:rPr lang="en-US" altLang="en-US" sz="2800" b="1" dirty="0" smtClean="0">
                <a:latin typeface="Century" panose="02040604050505020304" pitchFamily="18" charset="0"/>
              </a:rPr>
              <a:t>Extreme </a:t>
            </a:r>
            <a:r>
              <a:rPr lang="en-US" altLang="en-US" sz="2800" b="1" dirty="0">
                <a:latin typeface="Century" panose="02040604050505020304" pitchFamily="18" charset="0"/>
              </a:rPr>
              <a:t>nationalism </a:t>
            </a:r>
            <a:r>
              <a:rPr lang="en-US" altLang="en-US" sz="2800" b="1" dirty="0" smtClean="0">
                <a:latin typeface="Century" panose="02040604050505020304" pitchFamily="18" charset="0"/>
              </a:rPr>
              <a:t>(ultra-nationalism) </a:t>
            </a:r>
            <a:r>
              <a:rPr lang="en-US" altLang="en-US" sz="2800" dirty="0" smtClean="0">
                <a:latin typeface="Century" panose="02040604050505020304" pitchFamily="18" charset="0"/>
              </a:rPr>
              <a:t>gave </a:t>
            </a:r>
            <a:r>
              <a:rPr lang="en-US" altLang="en-US" sz="2800" dirty="0">
                <a:latin typeface="Century" panose="02040604050505020304" pitchFamily="18" charset="0"/>
              </a:rPr>
              <a:t>rise </a:t>
            </a:r>
            <a:r>
              <a:rPr lang="en-US" altLang="en-US" sz="2800" dirty="0" smtClean="0">
                <a:latin typeface="Century" panose="02040604050505020304" pitchFamily="18" charset="0"/>
              </a:rPr>
              <a:t>to Fascism </a:t>
            </a:r>
            <a:r>
              <a:rPr lang="en-US" altLang="en-US" sz="2800" dirty="0">
                <a:latin typeface="Century" panose="02040604050505020304" pitchFamily="18" charset="0"/>
              </a:rPr>
              <a:t>in Italy and Nazism </a:t>
            </a:r>
            <a:r>
              <a:rPr lang="en-US" altLang="en-US" sz="2800" dirty="0" smtClean="0">
                <a:latin typeface="Century" panose="02040604050505020304" pitchFamily="18" charset="0"/>
              </a:rPr>
              <a:t>in Germany </a:t>
            </a:r>
            <a:r>
              <a:rPr lang="en-US" altLang="en-US" sz="2800" dirty="0">
                <a:latin typeface="Century" panose="02040604050505020304" pitchFamily="18" charset="0"/>
              </a:rPr>
              <a:t>and caused Japan </a:t>
            </a:r>
            <a:r>
              <a:rPr lang="en-US" altLang="en-US" sz="2800" dirty="0" smtClean="0">
                <a:latin typeface="Century" panose="02040604050505020304" pitchFamily="18" charset="0"/>
              </a:rPr>
              <a:t>to colonize </a:t>
            </a:r>
            <a:r>
              <a:rPr lang="en-US" altLang="en-US" sz="2800" dirty="0">
                <a:latin typeface="Century" panose="02040604050505020304" pitchFamily="18" charset="0"/>
              </a:rPr>
              <a:t>Asia</a:t>
            </a:r>
            <a:r>
              <a:rPr lang="en-US" altLang="en-US" sz="2800" dirty="0" smtClean="0">
                <a:latin typeface="Century" panose="02040604050505020304" pitchFamily="18" charset="0"/>
              </a:rPr>
              <a:t>.</a:t>
            </a:r>
          </a:p>
          <a:p>
            <a:pPr marL="457200" indent="-457200">
              <a:buFont typeface="Arial" panose="020B0604020202020204" pitchFamily="34" charset="0"/>
              <a:buChar char="•"/>
            </a:pPr>
            <a:endParaRPr lang="en-US" altLang="en-US" sz="2800" dirty="0">
              <a:latin typeface="Century" panose="02040604050505020304" pitchFamily="18" charset="0"/>
            </a:endParaRPr>
          </a:p>
          <a:p>
            <a:pPr marL="457200" indent="-457200">
              <a:buFont typeface="Arial" panose="020B0604020202020204" pitchFamily="34" charset="0"/>
              <a:buChar char="•"/>
            </a:pPr>
            <a:r>
              <a:rPr lang="en-US" altLang="en-US" sz="2800" dirty="0" smtClean="0">
                <a:latin typeface="Century" panose="02040604050505020304" pitchFamily="18" charset="0"/>
              </a:rPr>
              <a:t>To </a:t>
            </a:r>
            <a:r>
              <a:rPr lang="en-US" altLang="en-US" sz="2800" dirty="0">
                <a:latin typeface="Century" panose="02040604050505020304" pitchFamily="18" charset="0"/>
              </a:rPr>
              <a:t>support nationalism, </a:t>
            </a:r>
            <a:r>
              <a:rPr lang="en-US" altLang="en-US" sz="2800" dirty="0" smtClean="0">
                <a:latin typeface="Century" panose="02040604050505020304" pitchFamily="18" charset="0"/>
              </a:rPr>
              <a:t>countries increase </a:t>
            </a:r>
            <a:r>
              <a:rPr lang="en-US" altLang="en-US" sz="2800" dirty="0">
                <a:latin typeface="Century" panose="02040604050505020304" pitchFamily="18" charset="0"/>
              </a:rPr>
              <a:t>their military strength </a:t>
            </a:r>
            <a:r>
              <a:rPr lang="en-US" altLang="en-US" sz="2800" dirty="0" smtClean="0">
                <a:latin typeface="Century" panose="02040604050505020304" pitchFamily="18" charset="0"/>
              </a:rPr>
              <a:t>to get </a:t>
            </a:r>
            <a:r>
              <a:rPr lang="en-US" altLang="en-US" sz="2800" dirty="0">
                <a:latin typeface="Century" panose="02040604050505020304" pitchFamily="18" charset="0"/>
              </a:rPr>
              <a:t>what they want. </a:t>
            </a:r>
          </a:p>
        </p:txBody>
      </p:sp>
      <p:pic>
        <p:nvPicPr>
          <p:cNvPr id="8" name="Picture 13" descr="wargb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95" y="1417638"/>
            <a:ext cx="3405388" cy="5191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99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1"/>
          </p:nvPr>
        </p:nvSpPr>
        <p:spPr/>
        <p:txBody>
          <a:bodyPr/>
          <a:lstStyle/>
          <a:p>
            <a:fld id="{79C3AB6A-0029-4F2F-BEDE-99D260D8DCCE}" type="slidenum">
              <a:rPr lang="en-US" altLang="en-US"/>
              <a:pPr/>
              <a:t>8</a:t>
            </a:fld>
            <a:endParaRPr lang="en-US" altLang="en-US"/>
          </a:p>
        </p:txBody>
      </p:sp>
      <p:sp>
        <p:nvSpPr>
          <p:cNvPr id="63491" name="Rectangle 3"/>
          <p:cNvSpPr>
            <a:spLocks noGrp="1" noChangeArrowheads="1"/>
          </p:cNvSpPr>
          <p:nvPr>
            <p:ph type="body" idx="1"/>
          </p:nvPr>
        </p:nvSpPr>
        <p:spPr>
          <a:xfrm>
            <a:off x="3200400" y="304800"/>
            <a:ext cx="6781800" cy="381000"/>
          </a:xfrm>
        </p:spPr>
        <p:txBody>
          <a:bodyPr>
            <a:normAutofit fontScale="85000" lnSpcReduction="20000"/>
          </a:bodyPr>
          <a:lstStyle/>
          <a:p>
            <a:pPr marL="0" indent="0">
              <a:lnSpc>
                <a:spcPct val="90000"/>
              </a:lnSpc>
              <a:buNone/>
            </a:pPr>
            <a:r>
              <a:rPr lang="en-US" altLang="en-US" b="1" dirty="0">
                <a:solidFill>
                  <a:srgbClr val="DD2140"/>
                </a:solidFill>
              </a:rPr>
              <a:t>Rise of Totalitarian Regimes</a:t>
            </a:r>
          </a:p>
        </p:txBody>
      </p:sp>
      <p:sp>
        <p:nvSpPr>
          <p:cNvPr id="63492" name="Text Box 4"/>
          <p:cNvSpPr txBox="1">
            <a:spLocks noChangeArrowheads="1"/>
          </p:cNvSpPr>
          <p:nvPr/>
        </p:nvSpPr>
        <p:spPr bwMode="auto">
          <a:xfrm>
            <a:off x="681508" y="696922"/>
            <a:ext cx="1101236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altLang="en-US" sz="2800" dirty="0"/>
              <a:t>In a </a:t>
            </a:r>
            <a:r>
              <a:rPr lang="en-US" altLang="en-US" sz="2800" u="sng" dirty="0">
                <a:solidFill>
                  <a:srgbClr val="FF0000"/>
                </a:solidFill>
              </a:rPr>
              <a:t>Totalitarian</a:t>
            </a:r>
            <a:r>
              <a:rPr lang="en-US" altLang="en-US" sz="2800" dirty="0">
                <a:solidFill>
                  <a:srgbClr val="FF0000"/>
                </a:solidFill>
              </a:rPr>
              <a:t> </a:t>
            </a:r>
            <a:r>
              <a:rPr lang="en-US" altLang="en-US" sz="2800" dirty="0"/>
              <a:t>country, individual rights are not viewed as important as the needs of the nation.  The government controls every aspect of public and private life.</a:t>
            </a:r>
          </a:p>
        </p:txBody>
      </p:sp>
      <p:sp>
        <p:nvSpPr>
          <p:cNvPr id="63493" name="AutoShape 5"/>
          <p:cNvSpPr>
            <a:spLocks noChangeArrowheads="1"/>
          </p:cNvSpPr>
          <p:nvPr/>
        </p:nvSpPr>
        <p:spPr bwMode="auto">
          <a:xfrm>
            <a:off x="5334000" y="2743200"/>
            <a:ext cx="2133600" cy="1676400"/>
          </a:xfrm>
          <a:prstGeom prst="octagon">
            <a:avLst>
              <a:gd name="adj" fmla="val 29287"/>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
        <p:nvSpPr>
          <p:cNvPr id="63494" name="Text Box 6"/>
          <p:cNvSpPr txBox="1">
            <a:spLocks noChangeArrowheads="1"/>
          </p:cNvSpPr>
          <p:nvPr/>
        </p:nvSpPr>
        <p:spPr bwMode="auto">
          <a:xfrm>
            <a:off x="5410200" y="3352801"/>
            <a:ext cx="205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FontTx/>
              <a:buNone/>
            </a:pPr>
            <a:r>
              <a:rPr lang="en-US" altLang="en-US" sz="2000" b="1" dirty="0">
                <a:solidFill>
                  <a:srgbClr val="FF0000"/>
                </a:solidFill>
              </a:rPr>
              <a:t>Totalitarianism</a:t>
            </a:r>
            <a:endParaRPr lang="en-US" altLang="en-US" dirty="0">
              <a:solidFill>
                <a:srgbClr val="FF0000"/>
              </a:solidFill>
              <a:latin typeface="Times New Roman" panose="02020603050405020304" pitchFamily="18" charset="0"/>
            </a:endParaRPr>
          </a:p>
        </p:txBody>
      </p:sp>
      <p:sp>
        <p:nvSpPr>
          <p:cNvPr id="63499" name="Line 11"/>
          <p:cNvSpPr>
            <a:spLocks noChangeShapeType="1"/>
          </p:cNvSpPr>
          <p:nvPr/>
        </p:nvSpPr>
        <p:spPr bwMode="auto">
          <a:xfrm>
            <a:off x="6477000" y="44196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0" name="Text Box 12"/>
          <p:cNvSpPr txBox="1">
            <a:spLocks noChangeArrowheads="1"/>
          </p:cNvSpPr>
          <p:nvPr/>
        </p:nvSpPr>
        <p:spPr bwMode="auto">
          <a:xfrm>
            <a:off x="531254" y="2375615"/>
            <a:ext cx="3507346" cy="107721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buFontTx/>
              <a:buNone/>
            </a:pPr>
            <a:r>
              <a:rPr lang="en-US" altLang="en-US" sz="3200" dirty="0">
                <a:solidFill>
                  <a:schemeClr val="bg1"/>
                </a:solidFill>
              </a:rPr>
              <a:t>Communist Dictatorship (USSR)</a:t>
            </a:r>
            <a:endParaRPr lang="en-US" altLang="en-US" sz="3200" dirty="0"/>
          </a:p>
        </p:txBody>
      </p:sp>
      <p:sp>
        <p:nvSpPr>
          <p:cNvPr id="63501" name="Text Box 13"/>
          <p:cNvSpPr txBox="1">
            <a:spLocks noChangeArrowheads="1"/>
          </p:cNvSpPr>
          <p:nvPr/>
        </p:nvSpPr>
        <p:spPr bwMode="auto">
          <a:xfrm>
            <a:off x="8380927" y="2380050"/>
            <a:ext cx="3507346" cy="107721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buFontTx/>
              <a:buNone/>
            </a:pPr>
            <a:r>
              <a:rPr lang="en-US" altLang="en-US" sz="3200" dirty="0">
                <a:solidFill>
                  <a:schemeClr val="bg1"/>
                </a:solidFill>
              </a:rPr>
              <a:t>Fascist Dictatorship (Germany, Italy)</a:t>
            </a:r>
          </a:p>
        </p:txBody>
      </p:sp>
      <p:sp>
        <p:nvSpPr>
          <p:cNvPr id="63502" name="Text Box 14"/>
          <p:cNvSpPr txBox="1">
            <a:spLocks noChangeArrowheads="1"/>
          </p:cNvSpPr>
          <p:nvPr/>
        </p:nvSpPr>
        <p:spPr bwMode="auto">
          <a:xfrm>
            <a:off x="4188854" y="4953000"/>
            <a:ext cx="3507346" cy="107721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buFontTx/>
              <a:buNone/>
            </a:pPr>
            <a:r>
              <a:rPr lang="en-US" altLang="en-US" sz="3200">
                <a:solidFill>
                  <a:schemeClr val="bg1"/>
                </a:solidFill>
              </a:rPr>
              <a:t>Military Dictatorship (Japan)</a:t>
            </a:r>
            <a:endParaRPr lang="en-US" altLang="en-US" sz="3200"/>
          </a:p>
        </p:txBody>
      </p:sp>
      <p:sp>
        <p:nvSpPr>
          <p:cNvPr id="63503" name="Line 15"/>
          <p:cNvSpPr>
            <a:spLocks noChangeShapeType="1"/>
          </p:cNvSpPr>
          <p:nvPr/>
        </p:nvSpPr>
        <p:spPr bwMode="auto">
          <a:xfrm flipH="1" flipV="1">
            <a:off x="4308049" y="2780448"/>
            <a:ext cx="1178351" cy="2675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4" name="Line 16"/>
          <p:cNvSpPr>
            <a:spLocks noChangeShapeType="1"/>
          </p:cNvSpPr>
          <p:nvPr/>
        </p:nvSpPr>
        <p:spPr bwMode="auto">
          <a:xfrm flipV="1">
            <a:off x="7315200" y="2780448"/>
            <a:ext cx="989814" cy="2675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11366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5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50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5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0" grpId="0" animBg="1" autoUpdateAnimBg="0"/>
      <p:bldP spid="63501" grpId="0" animBg="1" autoUpdateAnimBg="0"/>
      <p:bldP spid="63502"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p:spPr>
        <p:txBody>
          <a:bodyPr/>
          <a:lstStyle>
            <a:lvl1pPr>
              <a:spcBef>
                <a:spcPct val="50000"/>
              </a:spcBef>
              <a:buChar char="•"/>
              <a:defRPr sz="2400">
                <a:solidFill>
                  <a:schemeClr val="tx1"/>
                </a:solidFill>
                <a:latin typeface="FrutigerBold" pitchFamily="2" charset="0"/>
              </a:defRPr>
            </a:lvl1pPr>
            <a:lvl2pPr marL="742950" indent="-285750">
              <a:spcBef>
                <a:spcPct val="50000"/>
              </a:spcBef>
              <a:buChar char="•"/>
              <a:defRPr sz="2400">
                <a:solidFill>
                  <a:schemeClr val="tx1"/>
                </a:solidFill>
                <a:latin typeface="FrutigerBold" pitchFamily="2" charset="0"/>
              </a:defRPr>
            </a:lvl2pPr>
            <a:lvl3pPr marL="1143000" indent="-228600">
              <a:spcBef>
                <a:spcPct val="50000"/>
              </a:spcBef>
              <a:buChar char="•"/>
              <a:defRPr sz="2400">
                <a:solidFill>
                  <a:schemeClr val="tx1"/>
                </a:solidFill>
                <a:latin typeface="FrutigerBold" pitchFamily="2" charset="0"/>
              </a:defRPr>
            </a:lvl3pPr>
            <a:lvl4pPr marL="1600200" indent="-228600">
              <a:spcBef>
                <a:spcPct val="50000"/>
              </a:spcBef>
              <a:buChar char="•"/>
              <a:defRPr sz="2400">
                <a:solidFill>
                  <a:schemeClr val="tx1"/>
                </a:solidFill>
                <a:latin typeface="FrutigerBold" pitchFamily="2" charset="0"/>
              </a:defRPr>
            </a:lvl4pPr>
            <a:lvl5pPr marL="2057400" indent="-228600">
              <a:spcBef>
                <a:spcPct val="50000"/>
              </a:spcBef>
              <a:buChar char="•"/>
              <a:defRPr sz="2400">
                <a:solidFill>
                  <a:schemeClr val="tx1"/>
                </a:solidFill>
                <a:latin typeface="FrutigerBold" pitchFamily="2" charset="0"/>
              </a:defRPr>
            </a:lvl5pPr>
            <a:lvl6pPr marL="2514600" indent="-228600" eaLnBrk="0" fontAlgn="base" hangingPunct="0">
              <a:spcBef>
                <a:spcPct val="50000"/>
              </a:spcBef>
              <a:spcAft>
                <a:spcPct val="0"/>
              </a:spcAft>
              <a:buChar char="•"/>
              <a:defRPr sz="2400">
                <a:solidFill>
                  <a:schemeClr val="tx1"/>
                </a:solidFill>
                <a:latin typeface="FrutigerBold" pitchFamily="2" charset="0"/>
              </a:defRPr>
            </a:lvl6pPr>
            <a:lvl7pPr marL="2971800" indent="-228600" eaLnBrk="0" fontAlgn="base" hangingPunct="0">
              <a:spcBef>
                <a:spcPct val="50000"/>
              </a:spcBef>
              <a:spcAft>
                <a:spcPct val="0"/>
              </a:spcAft>
              <a:buChar char="•"/>
              <a:defRPr sz="2400">
                <a:solidFill>
                  <a:schemeClr val="tx1"/>
                </a:solidFill>
                <a:latin typeface="FrutigerBold" pitchFamily="2" charset="0"/>
              </a:defRPr>
            </a:lvl7pPr>
            <a:lvl8pPr marL="3429000" indent="-228600" eaLnBrk="0" fontAlgn="base" hangingPunct="0">
              <a:spcBef>
                <a:spcPct val="50000"/>
              </a:spcBef>
              <a:spcAft>
                <a:spcPct val="0"/>
              </a:spcAft>
              <a:buChar char="•"/>
              <a:defRPr sz="2400">
                <a:solidFill>
                  <a:schemeClr val="tx1"/>
                </a:solidFill>
                <a:latin typeface="FrutigerBold" pitchFamily="2" charset="0"/>
              </a:defRPr>
            </a:lvl8pPr>
            <a:lvl9pPr marL="3886200" indent="-228600" eaLnBrk="0" fontAlgn="base" hangingPunct="0">
              <a:spcBef>
                <a:spcPct val="50000"/>
              </a:spcBef>
              <a:spcAft>
                <a:spcPct val="0"/>
              </a:spcAft>
              <a:buChar char="•"/>
              <a:defRPr sz="2400">
                <a:solidFill>
                  <a:schemeClr val="tx1"/>
                </a:solidFill>
                <a:latin typeface="FrutigerBold" pitchFamily="2" charset="0"/>
              </a:defRPr>
            </a:lvl9pPr>
          </a:lstStyle>
          <a:p>
            <a:pPr>
              <a:spcBef>
                <a:spcPct val="0"/>
              </a:spcBef>
              <a:buFontTx/>
              <a:buNone/>
            </a:pPr>
            <a:fld id="{5828C509-D9DE-4289-AF95-59B47D703072}" type="slidenum">
              <a:rPr lang="en-US" altLang="en-US" sz="900">
                <a:solidFill>
                  <a:srgbClr val="FFFFFF"/>
                </a:solidFill>
              </a:rPr>
              <a:pPr>
                <a:spcBef>
                  <a:spcPct val="0"/>
                </a:spcBef>
                <a:buFontTx/>
                <a:buNone/>
              </a:pPr>
              <a:t>9</a:t>
            </a:fld>
            <a:endParaRPr lang="en-US" altLang="en-US" sz="900">
              <a:solidFill>
                <a:srgbClr val="FFFFFF"/>
              </a:solidFill>
            </a:endParaRPr>
          </a:p>
        </p:txBody>
      </p:sp>
      <p:sp>
        <p:nvSpPr>
          <p:cNvPr id="33795" name="Rectangle 2"/>
          <p:cNvSpPr>
            <a:spLocks noGrp="1" noChangeArrowheads="1"/>
          </p:cNvSpPr>
          <p:nvPr>
            <p:ph type="title"/>
          </p:nvPr>
        </p:nvSpPr>
        <p:spPr>
          <a:xfrm>
            <a:off x="381392" y="498411"/>
            <a:ext cx="6443613" cy="905976"/>
          </a:xfrm>
        </p:spPr>
        <p:txBody>
          <a:bodyPr>
            <a:noAutofit/>
          </a:bodyPr>
          <a:lstStyle/>
          <a:p>
            <a:pPr eaLnBrk="1" hangingPunct="1"/>
            <a:r>
              <a:rPr lang="en-US" altLang="en-US" sz="4800" b="1" dirty="0"/>
              <a:t>What else did Hitler get?</a:t>
            </a:r>
            <a:endParaRPr lang="en-US" altLang="en-US" sz="6600" dirty="0" smtClean="0"/>
          </a:p>
        </p:txBody>
      </p:sp>
      <p:sp>
        <p:nvSpPr>
          <p:cNvPr id="116739" name="Text Box 3"/>
          <p:cNvSpPr txBox="1">
            <a:spLocks noChangeArrowheads="1"/>
          </p:cNvSpPr>
          <p:nvPr/>
        </p:nvSpPr>
        <p:spPr bwMode="auto">
          <a:xfrm>
            <a:off x="6457361" y="1130280"/>
            <a:ext cx="5467546"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11213">
              <a:spcBef>
                <a:spcPct val="50000"/>
              </a:spcBef>
              <a:buChar char="•"/>
              <a:tabLst>
                <a:tab pos="395288" algn="l"/>
              </a:tabLst>
              <a:defRPr sz="2400">
                <a:solidFill>
                  <a:schemeClr val="tx1"/>
                </a:solidFill>
                <a:latin typeface="FrutigerBold" pitchFamily="2" charset="0"/>
              </a:defRPr>
            </a:lvl1pPr>
            <a:lvl2pPr defTabSz="811213">
              <a:spcBef>
                <a:spcPct val="50000"/>
              </a:spcBef>
              <a:buChar char="•"/>
              <a:tabLst>
                <a:tab pos="395288" algn="l"/>
              </a:tabLst>
              <a:defRPr sz="2400">
                <a:solidFill>
                  <a:schemeClr val="tx1"/>
                </a:solidFill>
                <a:latin typeface="FrutigerBold" pitchFamily="2" charset="0"/>
              </a:defRPr>
            </a:lvl2pPr>
            <a:lvl3pPr marL="1143000" indent="-228600" defTabSz="811213">
              <a:spcBef>
                <a:spcPct val="50000"/>
              </a:spcBef>
              <a:buChar char="•"/>
              <a:tabLst>
                <a:tab pos="395288" algn="l"/>
              </a:tabLst>
              <a:defRPr sz="2400">
                <a:solidFill>
                  <a:schemeClr val="tx1"/>
                </a:solidFill>
                <a:latin typeface="FrutigerBold" pitchFamily="2" charset="0"/>
              </a:defRPr>
            </a:lvl3pPr>
            <a:lvl4pPr marL="1600200" indent="-228600" defTabSz="811213">
              <a:spcBef>
                <a:spcPct val="50000"/>
              </a:spcBef>
              <a:buChar char="•"/>
              <a:tabLst>
                <a:tab pos="395288" algn="l"/>
              </a:tabLst>
              <a:defRPr sz="2400">
                <a:solidFill>
                  <a:schemeClr val="tx1"/>
                </a:solidFill>
                <a:latin typeface="FrutigerBold" pitchFamily="2" charset="0"/>
              </a:defRPr>
            </a:lvl4pPr>
            <a:lvl5pPr marL="2057400" indent="-228600" defTabSz="811213">
              <a:spcBef>
                <a:spcPct val="50000"/>
              </a:spcBef>
              <a:buChar char="•"/>
              <a:tabLst>
                <a:tab pos="395288" algn="l"/>
              </a:tabLst>
              <a:defRPr sz="2400">
                <a:solidFill>
                  <a:schemeClr val="tx1"/>
                </a:solidFill>
                <a:latin typeface="FrutigerBold" pitchFamily="2" charset="0"/>
              </a:defRPr>
            </a:lvl5pPr>
            <a:lvl6pPr marL="2514600" indent="-228600" defTabSz="811213" eaLnBrk="0" fontAlgn="base" hangingPunct="0">
              <a:spcBef>
                <a:spcPct val="50000"/>
              </a:spcBef>
              <a:spcAft>
                <a:spcPct val="0"/>
              </a:spcAft>
              <a:buChar char="•"/>
              <a:tabLst>
                <a:tab pos="395288" algn="l"/>
              </a:tabLst>
              <a:defRPr sz="2400">
                <a:solidFill>
                  <a:schemeClr val="tx1"/>
                </a:solidFill>
                <a:latin typeface="FrutigerBold" pitchFamily="2" charset="0"/>
              </a:defRPr>
            </a:lvl6pPr>
            <a:lvl7pPr marL="2971800" indent="-228600" defTabSz="811213" eaLnBrk="0" fontAlgn="base" hangingPunct="0">
              <a:spcBef>
                <a:spcPct val="50000"/>
              </a:spcBef>
              <a:spcAft>
                <a:spcPct val="0"/>
              </a:spcAft>
              <a:buChar char="•"/>
              <a:tabLst>
                <a:tab pos="395288" algn="l"/>
              </a:tabLst>
              <a:defRPr sz="2400">
                <a:solidFill>
                  <a:schemeClr val="tx1"/>
                </a:solidFill>
                <a:latin typeface="FrutigerBold" pitchFamily="2" charset="0"/>
              </a:defRPr>
            </a:lvl7pPr>
            <a:lvl8pPr marL="3429000" indent="-228600" defTabSz="811213" eaLnBrk="0" fontAlgn="base" hangingPunct="0">
              <a:spcBef>
                <a:spcPct val="50000"/>
              </a:spcBef>
              <a:spcAft>
                <a:spcPct val="0"/>
              </a:spcAft>
              <a:buChar char="•"/>
              <a:tabLst>
                <a:tab pos="395288" algn="l"/>
              </a:tabLst>
              <a:defRPr sz="2400">
                <a:solidFill>
                  <a:schemeClr val="tx1"/>
                </a:solidFill>
                <a:latin typeface="FrutigerBold" pitchFamily="2" charset="0"/>
              </a:defRPr>
            </a:lvl8pPr>
            <a:lvl9pPr marL="3886200" indent="-228600" defTabSz="811213" eaLnBrk="0" fontAlgn="base" hangingPunct="0">
              <a:spcBef>
                <a:spcPct val="50000"/>
              </a:spcBef>
              <a:spcAft>
                <a:spcPct val="0"/>
              </a:spcAft>
              <a:buChar char="•"/>
              <a:tabLst>
                <a:tab pos="395288" algn="l"/>
              </a:tabLst>
              <a:defRPr sz="2400">
                <a:solidFill>
                  <a:schemeClr val="tx1"/>
                </a:solidFill>
                <a:latin typeface="FrutigerBold" pitchFamily="2" charset="0"/>
              </a:defRPr>
            </a:lvl9pPr>
          </a:lstStyle>
          <a:p>
            <a:pPr marL="342900" indent="-342900"/>
            <a:r>
              <a:rPr lang="en-US" altLang="en-US" dirty="0" smtClean="0"/>
              <a:t>Hitler peacefully </a:t>
            </a:r>
            <a:r>
              <a:rPr lang="en-US" altLang="en-US" b="1" dirty="0" smtClean="0"/>
              <a:t>annexed </a:t>
            </a:r>
            <a:r>
              <a:rPr lang="en-US" altLang="en-US" dirty="0"/>
              <a:t>(took </a:t>
            </a:r>
            <a:r>
              <a:rPr lang="en-US" altLang="en-US" dirty="0" smtClean="0"/>
              <a:t>over) </a:t>
            </a:r>
            <a:r>
              <a:rPr lang="en-US" altLang="en-US" b="1" dirty="0" smtClean="0"/>
              <a:t>Austria </a:t>
            </a:r>
            <a:r>
              <a:rPr lang="en-US" altLang="en-US" b="1" dirty="0"/>
              <a:t>in 1938</a:t>
            </a:r>
            <a:r>
              <a:rPr lang="en-US" altLang="en-US" dirty="0"/>
              <a:t>.</a:t>
            </a:r>
          </a:p>
          <a:p>
            <a:pPr marL="342900" indent="-342900"/>
            <a:r>
              <a:rPr lang="en-US" altLang="en-US" dirty="0" smtClean="0"/>
              <a:t>Hitler </a:t>
            </a:r>
            <a:r>
              <a:rPr lang="en-US" altLang="en-US" dirty="0"/>
              <a:t>signed </a:t>
            </a:r>
            <a:r>
              <a:rPr lang="en-US" altLang="en-US" dirty="0" smtClean="0"/>
              <a:t>a </a:t>
            </a:r>
            <a:r>
              <a:rPr lang="en-US" altLang="en-US" b="1" dirty="0" smtClean="0"/>
              <a:t>nonaggression </a:t>
            </a:r>
            <a:r>
              <a:rPr lang="en-US" altLang="en-US" b="1" dirty="0"/>
              <a:t>pact </a:t>
            </a:r>
            <a:r>
              <a:rPr lang="en-US" altLang="en-US" b="1" dirty="0" smtClean="0"/>
              <a:t>with </a:t>
            </a:r>
            <a:r>
              <a:rPr lang="en-US" altLang="en-US" b="1" dirty="0"/>
              <a:t>the </a:t>
            </a:r>
            <a:r>
              <a:rPr lang="en-US" altLang="en-US" b="1" dirty="0" smtClean="0"/>
              <a:t>USSR</a:t>
            </a:r>
            <a:r>
              <a:rPr lang="en-US" altLang="en-US" dirty="0" smtClean="0"/>
              <a:t>.</a:t>
            </a:r>
          </a:p>
          <a:p>
            <a:pPr marL="800100" lvl="1" indent="-342900"/>
            <a:r>
              <a:rPr lang="en-US" altLang="en-US" dirty="0" smtClean="0"/>
              <a:t>They </a:t>
            </a:r>
            <a:r>
              <a:rPr lang="en-US" altLang="en-US" dirty="0"/>
              <a:t>agreed not </a:t>
            </a:r>
            <a:r>
              <a:rPr lang="en-US" altLang="en-US" dirty="0" smtClean="0"/>
              <a:t>to fight </a:t>
            </a:r>
            <a:r>
              <a:rPr lang="en-US" altLang="en-US" dirty="0"/>
              <a:t>each </a:t>
            </a:r>
            <a:r>
              <a:rPr lang="en-US" altLang="en-US" dirty="0" smtClean="0"/>
              <a:t>other and </a:t>
            </a:r>
            <a:r>
              <a:rPr lang="en-US" altLang="en-US" dirty="0"/>
              <a:t>split </a:t>
            </a:r>
            <a:r>
              <a:rPr lang="en-US" altLang="en-US" dirty="0" smtClean="0"/>
              <a:t>Poland between them</a:t>
            </a:r>
          </a:p>
          <a:p>
            <a:pPr marL="800100" lvl="1" indent="-342900"/>
            <a:r>
              <a:rPr lang="en-US" altLang="en-US" dirty="0" smtClean="0"/>
              <a:t>Hitler </a:t>
            </a:r>
            <a:r>
              <a:rPr lang="en-US" altLang="en-US" dirty="0"/>
              <a:t>would </a:t>
            </a:r>
            <a:r>
              <a:rPr lang="en-US" altLang="en-US" dirty="0" smtClean="0"/>
              <a:t>later break </a:t>
            </a:r>
            <a:r>
              <a:rPr lang="en-US" altLang="en-US" dirty="0"/>
              <a:t>the pact </a:t>
            </a:r>
            <a:r>
              <a:rPr lang="en-US" altLang="en-US" dirty="0" smtClean="0"/>
              <a:t>and attack </a:t>
            </a:r>
            <a:r>
              <a:rPr lang="en-US" altLang="en-US" dirty="0"/>
              <a:t>the </a:t>
            </a:r>
            <a:r>
              <a:rPr lang="en-US" altLang="en-US" dirty="0" smtClean="0"/>
              <a:t>USSR.</a:t>
            </a:r>
          </a:p>
          <a:p>
            <a:pPr marL="342900" indent="-342900"/>
            <a:r>
              <a:rPr lang="en-US" altLang="en-US" dirty="0" smtClean="0"/>
              <a:t>The </a:t>
            </a:r>
            <a:r>
              <a:rPr lang="en-US" altLang="en-US" dirty="0"/>
              <a:t>USSR </a:t>
            </a:r>
            <a:r>
              <a:rPr lang="en-US" altLang="en-US" dirty="0" smtClean="0"/>
              <a:t>then became </a:t>
            </a:r>
            <a:r>
              <a:rPr lang="en-US" altLang="en-US" dirty="0"/>
              <a:t>one of </a:t>
            </a:r>
            <a:r>
              <a:rPr lang="en-US" altLang="en-US" dirty="0" smtClean="0"/>
              <a:t>the Allies fighting Germany</a:t>
            </a:r>
            <a:r>
              <a:rPr lang="en-US" altLang="en-US" dirty="0"/>
              <a:t>. </a:t>
            </a:r>
          </a:p>
        </p:txBody>
      </p:sp>
      <p:pic>
        <p:nvPicPr>
          <p:cNvPr id="33797" name="Picture 4" descr="hitlerpoland"/>
          <p:cNvPicPr>
            <a:picLocks noChangeAspect="1" noChangeArrowheads="1"/>
          </p:cNvPicPr>
          <p:nvPr/>
        </p:nvPicPr>
        <p:blipFill>
          <a:blip r:embed="rId3">
            <a:lum bright="12000" contrast="6000"/>
            <a:extLst>
              <a:ext uri="{28A0092B-C50C-407E-A947-70E740481C1C}">
                <a14:useLocalDpi xmlns:a14="http://schemas.microsoft.com/office/drawing/2010/main" val="0"/>
              </a:ext>
            </a:extLst>
          </a:blip>
          <a:srcRect/>
          <a:stretch>
            <a:fillRect/>
          </a:stretch>
        </p:blipFill>
        <p:spPr bwMode="auto">
          <a:xfrm>
            <a:off x="496478" y="1682750"/>
            <a:ext cx="5715000" cy="334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5"/>
          <p:cNvSpPr txBox="1">
            <a:spLocks noChangeArrowheads="1"/>
          </p:cNvSpPr>
          <p:nvPr/>
        </p:nvSpPr>
        <p:spPr bwMode="auto">
          <a:xfrm>
            <a:off x="1219200" y="5045173"/>
            <a:ext cx="4876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har char="•"/>
              <a:defRPr sz="2400">
                <a:solidFill>
                  <a:schemeClr val="tx1"/>
                </a:solidFill>
                <a:latin typeface="FrutigerBold" pitchFamily="2" charset="0"/>
              </a:defRPr>
            </a:lvl1pPr>
            <a:lvl2pPr marL="742950" indent="-285750">
              <a:spcBef>
                <a:spcPct val="50000"/>
              </a:spcBef>
              <a:buChar char="•"/>
              <a:defRPr sz="2400">
                <a:solidFill>
                  <a:schemeClr val="tx1"/>
                </a:solidFill>
                <a:latin typeface="FrutigerBold" pitchFamily="2" charset="0"/>
              </a:defRPr>
            </a:lvl2pPr>
            <a:lvl3pPr marL="1143000" indent="-228600">
              <a:spcBef>
                <a:spcPct val="50000"/>
              </a:spcBef>
              <a:buChar char="•"/>
              <a:defRPr sz="2400">
                <a:solidFill>
                  <a:schemeClr val="tx1"/>
                </a:solidFill>
                <a:latin typeface="FrutigerBold" pitchFamily="2" charset="0"/>
              </a:defRPr>
            </a:lvl3pPr>
            <a:lvl4pPr marL="1600200" indent="-228600">
              <a:spcBef>
                <a:spcPct val="50000"/>
              </a:spcBef>
              <a:buChar char="•"/>
              <a:defRPr sz="2400">
                <a:solidFill>
                  <a:schemeClr val="tx1"/>
                </a:solidFill>
                <a:latin typeface="FrutigerBold" pitchFamily="2" charset="0"/>
              </a:defRPr>
            </a:lvl4pPr>
            <a:lvl5pPr marL="2057400" indent="-228600">
              <a:spcBef>
                <a:spcPct val="50000"/>
              </a:spcBef>
              <a:buChar char="•"/>
              <a:defRPr sz="2400">
                <a:solidFill>
                  <a:schemeClr val="tx1"/>
                </a:solidFill>
                <a:latin typeface="FrutigerBold" pitchFamily="2" charset="0"/>
              </a:defRPr>
            </a:lvl5pPr>
            <a:lvl6pPr marL="2514600" indent="-228600" eaLnBrk="0" fontAlgn="base" hangingPunct="0">
              <a:spcBef>
                <a:spcPct val="50000"/>
              </a:spcBef>
              <a:spcAft>
                <a:spcPct val="0"/>
              </a:spcAft>
              <a:buChar char="•"/>
              <a:defRPr sz="2400">
                <a:solidFill>
                  <a:schemeClr val="tx1"/>
                </a:solidFill>
                <a:latin typeface="FrutigerBold" pitchFamily="2" charset="0"/>
              </a:defRPr>
            </a:lvl6pPr>
            <a:lvl7pPr marL="2971800" indent="-228600" eaLnBrk="0" fontAlgn="base" hangingPunct="0">
              <a:spcBef>
                <a:spcPct val="50000"/>
              </a:spcBef>
              <a:spcAft>
                <a:spcPct val="0"/>
              </a:spcAft>
              <a:buChar char="•"/>
              <a:defRPr sz="2400">
                <a:solidFill>
                  <a:schemeClr val="tx1"/>
                </a:solidFill>
                <a:latin typeface="FrutigerBold" pitchFamily="2" charset="0"/>
              </a:defRPr>
            </a:lvl7pPr>
            <a:lvl8pPr marL="3429000" indent="-228600" eaLnBrk="0" fontAlgn="base" hangingPunct="0">
              <a:spcBef>
                <a:spcPct val="50000"/>
              </a:spcBef>
              <a:spcAft>
                <a:spcPct val="0"/>
              </a:spcAft>
              <a:buChar char="•"/>
              <a:defRPr sz="2400">
                <a:solidFill>
                  <a:schemeClr val="tx1"/>
                </a:solidFill>
                <a:latin typeface="FrutigerBold" pitchFamily="2" charset="0"/>
              </a:defRPr>
            </a:lvl8pPr>
            <a:lvl9pPr marL="3886200" indent="-228600" eaLnBrk="0" fontAlgn="base" hangingPunct="0">
              <a:spcBef>
                <a:spcPct val="50000"/>
              </a:spcBef>
              <a:spcAft>
                <a:spcPct val="0"/>
              </a:spcAft>
              <a:buChar char="•"/>
              <a:defRPr sz="2400">
                <a:solidFill>
                  <a:schemeClr val="tx1"/>
                </a:solidFill>
                <a:latin typeface="FrutigerBold" pitchFamily="2" charset="0"/>
              </a:defRPr>
            </a:lvl9pPr>
          </a:lstStyle>
          <a:p>
            <a:pPr eaLnBrk="1" hangingPunct="1">
              <a:buFontTx/>
              <a:buNone/>
            </a:pPr>
            <a:r>
              <a:rPr lang="en-US" altLang="en-US" sz="1800">
                <a:latin typeface="KeplerRegular" pitchFamily="2" charset="0"/>
              </a:rPr>
              <a:t>Hitler's triumphal entry into Danzig, Poland 1939</a:t>
            </a:r>
            <a:endParaRPr lang="en-US" altLang="en-US" sz="2800">
              <a:latin typeface="KeplerRegular" pitchFamily="2" charset="0"/>
            </a:endParaRPr>
          </a:p>
        </p:txBody>
      </p:sp>
    </p:spTree>
    <p:extLst>
      <p:ext uri="{BB962C8B-B14F-4D97-AF65-F5344CB8AC3E}">
        <p14:creationId xmlns:p14="http://schemas.microsoft.com/office/powerpoint/2010/main" val="41837598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 calcmode="lin" valueType="num">
                                      <p:cBhvr additive="base">
                                        <p:cTn id="19" dur="500" fill="hold"/>
                                        <p:tgtEl>
                                          <p:spTgt spid="1167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67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6739">
                                            <p:txEl>
                                              <p:pRg st="3" end="3"/>
                                            </p:txEl>
                                          </p:spTgt>
                                        </p:tgtEl>
                                        <p:attrNameLst>
                                          <p:attrName>style.visibility</p:attrName>
                                        </p:attrNameLst>
                                      </p:cBhvr>
                                      <p:to>
                                        <p:strVal val="visible"/>
                                      </p:to>
                                    </p:set>
                                    <p:anim calcmode="lin" valueType="num">
                                      <p:cBhvr additive="base">
                                        <p:cTn id="25" dur="500" fill="hold"/>
                                        <p:tgtEl>
                                          <p:spTgt spid="1167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67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 calcmode="lin" valueType="num">
                                      <p:cBhvr additive="base">
                                        <p:cTn id="31" dur="500" fill="hold"/>
                                        <p:tgtEl>
                                          <p:spTgt spid="1167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67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uiExpand="1"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828</Words>
  <Application>Microsoft Office PowerPoint</Application>
  <PresentationFormat>Widescreen</PresentationFormat>
  <Paragraphs>144</Paragraphs>
  <Slides>15</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Century</vt:lpstr>
      <vt:lpstr>FrutigerBold</vt:lpstr>
      <vt:lpstr>KeplerRegular</vt:lpstr>
      <vt:lpstr>Tahoma</vt:lpstr>
      <vt:lpstr>Times New Roman</vt:lpstr>
      <vt:lpstr>Office Theme</vt:lpstr>
      <vt:lpstr>Homework</vt:lpstr>
      <vt:lpstr>WHO?</vt:lpstr>
      <vt:lpstr>Major Leaders</vt:lpstr>
      <vt:lpstr>Major Leaders</vt:lpstr>
      <vt:lpstr>Major Leaders</vt:lpstr>
      <vt:lpstr>WHY?? (Causes of World War II)</vt:lpstr>
      <vt:lpstr>WHY?? (Causes of World War II)</vt:lpstr>
      <vt:lpstr>PowerPoint Presentation</vt:lpstr>
      <vt:lpstr>What else did Hitler get?</vt:lpstr>
      <vt:lpstr>How Did Hitler Make War?</vt:lpstr>
      <vt:lpstr>PowerPoint Presentation</vt:lpstr>
      <vt:lpstr>PowerPoint Presentation</vt:lpstr>
      <vt:lpstr>PowerPoint Presentation</vt:lpstr>
      <vt:lpstr>PowerPoint Presentation</vt:lpstr>
      <vt:lpstr>PowerPoint Presentation</vt:lpstr>
    </vt:vector>
  </TitlesOfParts>
  <Company>Mukilteo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Danielle A.</dc:creator>
  <cp:lastModifiedBy>Nguyen, Thai-Hang    SHS - Staff</cp:lastModifiedBy>
  <cp:revision>33</cp:revision>
  <dcterms:created xsi:type="dcterms:W3CDTF">2016-05-19T21:34:13Z</dcterms:created>
  <dcterms:modified xsi:type="dcterms:W3CDTF">2018-05-16T23:31:32Z</dcterms:modified>
</cp:coreProperties>
</file>