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handoutMasterIdLst>
    <p:handoutMasterId r:id="rId10"/>
  </p:handoutMasterIdLst>
  <p:sldIdLst>
    <p:sldId id="314" r:id="rId2"/>
    <p:sldId id="307" r:id="rId3"/>
    <p:sldId id="271" r:id="rId4"/>
    <p:sldId id="306" r:id="rId5"/>
    <p:sldId id="308" r:id="rId6"/>
    <p:sldId id="316" r:id="rId7"/>
    <p:sldId id="309" r:id="rId8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35" autoAdjust="0"/>
  </p:normalViewPr>
  <p:slideViewPr>
    <p:cSldViewPr snapToGrid="0">
      <p:cViewPr varScale="1">
        <p:scale>
          <a:sx n="79" d="100"/>
          <a:sy n="79" d="100"/>
        </p:scale>
        <p:origin x="12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221" y="2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>
              <a:defRPr sz="1200"/>
            </a:lvl1pPr>
          </a:lstStyle>
          <a:p>
            <a:fld id="{CB38F20C-E6FE-4FB0-BB58-9A320F1BFB9C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9391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221" y="6659391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>
              <a:defRPr sz="1200"/>
            </a:lvl1pPr>
          </a:lstStyle>
          <a:p>
            <a:fld id="{B6101905-F57A-445B-96F8-8CABE64A8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63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221" y="2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/>
          <a:lstStyle>
            <a:lvl1pPr algn="r">
              <a:defRPr sz="1200"/>
            </a:lvl1pPr>
          </a:lstStyle>
          <a:p>
            <a:fld id="{522A6467-8321-420E-B296-170F68BE7AA6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63" tIns="47032" rIns="94063" bIns="470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207" y="3373879"/>
            <a:ext cx="7437990" cy="2760222"/>
          </a:xfrm>
          <a:prstGeom prst="rect">
            <a:avLst/>
          </a:prstGeom>
        </p:spPr>
        <p:txBody>
          <a:bodyPr vert="horz" lIns="94063" tIns="47032" rIns="94063" bIns="4703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9391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221" y="6659391"/>
            <a:ext cx="4028005" cy="351011"/>
          </a:xfrm>
          <a:prstGeom prst="rect">
            <a:avLst/>
          </a:prstGeom>
        </p:spPr>
        <p:txBody>
          <a:bodyPr vert="horz" lIns="94063" tIns="47032" rIns="94063" bIns="47032" rtlCol="0" anchor="b"/>
          <a:lstStyle>
            <a:lvl1pPr algn="r">
              <a:defRPr sz="1200"/>
            </a:lvl1pPr>
          </a:lstStyle>
          <a:p>
            <a:fld id="{24028FB8-91A2-4787-A2A2-3E4EF9840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28FB8-91A2-4787-A2A2-3E4EF98405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https://youtu.be/qx2Sj1fhSso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28FB8-91A2-4787-A2A2-3E4EF98405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11/30/2017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2Sj1fhSso" TargetMode="External"/><Relationship Id="rId6" Type="http://schemas.openxmlformats.org/officeDocument/2006/relationships/hyperlink" Target="http://en.wikipedia.org/wiki/Image:ColonialAfrica_1914.png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Take Out:</a:t>
            </a:r>
          </a:p>
          <a:p>
            <a:pPr lvl="1"/>
            <a:r>
              <a:rPr lang="en-US" sz="2400" dirty="0" smtClean="0"/>
              <a:t>Homework</a:t>
            </a:r>
          </a:p>
          <a:p>
            <a:pPr lvl="1"/>
            <a:r>
              <a:rPr lang="en-US" sz="2400" dirty="0" smtClean="0"/>
              <a:t>Blank notes sheet</a:t>
            </a:r>
          </a:p>
          <a:p>
            <a:pPr lvl="1"/>
            <a:r>
              <a:rPr lang="en-US" sz="2400" dirty="0" smtClean="0"/>
              <a:t>Motives for Imperialism Notes</a:t>
            </a:r>
          </a:p>
          <a:p>
            <a:r>
              <a:rPr lang="en-US" sz="2800" b="1" dirty="0" smtClean="0"/>
              <a:t>Pick up:</a:t>
            </a:r>
          </a:p>
          <a:p>
            <a:pPr lvl="1"/>
            <a:r>
              <a:rPr lang="en-US" sz="2400" dirty="0" smtClean="0"/>
              <a:t>Handouts on both sides of the room</a:t>
            </a:r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5388864" cy="3977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Learning Objective:</a:t>
            </a:r>
          </a:p>
          <a:p>
            <a:pPr lvl="1"/>
            <a:r>
              <a:rPr lang="en-US" sz="2400" dirty="0" smtClean="0"/>
              <a:t>Understand the impact of imperialism in Africa by doing a case study on the Congo</a:t>
            </a:r>
          </a:p>
          <a:p>
            <a:pPr lvl="1"/>
            <a:r>
              <a:rPr lang="en-US" sz="2400" dirty="0" smtClean="0"/>
              <a:t>Practice critical readings skills </a:t>
            </a:r>
          </a:p>
          <a:p>
            <a:pPr marL="0" indent="0">
              <a:buNone/>
            </a:pPr>
            <a:r>
              <a:rPr lang="en-US" sz="2600" dirty="0" smtClean="0"/>
              <a:t>HOMEWORK: </a:t>
            </a:r>
          </a:p>
          <a:p>
            <a:pPr lvl="1"/>
            <a:r>
              <a:rPr lang="en-US" sz="2400" dirty="0" smtClean="0"/>
              <a:t>Read </a:t>
            </a:r>
            <a:r>
              <a:rPr lang="en-US" sz="2400" b="1" dirty="0" smtClean="0"/>
              <a:t>Response to Imperialism by Africans</a:t>
            </a:r>
            <a:r>
              <a:rPr lang="en-US" sz="2400" dirty="0" smtClean="0"/>
              <a:t> on Actively Learn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45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the Scramble for Africa?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0906" y="1935904"/>
            <a:ext cx="5883402" cy="3977640"/>
          </a:xfrm>
        </p:spPr>
        <p:txBody>
          <a:bodyPr>
            <a:normAutofit/>
          </a:bodyPr>
          <a:lstStyle/>
          <a:p>
            <a:r>
              <a:rPr lang="en-US" sz="2800" b="1" dirty="0"/>
              <a:t>Berlin Conference </a:t>
            </a:r>
            <a:r>
              <a:rPr lang="en-US" sz="2800" dirty="0"/>
              <a:t>(1885): meeting between European countries to divide up Africa</a:t>
            </a:r>
          </a:p>
          <a:p>
            <a:r>
              <a:rPr lang="en-US" sz="2800" dirty="0" smtClean="0"/>
              <a:t>Economics &amp; </a:t>
            </a:r>
            <a:r>
              <a:rPr lang="en-US" sz="2800" u="sng" dirty="0" smtClean="0"/>
              <a:t>nationalism</a:t>
            </a:r>
            <a:r>
              <a:rPr lang="en-US" sz="2800" dirty="0" smtClean="0"/>
              <a:t> </a:t>
            </a:r>
            <a:r>
              <a:rPr lang="en-US" sz="2800" dirty="0"/>
              <a:t>was the driving force</a:t>
            </a:r>
          </a:p>
          <a:p>
            <a:r>
              <a:rPr lang="en-US" sz="2800" dirty="0"/>
              <a:t>Superior European technology lead to rapid European conquest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365" y="1690688"/>
            <a:ext cx="3963866" cy="40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418340"/>
            <a:ext cx="10579608" cy="935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6600CC"/>
                </a:solidFill>
              </a:rPr>
              <a:t>Nationalism</a:t>
            </a:r>
            <a:r>
              <a:rPr lang="en-US" altLang="en-US" sz="2800" b="1" dirty="0"/>
              <a:t> is the loyalty of a people to their values, traditions, and geography.</a:t>
            </a:r>
          </a:p>
        </p:txBody>
      </p:sp>
      <p:pic>
        <p:nvPicPr>
          <p:cNvPr id="8196" name="Picture 4" descr="124englandRWC_468x3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" y="2015299"/>
            <a:ext cx="3995928" cy="27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hinese-flag_787798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1019938"/>
            <a:ext cx="42672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32" y="4078414"/>
            <a:ext cx="4114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2"/>
          <p:cNvSpPr>
            <a:spLocks noChangeArrowheads="1"/>
          </p:cNvSpPr>
          <p:nvPr/>
        </p:nvSpPr>
        <p:spPr bwMode="auto">
          <a:xfrm>
            <a:off x="4285414" y="2641918"/>
            <a:ext cx="2762834" cy="166528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Motives for Imperialism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3540752" y="1894121"/>
            <a:ext cx="1227455" cy="941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408105" y="3881104"/>
            <a:ext cx="1065871" cy="826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591325" y="1868405"/>
            <a:ext cx="1201587" cy="966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50946" y="4096511"/>
            <a:ext cx="1282344" cy="10719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016539" y="1468295"/>
            <a:ext cx="278313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 Interest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950180" y="1487858"/>
            <a:ext cx="422102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Military &amp; Political Motives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732740" y="4445706"/>
            <a:ext cx="251062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Religious Goals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7175150" y="5209492"/>
            <a:ext cx="329282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Ideological</a:t>
            </a:r>
            <a:endParaRPr lang="en-US" altLang="en-US" sz="2400" b="1" dirty="0">
              <a:solidFill>
                <a:schemeClr val="bg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Social Darwinism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White Man’s </a:t>
            </a:r>
            <a:r>
              <a:rPr lang="en-US" alt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Burden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Nationalism</a:t>
            </a:r>
            <a:r>
              <a:rPr lang="en-US" altLang="en-US" sz="24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5428" y="456884"/>
            <a:ext cx="1050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**Add Nationalism to your Motives for Imperialism notes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640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4581" y="376947"/>
            <a:ext cx="10991088" cy="83210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How does imperialism affect Africa?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34820" name="Picture 5" descr="_39897345_leopold2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65" y="3913417"/>
            <a:ext cx="19335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victim of King Leopold's agent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47" y="3888958"/>
            <a:ext cx="18827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9" descr="European claims in Africa, 1914">
            <a:hlinkClick r:id="rId6" tooltip="European claims in Africa, 191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3" y="1948603"/>
            <a:ext cx="4308925" cy="441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globalciviliansforpeace.files.wordpress.com/2011/07/afric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618" y="1238098"/>
            <a:ext cx="3887112" cy="244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x2Sj1fhSso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322187" y="1159360"/>
            <a:ext cx="7278927" cy="5459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7562" y="1670305"/>
            <a:ext cx="4300556" cy="13106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The Case of the Congo</a:t>
            </a:r>
          </a:p>
        </p:txBody>
      </p:sp>
    </p:spTree>
    <p:extLst>
      <p:ext uri="{BB962C8B-B14F-4D97-AF65-F5344CB8AC3E}">
        <p14:creationId xmlns:p14="http://schemas.microsoft.com/office/powerpoint/2010/main" val="6689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Letter from King Leopold II of Belgium to Colonial Missionaries, </a:t>
            </a:r>
            <a:r>
              <a:rPr lang="en-US" dirty="0" smtClean="0"/>
              <a:t>1883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out your handout for how to </a:t>
            </a:r>
            <a:r>
              <a:rPr lang="en-US" sz="3200" b="1" dirty="0" smtClean="0"/>
              <a:t>Critically Read Historical Sources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963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was African resistance to imperialism: Ethiopia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9323"/>
            <a:ext cx="5511927" cy="3977640"/>
          </a:xfrm>
        </p:spPr>
        <p:txBody>
          <a:bodyPr>
            <a:normAutofit/>
          </a:bodyPr>
          <a:lstStyle/>
          <a:p>
            <a:r>
              <a:rPr lang="en-US" dirty="0"/>
              <a:t>Italian invaded Ethiopia in 1896</a:t>
            </a:r>
          </a:p>
          <a:p>
            <a:r>
              <a:rPr lang="en-US" dirty="0"/>
              <a:t>Ethiopian army defeated Italian troops in Battle of Adwa</a:t>
            </a:r>
          </a:p>
          <a:p>
            <a:endParaRPr lang="en-US" dirty="0"/>
          </a:p>
          <a:p>
            <a:r>
              <a:rPr lang="en-US" dirty="0"/>
              <a:t>Why could Ethiopia defeat the Italians?</a:t>
            </a:r>
          </a:p>
          <a:p>
            <a:pPr lvl="1"/>
            <a:r>
              <a:rPr lang="en-US" dirty="0"/>
              <a:t>Strong leader: </a:t>
            </a:r>
            <a:r>
              <a:rPr lang="en-US" dirty="0" err="1"/>
              <a:t>Menelik</a:t>
            </a:r>
            <a:r>
              <a:rPr lang="en-US" dirty="0"/>
              <a:t> II</a:t>
            </a:r>
          </a:p>
          <a:p>
            <a:pPr lvl="1"/>
            <a:r>
              <a:rPr lang="en-US" dirty="0"/>
              <a:t>Played European powers off each other</a:t>
            </a:r>
          </a:p>
          <a:p>
            <a:pPr lvl="1"/>
            <a:r>
              <a:rPr lang="en-US" dirty="0"/>
              <a:t>Italy was a weaker than other European countries </a:t>
            </a:r>
          </a:p>
        </p:txBody>
      </p:sp>
      <p:pic>
        <p:nvPicPr>
          <p:cNvPr id="2052" name="Picture 4" descr="http://hamlin.org.au/wp-content/uploads/2012/06/AfricaMapEthiopiastats-93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86" y="1155149"/>
            <a:ext cx="1584962" cy="17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.infopls.com/images/methio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57" y="2132573"/>
            <a:ext cx="3653456" cy="404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10239</TotalTime>
  <Words>221</Words>
  <Application>Microsoft Office PowerPoint</Application>
  <PresentationFormat>Widescreen</PresentationFormat>
  <Paragraphs>41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Bookman Old Style</vt:lpstr>
      <vt:lpstr>Calibri</vt:lpstr>
      <vt:lpstr>Century Gothic</vt:lpstr>
      <vt:lpstr>Times New Roman</vt:lpstr>
      <vt:lpstr>Wingdings</vt:lpstr>
      <vt:lpstr>Wood Type</vt:lpstr>
      <vt:lpstr>November 30th </vt:lpstr>
      <vt:lpstr>What was the Scramble for Africa? </vt:lpstr>
      <vt:lpstr>PowerPoint Presentation</vt:lpstr>
      <vt:lpstr>PowerPoint Presentation</vt:lpstr>
      <vt:lpstr>How does imperialism affect Africa?</vt:lpstr>
      <vt:lpstr>Letter from King Leopold II of Belgium to Colonial Missionaries, 1883</vt:lpstr>
      <vt:lpstr>There was African resistance to imperialism: Ethiopia</vt:lpstr>
    </vt:vector>
  </TitlesOfParts>
  <Company>Bellevue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Thai-Hang T</dc:creator>
  <cp:lastModifiedBy>Nguyen, Thai-Hang    SHS - Staff</cp:lastModifiedBy>
  <cp:revision>71</cp:revision>
  <cp:lastPrinted>2017-03-02T18:06:35Z</cp:lastPrinted>
  <dcterms:created xsi:type="dcterms:W3CDTF">2017-02-20T21:08:28Z</dcterms:created>
  <dcterms:modified xsi:type="dcterms:W3CDTF">2017-11-30T23:34:10Z</dcterms:modified>
</cp:coreProperties>
</file>