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30200" y="696913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3886200" y="8831263"/>
            <a:ext cx="2971800" cy="46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30200" y="696913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3886200" y="8831263"/>
            <a:ext cx="2971800" cy="46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b="0" i="0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0" name="Shape 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Shape 116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2" name="Shape 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Shape 127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3" name="Shape 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3" name="Shape 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b="0" lang="en-US" sz="72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b="0" lang="en-US" sz="72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6" name="Shape 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Colum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6" name="Shape 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 Colum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Shape 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7" name="Shape 187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0" name="Shape 190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3" name="Shape 193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99" name="Shape 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7" name="Shape 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8" name="Shape 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458384" y="28416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914400" y="1905000"/>
            <a:ext cx="5080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/>
          <p:nvPr>
            <p:ph idx="2" type="clipArt"/>
          </p:nvPr>
        </p:nvSpPr>
        <p:spPr>
          <a:xfrm>
            <a:off x="6197600" y="1905000"/>
            <a:ext cx="5080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descr="Large confetti" id="48" name="Shape 4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458384" y="28416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914400" y="1905000"/>
            <a:ext cx="5080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197600" y="1905000"/>
            <a:ext cx="5080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descr="Large confetti" id="55" name="Shape 5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7" name="Shape 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8" name="Shape 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1" name="Shape 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DDF70"/>
            </a:gs>
            <a:gs pos="50000">
              <a:srgbClr val="88C25A"/>
            </a:gs>
            <a:gs pos="100000">
              <a:srgbClr val="417425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Shape 10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9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20" name="Shape 220"/>
          <p:cNvSpPr txBox="1"/>
          <p:nvPr>
            <p:ph type="ctrTitle"/>
          </p:nvPr>
        </p:nvSpPr>
        <p:spPr>
          <a:xfrm>
            <a:off x="1421632" y="2742446"/>
            <a:ext cx="69831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Costs and Benefits of Imperialism</a:t>
            </a:r>
            <a:r>
              <a:rPr lang="en-US" sz="4800"/>
              <a:t> in Africa</a:t>
            </a:r>
            <a:endParaRPr b="0" i="0" sz="4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wiki-world-history.wikispaces.com/file/view/new_pa1.jpg/33477365/207x210/new_pa1.jpg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788" y="190875"/>
            <a:ext cx="2667000" cy="2705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ingcluthkenar.weebly.com/uploads/1/5/7/2/15728016/9538813_orig.jpg" id="222" name="Shape 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250" y="4051025"/>
            <a:ext cx="2543296" cy="270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ebs.bcp.org/sites/vcleary/ModernWorldHistoryTextbook/Imperialism/section_2/motives_img/image001.png" id="223" name="Shape 2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0275" y="3108158"/>
            <a:ext cx="3413125" cy="364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ctrTitle"/>
          </p:nvPr>
        </p:nvSpPr>
        <p:spPr>
          <a:xfrm>
            <a:off x="680322" y="2733709"/>
            <a:ext cx="8144100" cy="1373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EXAMPLE</a:t>
            </a:r>
            <a:endParaRPr sz="9600"/>
          </a:p>
        </p:txBody>
      </p:sp>
      <p:sp>
        <p:nvSpPr>
          <p:cNvPr id="291" name="Shape 291"/>
          <p:cNvSpPr txBox="1"/>
          <p:nvPr>
            <p:ph idx="1" type="subTitle"/>
          </p:nvPr>
        </p:nvSpPr>
        <p:spPr>
          <a:xfrm>
            <a:off x="680322" y="4394039"/>
            <a:ext cx="8144100" cy="111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96" name="Shape 296"/>
          <p:cNvSpPr txBox="1"/>
          <p:nvPr>
            <p:ph type="title"/>
          </p:nvPr>
        </p:nvSpPr>
        <p:spPr>
          <a:xfrm>
            <a:off x="237744" y="717130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Rwanda Genocide </a:t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36125" y="6368236"/>
            <a:ext cx="3733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Arial"/>
              <a:buChar char="•"/>
            </a:pPr>
            <a:r>
              <a:rPr b="0" i="0" lang="en-US" sz="102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http://www.history.com/topics/rwandan-genocide/videos/rwanda-background-to-genocide</a:t>
            </a:r>
            <a:endParaRPr/>
          </a:p>
        </p:txBody>
      </p:sp>
      <p:pic>
        <p:nvPicPr>
          <p:cNvPr descr="http://3.bp.blogspot.com/-t3RQKjF85OI/VRa5tOxNAmI/AAAAAAAABjE/859fxcHU8l8/s1600/rwanda2.png"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62337"/>
            <a:ext cx="3548850" cy="364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3777450" y="1964353"/>
            <a:ext cx="8256054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Rwandans: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ethnic groups:</a:t>
            </a:r>
            <a:r>
              <a:rPr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the 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Hutu, Tutsi and Twa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b="0" i="0" sz="2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Germany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colonized Rwanda in 1884 </a:t>
            </a:r>
            <a:endParaRPr b="0" i="0" sz="2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Belgium colonized 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in 1916 during World War I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ruled through the kings (Indirect rule): 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put Tutsi in power</a:t>
            </a:r>
            <a:endParaRPr b="1"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Hutu 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population 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revolted in 1959</a:t>
            </a:r>
            <a:endParaRPr b="1"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Independence 1961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Hutu killed Tutsi → 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Hutu-dominated state in 1962</a:t>
            </a:r>
            <a:endParaRPr b="0" i="0" sz="2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The T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utsi started a civil war in 1990</a:t>
            </a:r>
            <a:endParaRPr b="1"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1" i="0" lang="en-US" sz="2400" u="sng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1994 genocide: 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Hutu extremists killed an estimated 500,000 to 1 million Tutsi and moderate Hutu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→"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Tutsi Militia (RPF) ended the genocide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with a military victory.</a:t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4315968" y="626655"/>
            <a:ext cx="6096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Genocide</a:t>
            </a: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deliberate killing of a large group of people, especially those of a particular ethnic group or nation.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838200" y="3124200"/>
            <a:ext cx="9906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Western (European) imperialism lead to genocide (Rwanda) </a:t>
            </a: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Large confetti" id="306" name="Shape 306"/>
          <p:cNvSpPr txBox="1"/>
          <p:nvPr/>
        </p:nvSpPr>
        <p:spPr>
          <a:xfrm>
            <a:off x="533400" y="762000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Rwanda Genocide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1981200" y="1981200"/>
            <a:ext cx="77724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</a:t>
            </a:r>
            <a:endParaRPr sz="16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316" name="Shape 31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Improved Education, Sanitation and Medicine</a:t>
            </a:r>
            <a:endParaRPr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228600" y="2286000"/>
            <a:ext cx="36807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 brought many technological advances that allowed for improved education, sanitation and medicine. </a:t>
            </a:r>
            <a:endParaRPr b="0"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://www.pharmpro.com/sites/pharmpro.com/files/embedded_image/2016/02/Child%20receives%20MeAfricVac_Photo%20credit%20-%20PATH%20global%20health.jpg"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2133600"/>
            <a:ext cx="4876800" cy="3243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usracetinn.files.wordpress.com/2014/05/clean-water-22.jpg" id="319" name="Shape 3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3581400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hesouthasianist.files.wordpress.com/2012/10/bep2.jpg" id="320" name="Shape 3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516736"/>
            <a:ext cx="31242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325" name="Shape 325"/>
          <p:cNvSpPr txBox="1"/>
          <p:nvPr>
            <p:ph type="title"/>
          </p:nvPr>
        </p:nvSpPr>
        <p:spPr>
          <a:xfrm>
            <a:off x="533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</a:rPr>
              <a:t>6. Infrastructure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533400" y="1600200"/>
            <a:ext cx="5715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 European direction, roads were built and various systems of transportation (railroad, etc.) and communication (mail, etc.) were put in place.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2057400"/>
            <a:ext cx="419100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332" name="Shape 332"/>
          <p:cNvSpPr txBox="1"/>
          <p:nvPr>
            <p:ph type="title"/>
          </p:nvPr>
        </p:nvSpPr>
        <p:spPr>
          <a:xfrm>
            <a:off x="1458384" y="28416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</a:rPr>
              <a:t>7. Cultural Exchange</a:t>
            </a:r>
            <a:endParaRPr b="1" sz="4800">
              <a:solidFill>
                <a:srgbClr val="000000"/>
              </a:solidFill>
            </a:endParaRP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914400" y="1905000"/>
            <a:ext cx="5715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While European ideas were introduced to Africa</a:t>
            </a:r>
            <a:endParaRPr b="0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ideas were also introduced to Europe.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981200"/>
            <a:ext cx="4114800" cy="3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Why does the costs of imperialism </a:t>
            </a:r>
            <a:r>
              <a:rPr lang="en-US" sz="4000"/>
              <a:t>outweigh</a:t>
            </a:r>
            <a:r>
              <a:rPr lang="en-US" sz="4000"/>
              <a:t> the benefits? </a:t>
            </a:r>
            <a:endParaRPr sz="4000"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228600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</a:rPr>
              <a:t>*think back to </a:t>
            </a:r>
            <a:r>
              <a:rPr b="1" i="1" lang="en-US" sz="3000">
                <a:solidFill>
                  <a:srgbClr val="000000"/>
                </a:solidFill>
              </a:rPr>
              <a:t>Maslow’s Hierarchy of Needs</a:t>
            </a:r>
            <a:endParaRPr b="1" i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28" name="Shape 22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Costs and Benefits of Imperialism</a:t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0321" y="2336873"/>
            <a:ext cx="10063879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While imperialism certainly had an immediate impact, it had several powerful long-term effects which are still noticeable today.</a:t>
            </a:r>
            <a:endParaRPr>
              <a:solidFill>
                <a:srgbClr val="000000"/>
              </a:solidFill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2438400" y="1981200"/>
            <a:ext cx="67818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 </a:t>
            </a:r>
            <a:endParaRPr b="0" i="0" sz="16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ranklycurious.com/media/1/20131216-99-1percent.jpg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381000"/>
            <a:ext cx="4740570" cy="3360538"/>
          </a:xfrm>
          <a:prstGeom prst="rect">
            <a:avLst/>
          </a:prstGeom>
          <a:noFill/>
          <a:ln>
            <a:noFill/>
          </a:ln>
        </p:spPr>
      </p:pic>
      <p:sp>
        <p:nvSpPr>
          <p:cNvPr descr="Large confetti" id="240" name="Shape 240"/>
          <p:cNvSpPr txBox="1"/>
          <p:nvPr>
            <p:ph type="title"/>
          </p:nvPr>
        </p:nvSpPr>
        <p:spPr>
          <a:xfrm>
            <a:off x="3048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</a:rPr>
              <a:t>1. Income Gap</a:t>
            </a:r>
            <a:endParaRPr b="1" sz="6000"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80175" y="1674650"/>
            <a:ext cx="65625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nations took raw materials, labor, and taxes from their colonies.</a:t>
            </a:r>
            <a:endParaRPr b="0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</a:rPr>
              <a:t>Hinders their economic development after independence</a:t>
            </a:r>
            <a:endParaRPr sz="4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46" name="Shape 246"/>
          <p:cNvSpPr txBox="1"/>
          <p:nvPr>
            <p:ph type="title"/>
          </p:nvPr>
        </p:nvSpPr>
        <p:spPr>
          <a:xfrm>
            <a:off x="228750" y="390425"/>
            <a:ext cx="817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</a:rPr>
              <a:t>2. Rivalry and Competition Between European Powers</a:t>
            </a:r>
            <a:endParaRPr b="1"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31500" y="2027475"/>
            <a:ext cx="57645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 nations would fight each other in Asia and Africa for territories in Asia and Africa</a:t>
            </a:r>
            <a:endParaRPr b="0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Lead to </a:t>
            </a:r>
            <a:r>
              <a:rPr lang="en-US" sz="4000">
                <a:solidFill>
                  <a:srgbClr val="000000"/>
                </a:solidFill>
              </a:rPr>
              <a:t>major wars</a:t>
            </a:r>
            <a:endParaRPr b="0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://kingcluthkenar.weebly.com/uploads/1/5/7/2/15728016/9538813_orig.jpg"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7968" y="154358"/>
            <a:ext cx="3579558" cy="380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743200"/>
            <a:ext cx="3886200" cy="39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54" name="Shape 254"/>
          <p:cNvSpPr txBox="1"/>
          <p:nvPr>
            <p:ph type="title"/>
          </p:nvPr>
        </p:nvSpPr>
        <p:spPr>
          <a:xfrm>
            <a:off x="141300" y="381000"/>
            <a:ext cx="802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i="0" lang="en-US" sz="4500" u="none" cap="none" strike="noStrike">
                <a:solidFill>
                  <a:schemeClr val="dk1"/>
                </a:solidFill>
              </a:rPr>
              <a:t>3. Destruction of Traditional Family and Village Life</a:t>
            </a:r>
            <a:endParaRPr b="1" sz="4500"/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90400" y="1801400"/>
            <a:ext cx="6100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Europeans often imposed their ways of life &amp; culture on the people they imperialized.</a:t>
            </a:r>
            <a:endParaRPr>
              <a:solidFill>
                <a:srgbClr val="000000"/>
              </a:solidFill>
            </a:endParaRPr>
          </a:p>
          <a:p>
            <a:pPr indent="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Force labor/taxation policies also destroyed families</a:t>
            </a:r>
            <a:endParaRPr b="0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362200"/>
            <a:ext cx="4968007" cy="378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3276" y="307105"/>
            <a:ext cx="3899050" cy="296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62" name="Shape 262"/>
          <p:cNvSpPr txBox="1"/>
          <p:nvPr>
            <p:ph type="title"/>
          </p:nvPr>
        </p:nvSpPr>
        <p:spPr>
          <a:xfrm>
            <a:off x="533400" y="381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</a:rPr>
              <a:t>4. Loss of Self-Rule</a:t>
            </a:r>
            <a:endParaRPr b="1" sz="6000"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533400" y="1524000"/>
            <a:ext cx="5105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Local governments &amp; people no longer had a say in how their country was run</a:t>
            </a:r>
            <a:endParaRPr>
              <a:solidFill>
                <a:srgbClr val="000000"/>
              </a:solidFill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Europeans imposed their laws upon the colonies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http://gulinphoto.com/gallery/masai/masai_tribe2/masai2_06.jpg"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485180"/>
            <a:ext cx="3886200" cy="2611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vignette4.wikia.nocookie.net/weirdcommunity/images/6/6f/Puppet.png/revision/latest?cb=20130323224328"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2438400"/>
            <a:ext cx="2895600" cy="405901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8382000" y="133350"/>
            <a:ext cx="3276600" cy="3314700"/>
          </a:xfrm>
          <a:prstGeom prst="noSmoking">
            <a:avLst>
              <a:gd fmla="val 3441" name="adj"/>
            </a:avLst>
          </a:prstGeom>
          <a:solidFill>
            <a:schemeClr val="accent1"/>
          </a:solidFill>
          <a:ln cap="flat" cmpd="sng" w="12700">
            <a:solidFill>
              <a:srgbClr val="799B2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71" name="Shape 271"/>
          <p:cNvSpPr txBox="1"/>
          <p:nvPr>
            <p:ph type="title"/>
          </p:nvPr>
        </p:nvSpPr>
        <p:spPr>
          <a:xfrm>
            <a:off x="482600" y="998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</a:rPr>
              <a:t>5.  Widespread Famine</a:t>
            </a:r>
            <a:endParaRPr b="1" sz="4800"/>
          </a:p>
        </p:txBody>
      </p:sp>
      <p:sp>
        <p:nvSpPr>
          <p:cNvPr id="272" name="Shape 272"/>
          <p:cNvSpPr txBox="1"/>
          <p:nvPr>
            <p:ph idx="2" type="body"/>
          </p:nvPr>
        </p:nvSpPr>
        <p:spPr>
          <a:xfrm>
            <a:off x="482600" y="1143000"/>
            <a:ext cx="5895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many areas, European rulers implemented a forced labor system to collect raw materials or grow cash crops instead of farm real food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://s4.thingpic.com/images/k9/wik5utd71DhP57LwcKUgzXGN.jpeg"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615336"/>
            <a:ext cx="3328791" cy="1956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frica coffee cash crops" id="274" name="Shape 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06368"/>
            <a:ext cx="513762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imberly diamond mines" id="275" name="Shape 2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000" y="332225"/>
            <a:ext cx="4537875" cy="298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Large confetti" id="280" name="Shape 280"/>
          <p:cNvSpPr txBox="1"/>
          <p:nvPr>
            <p:ph type="title"/>
          </p:nvPr>
        </p:nvSpPr>
        <p:spPr>
          <a:xfrm>
            <a:off x="466550" y="395825"/>
            <a:ext cx="11205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rebuchet MS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</a:rPr>
              <a:t>6.  Internal conflict: Tension between ethnic groups </a:t>
            </a:r>
            <a:endParaRPr b="1" sz="4800"/>
          </a:p>
        </p:txBody>
      </p:sp>
      <p:sp>
        <p:nvSpPr>
          <p:cNvPr id="281" name="Shape 281"/>
          <p:cNvSpPr txBox="1"/>
          <p:nvPr>
            <p:ph idx="2" type="body"/>
          </p:nvPr>
        </p:nvSpPr>
        <p:spPr>
          <a:xfrm>
            <a:off x="482600" y="1752600"/>
            <a:ext cx="5613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European interference many ethnic groups began fighting amongst themselves within the imperialized countries.</a:t>
            </a:r>
            <a:endParaRPr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Europeans did not consider pre-existing </a:t>
            </a:r>
            <a:r>
              <a:rPr lang="en-US" sz="3200">
                <a:solidFill>
                  <a:srgbClr val="000000"/>
                </a:solidFill>
              </a:rPr>
              <a:t>borders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or issues within these countries.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http://www.endtime.com/wp-content/uploads/130730_israel_palestine_ap_328.jpg"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967327"/>
            <a:ext cx="5229225" cy="2835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2.vox-cdn.com/assets/4769002/126633561.jpg"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8200" y="4302916"/>
            <a:ext cx="3375425" cy="2250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eography.mrdonn.org/wh_arab_israeli_conflict.GIF" id="284" name="Shape 2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4016119"/>
            <a:ext cx="2178217" cy="23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