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958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5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41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4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0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2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4F2123F-6D18-4438-B4A5-D1D296ADB1D8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30CAD1A-CF2D-4637-89AD-785CC3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Ten Stages of Genocide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9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07" y="0"/>
            <a:ext cx="9692640" cy="1325562"/>
          </a:xfrm>
        </p:spPr>
        <p:txBody>
          <a:bodyPr/>
          <a:lstStyle/>
          <a:p>
            <a:r>
              <a:rPr lang="en-US" b="1" dirty="0" smtClean="0"/>
              <a:t>Extermination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99" y="1579418"/>
            <a:ext cx="4839233" cy="2327564"/>
          </a:xfrm>
        </p:spPr>
        <p:txBody>
          <a:bodyPr>
            <a:normAutofit/>
          </a:bodyPr>
          <a:lstStyle/>
          <a:p>
            <a:r>
              <a:rPr lang="en-US" sz="3600" dirty="0"/>
              <a:t>Extermination </a:t>
            </a:r>
            <a:r>
              <a:rPr lang="en-US" sz="3600" dirty="0" smtClean="0"/>
              <a:t>begins</a:t>
            </a:r>
          </a:p>
          <a:p>
            <a:r>
              <a:rPr lang="en-US" sz="3600" dirty="0"/>
              <a:t>M</a:t>
            </a:r>
            <a:r>
              <a:rPr lang="en-US" sz="3600" dirty="0" smtClean="0"/>
              <a:t>ass </a:t>
            </a:r>
            <a:r>
              <a:rPr lang="en-US" sz="3600" dirty="0"/>
              <a:t>killing is legal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3227" y="387098"/>
            <a:ext cx="6178035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Armenia: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1,000,000 killed from 1915-1923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China under Mao: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58,000,000 killed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USSR under Stalin: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20,000,000 killed (Robert Conquest, 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</a:rPr>
              <a:t>The Great Terror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Holocaust: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5,700,000 killed from 1933-1945 (Nuremberg Trial)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Khmer Rouge (Cambodia):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1,600,000 killed between 1975-1978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Bosnia: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250,000 killed from 1992-1995 (U.S. State Dept.)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Rwanda: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1,000,000 killed in 1994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Somalia: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300,000 killed from 1991-present (IRIN, a UN agency)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Darfur: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at least 450,000 killed from 2003-present (UN High Commission on Refugees)</a:t>
            </a:r>
          </a:p>
        </p:txBody>
      </p:sp>
    </p:spTree>
    <p:extLst>
      <p:ext uri="{BB962C8B-B14F-4D97-AF65-F5344CB8AC3E}">
        <p14:creationId xmlns:p14="http://schemas.microsoft.com/office/powerpoint/2010/main" val="234141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4" y="-259882"/>
            <a:ext cx="9692640" cy="1325562"/>
          </a:xfrm>
        </p:spPr>
        <p:txBody>
          <a:bodyPr/>
          <a:lstStyle/>
          <a:p>
            <a:r>
              <a:rPr lang="en-US" b="1" dirty="0" smtClean="0"/>
              <a:t>Denial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04" y="1203158"/>
            <a:ext cx="5414818" cy="4351337"/>
          </a:xfrm>
        </p:spPr>
        <p:txBody>
          <a:bodyPr/>
          <a:lstStyle/>
          <a:p>
            <a:pPr fontAlgn="base"/>
            <a:r>
              <a:rPr lang="en-US" sz="3600" dirty="0"/>
              <a:t>Deny </a:t>
            </a:r>
            <a:r>
              <a:rPr lang="en-US" sz="3600" dirty="0" smtClean="0"/>
              <a:t>crimes – blame the victims</a:t>
            </a:r>
            <a:endParaRPr lang="en-US" sz="3600" dirty="0"/>
          </a:p>
          <a:p>
            <a:pPr fontAlgn="base"/>
            <a:r>
              <a:rPr lang="en-US" sz="3600" dirty="0"/>
              <a:t>Cover up </a:t>
            </a:r>
            <a:r>
              <a:rPr lang="en-US" sz="3600" dirty="0" smtClean="0"/>
              <a:t>evidence</a:t>
            </a:r>
          </a:p>
          <a:p>
            <a:pPr fontAlgn="base"/>
            <a:r>
              <a:rPr lang="en-US" sz="3600" dirty="0" smtClean="0"/>
              <a:t>Prevent investigations from happening</a:t>
            </a:r>
            <a:endParaRPr lang="en-US" sz="3600" dirty="0"/>
          </a:p>
          <a:p>
            <a:endParaRPr lang="en-US" dirty="0"/>
          </a:p>
        </p:txBody>
      </p:sp>
      <p:pic>
        <p:nvPicPr>
          <p:cNvPr id="9218" name="Picture 2" descr="A False Memory: Nominating the “Nanjing Massacre” to the UNESCO Memory of the World Progra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322" y="402899"/>
            <a:ext cx="6000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holocaust deni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968" y="4113414"/>
            <a:ext cx="3529937" cy="25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2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2" y="714674"/>
            <a:ext cx="10479505" cy="2184937"/>
          </a:xfrm>
        </p:spPr>
        <p:txBody>
          <a:bodyPr>
            <a:noAutofit/>
          </a:bodyPr>
          <a:lstStyle/>
          <a:p>
            <a:r>
              <a:rPr lang="en-US" sz="5400" dirty="0" smtClean="0"/>
              <a:t>Identify the 10 Stages of Genocide in the Rwanda Genocide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3068053"/>
            <a:ext cx="8595360" cy="311208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7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should the international community do about genocide?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should the US do about genocide?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163632"/>
            <a:ext cx="9692640" cy="1325562"/>
          </a:xfrm>
        </p:spPr>
        <p:txBody>
          <a:bodyPr/>
          <a:lstStyle/>
          <a:p>
            <a:r>
              <a:rPr lang="en-US" b="1" dirty="0" smtClean="0"/>
              <a:t>Classification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61" y="1299408"/>
            <a:ext cx="5855620" cy="4908887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800" dirty="0"/>
              <a:t>“</a:t>
            </a:r>
            <a:r>
              <a:rPr lang="en-US" sz="3200" dirty="0"/>
              <a:t>Us vs. them” mentality by ethnicity, race, religion, or </a:t>
            </a:r>
            <a:r>
              <a:rPr lang="en-US" sz="3200" dirty="0" smtClean="0"/>
              <a:t>nationality</a:t>
            </a:r>
          </a:p>
          <a:p>
            <a:pPr fontAlgn="base"/>
            <a:endParaRPr lang="en-US" sz="3200" dirty="0"/>
          </a:p>
          <a:p>
            <a:pPr fontAlgn="base"/>
            <a:endParaRPr lang="en-US" sz="3200" dirty="0" smtClean="0"/>
          </a:p>
          <a:p>
            <a:pPr fontAlgn="base"/>
            <a:endParaRPr lang="en-US" sz="3200" dirty="0"/>
          </a:p>
          <a:p>
            <a:pPr fontAlgn="base"/>
            <a:r>
              <a:rPr lang="en-US" sz="3200" dirty="0"/>
              <a:t>If society is too segregated (divided), they are most likely to have genocide.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305" y="-814953"/>
            <a:ext cx="5598695" cy="8399290"/>
          </a:xfrm>
          <a:prstGeom prst="rect">
            <a:avLst/>
          </a:prstGeom>
        </p:spPr>
      </p:pic>
      <p:pic>
        <p:nvPicPr>
          <p:cNvPr id="2050" name="Picture 2" descr="Image result for genocide symboliz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51" y="2456033"/>
            <a:ext cx="3204141" cy="18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1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7" y="174512"/>
            <a:ext cx="9692640" cy="1325562"/>
          </a:xfrm>
        </p:spPr>
        <p:txBody>
          <a:bodyPr/>
          <a:lstStyle/>
          <a:p>
            <a:r>
              <a:rPr lang="en-US" b="1" dirty="0" smtClean="0"/>
              <a:t>Symbolization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06" y="1691322"/>
            <a:ext cx="6101105" cy="4351337"/>
          </a:xfrm>
        </p:spPr>
        <p:txBody>
          <a:bodyPr>
            <a:noAutofit/>
          </a:bodyPr>
          <a:lstStyle/>
          <a:p>
            <a:pPr fontAlgn="base"/>
            <a:r>
              <a:rPr lang="en-US" sz="2800" dirty="0"/>
              <a:t>Give names or symbol to the classification of ethnicity, race, religion, nationality </a:t>
            </a:r>
            <a:endParaRPr lang="en-US" sz="2800" dirty="0" smtClean="0"/>
          </a:p>
          <a:p>
            <a:pPr marL="0" indent="0" fontAlgn="base">
              <a:buNone/>
            </a:pPr>
            <a:endParaRPr lang="en-US" sz="2800" dirty="0"/>
          </a:p>
          <a:p>
            <a:pPr fontAlgn="base"/>
            <a:r>
              <a:rPr lang="en-US" sz="2800" dirty="0" smtClean="0"/>
              <a:t>Classification </a:t>
            </a:r>
            <a:r>
              <a:rPr lang="en-US" sz="2800" dirty="0"/>
              <a:t>and symbolization are universally human and do not necessarily result in genocide unless they lead to the stage of dehumanization </a:t>
            </a:r>
          </a:p>
          <a:p>
            <a:endParaRPr lang="en-US" sz="2800" dirty="0"/>
          </a:p>
        </p:txBody>
      </p:sp>
      <p:pic>
        <p:nvPicPr>
          <p:cNvPr id="1026" name="Picture 2" descr="Image result for genocide symbo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1" y="365760"/>
            <a:ext cx="2791326" cy="320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7" y="3447618"/>
            <a:ext cx="2847140" cy="30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3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43" y="-259880"/>
            <a:ext cx="9692640" cy="1325562"/>
          </a:xfrm>
        </p:spPr>
        <p:txBody>
          <a:bodyPr/>
          <a:lstStyle/>
          <a:p>
            <a:r>
              <a:rPr lang="en-US" b="1" dirty="0" smtClean="0"/>
              <a:t>Discrimination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43" y="1241985"/>
            <a:ext cx="5166842" cy="5194910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/>
              <a:t>Dominate group uses laws, customs, and political power to deny the rights of other </a:t>
            </a:r>
            <a:r>
              <a:rPr lang="en-US" sz="2800" dirty="0" smtClean="0"/>
              <a:t>group</a:t>
            </a:r>
          </a:p>
          <a:p>
            <a:pPr fontAlgn="base"/>
            <a:endParaRPr lang="en-US" sz="2800" dirty="0"/>
          </a:p>
          <a:p>
            <a:pPr marL="0" indent="0" fontAlgn="base">
              <a:buNone/>
            </a:pPr>
            <a:r>
              <a:rPr lang="en-US" sz="2800" dirty="0"/>
              <a:t>Ex. </a:t>
            </a:r>
            <a:endParaRPr lang="en-US" sz="2800" dirty="0" smtClean="0"/>
          </a:p>
          <a:p>
            <a:pPr marL="0" indent="0" fontAlgn="base">
              <a:buNone/>
            </a:pPr>
            <a:r>
              <a:rPr lang="en-US" sz="2800" b="1" dirty="0" smtClean="0"/>
              <a:t>Nuremberg </a:t>
            </a:r>
            <a:r>
              <a:rPr lang="en-US" sz="2800" b="1" dirty="0"/>
              <a:t>Laws </a:t>
            </a:r>
            <a:r>
              <a:rPr lang="en-US" sz="2800" dirty="0"/>
              <a:t>in 1935 Nazi Germany </a:t>
            </a:r>
            <a:r>
              <a:rPr lang="en-US" sz="2800" dirty="0" smtClean="0"/>
              <a:t>made interracial marriages illegal, stripped </a:t>
            </a:r>
            <a:r>
              <a:rPr lang="en-US" sz="2800" dirty="0"/>
              <a:t>Jewish people of </a:t>
            </a:r>
            <a:r>
              <a:rPr lang="en-US" sz="2800" dirty="0" smtClean="0"/>
              <a:t>citizenship, etc.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3074" name="Picture 2" descr="Image result for nuremberg la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41" y="854241"/>
            <a:ext cx="6389359" cy="47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4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40" y="-295981"/>
            <a:ext cx="9692640" cy="1325562"/>
          </a:xfrm>
        </p:spPr>
        <p:txBody>
          <a:bodyPr/>
          <a:lstStyle/>
          <a:p>
            <a:r>
              <a:rPr lang="en-US" b="1" dirty="0" smtClean="0"/>
              <a:t>Dehumanization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40" y="1167059"/>
            <a:ext cx="5608160" cy="5185615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/>
              <a:t>When one group treats another group as second-class citizens</a:t>
            </a:r>
          </a:p>
          <a:p>
            <a:pPr fontAlgn="base"/>
            <a:r>
              <a:rPr lang="en-US" sz="3200" dirty="0" smtClean="0"/>
              <a:t>Viewed </a:t>
            </a:r>
            <a:r>
              <a:rPr lang="en-US" sz="3200" dirty="0"/>
              <a:t>as less than </a:t>
            </a:r>
            <a:r>
              <a:rPr lang="en-US" sz="3200" dirty="0" smtClean="0"/>
              <a:t>humans</a:t>
            </a:r>
          </a:p>
          <a:p>
            <a:pPr fontAlgn="base"/>
            <a:r>
              <a:rPr lang="en-US" sz="3200" dirty="0" smtClean="0"/>
              <a:t>Psychological process of demonizing the other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en-US" sz="3000" i="1" dirty="0" smtClean="0"/>
              <a:t>Propaganda </a:t>
            </a:r>
            <a:endParaRPr lang="en-US" sz="3000" i="1" dirty="0"/>
          </a:p>
          <a:p>
            <a:endParaRPr lang="en-US" dirty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936" y="643531"/>
            <a:ext cx="3806580" cy="529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7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76" y="-187696"/>
            <a:ext cx="9692640" cy="1325562"/>
          </a:xfrm>
        </p:spPr>
        <p:txBody>
          <a:bodyPr/>
          <a:lstStyle/>
          <a:p>
            <a:r>
              <a:rPr lang="en-US" b="1" dirty="0" smtClean="0"/>
              <a:t>Organization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52" y="1228261"/>
            <a:ext cx="5271277" cy="4855292"/>
          </a:xfrm>
        </p:spPr>
        <p:txBody>
          <a:bodyPr>
            <a:normAutofit/>
          </a:bodyPr>
          <a:lstStyle/>
          <a:p>
            <a:r>
              <a:rPr lang="en-US" sz="4000" dirty="0"/>
              <a:t>Genocide </a:t>
            </a:r>
            <a:r>
              <a:rPr lang="en-US" sz="4000" dirty="0" smtClean="0"/>
              <a:t>is a group crime</a:t>
            </a:r>
          </a:p>
          <a:p>
            <a:r>
              <a:rPr lang="en-US" sz="4000" u="sng" dirty="0" smtClean="0"/>
              <a:t>Always</a:t>
            </a:r>
            <a:r>
              <a:rPr lang="en-US" sz="4000" dirty="0" smtClean="0"/>
              <a:t> organized </a:t>
            </a:r>
            <a:r>
              <a:rPr lang="en-US" sz="4000" i="1" dirty="0"/>
              <a:t>usually by the state </a:t>
            </a:r>
            <a:endParaRPr lang="en-US" sz="4000" i="1" dirty="0" smtClean="0"/>
          </a:p>
          <a:p>
            <a:r>
              <a:rPr lang="en-US" sz="4000" dirty="0" smtClean="0"/>
              <a:t>Specialized militia or army unit is armed and trained </a:t>
            </a:r>
            <a:endParaRPr lang="en-US" sz="4000" dirty="0"/>
          </a:p>
        </p:txBody>
      </p:sp>
      <p:pic>
        <p:nvPicPr>
          <p:cNvPr id="5124" name="Picture 4" descr="Image result for japanese in nank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871" y="225017"/>
            <a:ext cx="4873621" cy="30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turks armenian genocid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580" y="3655907"/>
            <a:ext cx="4849819" cy="30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5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282632"/>
            <a:ext cx="9692640" cy="1325562"/>
          </a:xfrm>
        </p:spPr>
        <p:txBody>
          <a:bodyPr/>
          <a:lstStyle/>
          <a:p>
            <a:r>
              <a:rPr lang="en-US" b="1" dirty="0" smtClean="0"/>
              <a:t>Polarization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745672"/>
            <a:ext cx="5097364" cy="4351337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600" dirty="0"/>
              <a:t>Extremism drives the groups apart</a:t>
            </a:r>
          </a:p>
          <a:p>
            <a:pPr fontAlgn="base"/>
            <a:r>
              <a:rPr lang="en-US" sz="3600" dirty="0" smtClean="0"/>
              <a:t>Increased propaganda </a:t>
            </a:r>
            <a:r>
              <a:rPr lang="en-US" sz="3600" dirty="0"/>
              <a:t>that reinforce prejudice and hate </a:t>
            </a:r>
            <a:endParaRPr lang="en-US" sz="3600" dirty="0" smtClean="0"/>
          </a:p>
          <a:p>
            <a:pPr fontAlgn="base"/>
            <a:r>
              <a:rPr lang="en-US" sz="3600" dirty="0" smtClean="0"/>
              <a:t>Moderates are intimidated/arrested/killed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6146" name="Picture 2" descr="Image result for kristallnach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437" y="282633"/>
            <a:ext cx="3429000" cy="24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kristallnach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762" y="3159412"/>
            <a:ext cx="3644207" cy="293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51818" y="836668"/>
            <a:ext cx="1903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Kristallnacht (night of broken glass), Germany 1948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7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290" y="0"/>
            <a:ext cx="9692640" cy="1325562"/>
          </a:xfrm>
        </p:spPr>
        <p:txBody>
          <a:bodyPr/>
          <a:lstStyle/>
          <a:p>
            <a:r>
              <a:rPr lang="en-US" b="1" dirty="0" smtClean="0"/>
              <a:t>Preparation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290" y="1643575"/>
            <a:ext cx="5273721" cy="4351337"/>
          </a:xfrm>
        </p:spPr>
        <p:txBody>
          <a:bodyPr>
            <a:normAutofit/>
          </a:bodyPr>
          <a:lstStyle/>
          <a:p>
            <a:pPr fontAlgn="base"/>
            <a:r>
              <a:rPr lang="en-US" sz="3600" dirty="0"/>
              <a:t>“Final Solution” to the _____ problem</a:t>
            </a:r>
          </a:p>
          <a:p>
            <a:pPr fontAlgn="base"/>
            <a:r>
              <a:rPr lang="en-US" sz="3600" dirty="0" smtClean="0"/>
              <a:t>Often </a:t>
            </a:r>
            <a:r>
              <a:rPr lang="en-US" sz="3600" dirty="0"/>
              <a:t>use euphemism to cloak intentions</a:t>
            </a:r>
          </a:p>
          <a:p>
            <a:pPr lvl="1" fontAlgn="base"/>
            <a:r>
              <a:rPr lang="en-US" sz="3200" dirty="0"/>
              <a:t>Ethnic cleansing</a:t>
            </a:r>
          </a:p>
          <a:p>
            <a:pPr lvl="1" fontAlgn="base"/>
            <a:r>
              <a:rPr lang="en-US" sz="3200" dirty="0"/>
              <a:t>Purification </a:t>
            </a:r>
          </a:p>
          <a:p>
            <a:pPr lvl="1" fontAlgn="base"/>
            <a:r>
              <a:rPr lang="en-US" sz="3200" dirty="0"/>
              <a:t>Counter-terrorism  </a:t>
            </a:r>
          </a:p>
          <a:p>
            <a:endParaRPr lang="en-US" sz="2400" dirty="0"/>
          </a:p>
        </p:txBody>
      </p:sp>
      <p:pic>
        <p:nvPicPr>
          <p:cNvPr id="7170" name="Picture 2" descr="Image result for tuol sleng khmer rou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011" y="668641"/>
            <a:ext cx="6109873" cy="194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genocide prepar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335" y="3287151"/>
            <a:ext cx="4987549" cy="33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3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81" y="-216131"/>
            <a:ext cx="9692640" cy="1325562"/>
          </a:xfrm>
        </p:spPr>
        <p:txBody>
          <a:bodyPr/>
          <a:lstStyle/>
          <a:p>
            <a:r>
              <a:rPr lang="en-US" b="1" dirty="0" smtClean="0"/>
              <a:t>Persecution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81" y="1246909"/>
            <a:ext cx="5076583" cy="4351337"/>
          </a:xfrm>
        </p:spPr>
        <p:txBody>
          <a:bodyPr>
            <a:noAutofit/>
          </a:bodyPr>
          <a:lstStyle/>
          <a:p>
            <a:pPr fontAlgn="base"/>
            <a:r>
              <a:rPr lang="en-US" sz="3200" dirty="0"/>
              <a:t>Victims are identified &amp; separated out into</a:t>
            </a:r>
          </a:p>
          <a:p>
            <a:pPr lvl="1" fontAlgn="base"/>
            <a:r>
              <a:rPr lang="en-US" sz="2800" dirty="0"/>
              <a:t>Ghettos</a:t>
            </a:r>
          </a:p>
          <a:p>
            <a:pPr lvl="1" fontAlgn="base"/>
            <a:r>
              <a:rPr lang="en-US" sz="2800" dirty="0"/>
              <a:t>Concentration camps</a:t>
            </a:r>
          </a:p>
          <a:p>
            <a:pPr lvl="1" fontAlgn="base"/>
            <a:r>
              <a:rPr lang="en-US" sz="2800" dirty="0"/>
              <a:t>Starved</a:t>
            </a:r>
          </a:p>
          <a:p>
            <a:pPr lvl="1" fontAlgn="base"/>
            <a:r>
              <a:rPr lang="en-US" sz="2800" dirty="0"/>
              <a:t>Executed </a:t>
            </a:r>
          </a:p>
          <a:p>
            <a:pPr fontAlgn="base"/>
            <a:r>
              <a:rPr lang="en-US" sz="3200" dirty="0" smtClean="0"/>
              <a:t>Death </a:t>
            </a:r>
            <a:r>
              <a:rPr lang="en-US" sz="3200" dirty="0"/>
              <a:t>lists are drawn up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35" y="446650"/>
            <a:ext cx="4686589" cy="35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isis yazidi genocid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1839" y="4372499"/>
            <a:ext cx="3665785" cy="24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3907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59</TotalTime>
  <Words>288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</vt:lpstr>
      <vt:lpstr>Century Schoolbook</vt:lpstr>
      <vt:lpstr>Wingdings</vt:lpstr>
      <vt:lpstr>Wingdings 2</vt:lpstr>
      <vt:lpstr>View</vt:lpstr>
      <vt:lpstr>Ten Stages of Genocide</vt:lpstr>
      <vt:lpstr>Classification </vt:lpstr>
      <vt:lpstr>Symbolization</vt:lpstr>
      <vt:lpstr>Discrimination</vt:lpstr>
      <vt:lpstr>Dehumanization </vt:lpstr>
      <vt:lpstr>Organization </vt:lpstr>
      <vt:lpstr>Polarization </vt:lpstr>
      <vt:lpstr>Preparation </vt:lpstr>
      <vt:lpstr>Persecution </vt:lpstr>
      <vt:lpstr>Extermination </vt:lpstr>
      <vt:lpstr>Denial</vt:lpstr>
      <vt:lpstr>Identify the 10 Stages of Genocide in the Rwanda Genocide  </vt:lpstr>
      <vt:lpstr>What should the international community do about genocide?</vt:lpstr>
      <vt:lpstr>What should the US do about genocide?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Genocide</dc:title>
  <dc:creator>Nguyen, Thai-Hang    SHS - Staff</dc:creator>
  <cp:lastModifiedBy>Nguyen, Thai-Hang    SHS - Staff</cp:lastModifiedBy>
  <cp:revision>8</cp:revision>
  <dcterms:created xsi:type="dcterms:W3CDTF">2018-01-11T16:47:25Z</dcterms:created>
  <dcterms:modified xsi:type="dcterms:W3CDTF">2018-01-12T00:04:10Z</dcterms:modified>
</cp:coreProperties>
</file>