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950075" cy="9236075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rsiva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6767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96875" y="692150"/>
            <a:ext cx="6156324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6767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936767" y="8772667"/>
            <a:ext cx="3011700" cy="461700"/>
          </a:xfrm>
          <a:prstGeom prst="rect">
            <a:avLst/>
          </a:prstGeom>
        </p:spPr>
        <p:txBody>
          <a:bodyPr wrap="square" lIns="92475" tIns="46225" rIns="92475" bIns="462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3936767" y="8772667"/>
            <a:ext cx="3011700" cy="461700"/>
          </a:xfrm>
          <a:prstGeom prst="rect">
            <a:avLst/>
          </a:prstGeom>
        </p:spPr>
        <p:txBody>
          <a:bodyPr wrap="square" lIns="92475" tIns="46225" rIns="92475" bIns="462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30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6193369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766732" y="273055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3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7285037" y="1828805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4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clipArt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197600" y="4114800"/>
            <a:ext cx="5080000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63083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914400" y="2130430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Maslow’s Hierarchy of Needs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way of understanding different people around the world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021" y="0"/>
            <a:ext cx="1890182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1600" y="7"/>
            <a:ext cx="4064000" cy="260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400" y="5094287"/>
            <a:ext cx="3352799" cy="214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1200" y="152406"/>
            <a:ext cx="3251199" cy="20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73171" y="4419600"/>
            <a:ext cx="2112433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Security/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Safety:  A Most Powerful Need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16388" y="1752597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frightened, our thoughts and energies are diverted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 of, or actual attack creates “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fight or flight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reaction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threats to safety can be </a:t>
            </a:r>
            <a:r>
              <a:rPr lang="en-US" sz="2800" b="1" i="0" u="sng" strike="noStrike" cap="none">
                <a:solidFill>
                  <a:schemeClr val="dk1"/>
                </a:solidFill>
              </a:rPr>
              <a:t>physical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emotional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814" y="1905000"/>
            <a:ext cx="4867835" cy="366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Fight or Flight 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99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625" y="1935762"/>
            <a:ext cx="4541074" cy="43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625" y="3268425"/>
            <a:ext cx="4646975" cy="340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400" y="1935737"/>
            <a:ext cx="5991225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8870950" y="4851407"/>
            <a:ext cx="1602316" cy="1660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591" y="119885"/>
                </a:moveTo>
                <a:lnTo>
                  <a:pt x="0" y="51051"/>
                </a:lnTo>
                <a:lnTo>
                  <a:pt x="53104" y="0"/>
                </a:lnTo>
                <a:lnTo>
                  <a:pt x="119841" y="59655"/>
                </a:lnTo>
                <a:lnTo>
                  <a:pt x="56591" y="119885"/>
                </a:lnTo>
              </a:path>
            </a:pathLst>
          </a:custGeom>
          <a:solidFill>
            <a:srgbClr val="51DC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2125138" y="4851400"/>
            <a:ext cx="7457016" cy="71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732"/>
                </a:moveTo>
                <a:lnTo>
                  <a:pt x="108555" y="119732"/>
                </a:lnTo>
                <a:lnTo>
                  <a:pt x="119965" y="0"/>
                </a:lnTo>
                <a:lnTo>
                  <a:pt x="15327" y="0"/>
                </a:lnTo>
                <a:lnTo>
                  <a:pt x="0" y="119732"/>
                </a:lnTo>
              </a:path>
            </a:pathLst>
          </a:custGeom>
          <a:solidFill>
            <a:srgbClr val="00AE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1397004" y="5557837"/>
            <a:ext cx="8235950" cy="9572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47" y="0"/>
                </a:moveTo>
                <a:lnTo>
                  <a:pt x="108866" y="0"/>
                </a:lnTo>
                <a:lnTo>
                  <a:pt x="119969" y="119800"/>
                </a:lnTo>
                <a:lnTo>
                  <a:pt x="0" y="119800"/>
                </a:lnTo>
                <a:lnTo>
                  <a:pt x="10547" y="0"/>
                </a:lnTo>
              </a:path>
            </a:pathLst>
          </a:custGeom>
          <a:solidFill>
            <a:srgbClr val="60C9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2927351" y="5791201"/>
            <a:ext cx="3965829" cy="643766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Physiological Needs</a:t>
            </a:r>
          </a:p>
        </p:txBody>
      </p:sp>
      <p:grpSp>
        <p:nvGrpSpPr>
          <p:cNvPr id="360" name="Shape 360"/>
          <p:cNvGrpSpPr/>
          <p:nvPr/>
        </p:nvGrpSpPr>
        <p:grpSpPr>
          <a:xfrm>
            <a:off x="2258484" y="3908432"/>
            <a:ext cx="7196667" cy="1503362"/>
            <a:chOff x="1067" y="2462"/>
            <a:chExt cx="3400" cy="946"/>
          </a:xfrm>
        </p:grpSpPr>
        <p:sp>
          <p:nvSpPr>
            <p:cNvPr id="361" name="Shape 361"/>
            <p:cNvSpPr/>
            <p:nvPr/>
          </p:nvSpPr>
          <p:spPr>
            <a:xfrm>
              <a:off x="3799" y="2462"/>
              <a:ext cx="668" cy="9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077" y="119873"/>
                  </a:moveTo>
                  <a:lnTo>
                    <a:pt x="0" y="42069"/>
                  </a:lnTo>
                  <a:lnTo>
                    <a:pt x="44550" y="0"/>
                  </a:lnTo>
                  <a:lnTo>
                    <a:pt x="119820" y="66145"/>
                  </a:lnTo>
                  <a:lnTo>
                    <a:pt x="61077" y="119873"/>
                  </a:lnTo>
                </a:path>
              </a:pathLst>
            </a:custGeom>
            <a:solidFill>
              <a:srgbClr val="FF5F7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1402" y="2462"/>
              <a:ext cx="2646" cy="3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40"/>
                  </a:moveTo>
                  <a:lnTo>
                    <a:pt x="108666" y="119640"/>
                  </a:lnTo>
                  <a:lnTo>
                    <a:pt x="119954" y="0"/>
                  </a:lnTo>
                  <a:lnTo>
                    <a:pt x="21443" y="718"/>
                  </a:lnTo>
                  <a:lnTo>
                    <a:pt x="0" y="119640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067" y="2794"/>
              <a:ext cx="3072" cy="6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804"/>
                  </a:moveTo>
                  <a:lnTo>
                    <a:pt x="119960" y="119804"/>
                  </a:lnTo>
                  <a:lnTo>
                    <a:pt x="106684" y="0"/>
                  </a:lnTo>
                  <a:lnTo>
                    <a:pt x="13159" y="0"/>
                  </a:lnTo>
                  <a:lnTo>
                    <a:pt x="0" y="119804"/>
                  </a:lnTo>
                </a:path>
              </a:pathLst>
            </a:custGeom>
            <a:solidFill>
              <a:srgbClr val="FF001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Shape 364"/>
          <p:cNvGrpSpPr/>
          <p:nvPr/>
        </p:nvGrpSpPr>
        <p:grpSpPr>
          <a:xfrm>
            <a:off x="3090333" y="2978153"/>
            <a:ext cx="5344583" cy="1306512"/>
            <a:chOff x="1460" y="1876"/>
            <a:chExt cx="2524" cy="822"/>
          </a:xfrm>
        </p:grpSpPr>
        <p:sp>
          <p:nvSpPr>
            <p:cNvPr id="365" name="Shape 365"/>
            <p:cNvSpPr/>
            <p:nvPr/>
          </p:nvSpPr>
          <p:spPr>
            <a:xfrm>
              <a:off x="3400" y="1876"/>
              <a:ext cx="583" cy="8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2594"/>
                  </a:moveTo>
                  <a:lnTo>
                    <a:pt x="71301" y="119853"/>
                  </a:lnTo>
                  <a:lnTo>
                    <a:pt x="119794" y="75127"/>
                  </a:lnTo>
                  <a:lnTo>
                    <a:pt x="34520" y="0"/>
                  </a:lnTo>
                  <a:lnTo>
                    <a:pt x="0" y="32594"/>
                  </a:lnTo>
                </a:path>
              </a:pathLst>
            </a:custGeom>
            <a:solidFill>
              <a:srgbClr val="BF5FF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1800" y="1876"/>
              <a:ext cx="1768" cy="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461"/>
                  </a:moveTo>
                  <a:lnTo>
                    <a:pt x="108535" y="119461"/>
                  </a:lnTo>
                  <a:lnTo>
                    <a:pt x="119932" y="0"/>
                  </a:lnTo>
                  <a:lnTo>
                    <a:pt x="30322" y="0"/>
                  </a:lnTo>
                  <a:lnTo>
                    <a:pt x="0" y="119461"/>
                  </a:lnTo>
                </a:path>
              </a:pathLst>
            </a:custGeom>
            <a:solidFill>
              <a:srgbClr val="5F009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460" y="2097"/>
              <a:ext cx="2287" cy="6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800"/>
                  </a:moveTo>
                  <a:lnTo>
                    <a:pt x="119947" y="119800"/>
                  </a:lnTo>
                  <a:lnTo>
                    <a:pt x="101792" y="0"/>
                  </a:lnTo>
                  <a:lnTo>
                    <a:pt x="17839" y="0"/>
                  </a:lnTo>
                  <a:lnTo>
                    <a:pt x="0" y="119800"/>
                  </a:lnTo>
                </a:path>
              </a:pathLst>
            </a:custGeom>
            <a:solidFill>
              <a:srgbClr val="9F3FD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Shape 368"/>
          <p:cNvSpPr/>
          <p:nvPr/>
        </p:nvSpPr>
        <p:spPr>
          <a:xfrm>
            <a:off x="4089894" y="3368682"/>
            <a:ext cx="2962350" cy="951542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 &amp; Belonging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</a:p>
        </p:txBody>
      </p:sp>
      <p:sp>
        <p:nvSpPr>
          <p:cNvPr id="369" name="Shape 369"/>
          <p:cNvSpPr/>
          <p:nvPr/>
        </p:nvSpPr>
        <p:spPr>
          <a:xfrm>
            <a:off x="2520951" y="4633919"/>
            <a:ext cx="5604933" cy="638174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Needs</a:t>
            </a:r>
          </a:p>
        </p:txBody>
      </p:sp>
      <p:sp>
        <p:nvSpPr>
          <p:cNvPr id="370" name="Shape 370"/>
          <p:cNvSpPr/>
          <p:nvPr/>
        </p:nvSpPr>
        <p:spPr>
          <a:xfrm>
            <a:off x="2121" y="1588"/>
            <a:ext cx="12086166" cy="6985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Hierarchy of Needs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6" name="Shape 376"/>
          <p:cNvGrpSpPr/>
          <p:nvPr/>
        </p:nvGrpSpPr>
        <p:grpSpPr>
          <a:xfrm>
            <a:off x="7594599" y="3376620"/>
            <a:ext cx="4294716" cy="2949575"/>
            <a:chOff x="3588" y="2127"/>
            <a:chExt cx="2029" cy="1858"/>
          </a:xfrm>
        </p:grpSpPr>
        <p:sp>
          <p:nvSpPr>
            <p:cNvPr id="377" name="Shape 377"/>
            <p:cNvSpPr/>
            <p:nvPr/>
          </p:nvSpPr>
          <p:spPr>
            <a:xfrm>
              <a:off x="5258" y="3406"/>
              <a:ext cx="358" cy="5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490" y="119792"/>
                  </a:moveTo>
                  <a:lnTo>
                    <a:pt x="0" y="51072"/>
                  </a:lnTo>
                  <a:lnTo>
                    <a:pt x="53147" y="0"/>
                  </a:lnTo>
                  <a:lnTo>
                    <a:pt x="119665" y="59584"/>
                  </a:lnTo>
                  <a:lnTo>
                    <a:pt x="56490" y="119792"/>
                  </a:lnTo>
                </a:path>
              </a:pathLst>
            </a:custGeom>
            <a:solidFill>
              <a:srgbClr val="51DC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3750" y="3406"/>
              <a:ext cx="1667" cy="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516"/>
                  </a:moveTo>
                  <a:lnTo>
                    <a:pt x="108554" y="119516"/>
                  </a:lnTo>
                  <a:lnTo>
                    <a:pt x="119928" y="0"/>
                  </a:lnTo>
                  <a:lnTo>
                    <a:pt x="15332" y="0"/>
                  </a:lnTo>
                  <a:lnTo>
                    <a:pt x="0" y="119516"/>
                  </a:lnTo>
                </a:path>
              </a:pathLst>
            </a:custGeom>
            <a:solidFill>
              <a:srgbClr val="00AE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3588" y="3652"/>
              <a:ext cx="1842" cy="3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53" y="0"/>
                  </a:moveTo>
                  <a:lnTo>
                    <a:pt x="108859" y="0"/>
                  </a:lnTo>
                  <a:lnTo>
                    <a:pt x="119934" y="119639"/>
                  </a:lnTo>
                  <a:lnTo>
                    <a:pt x="0" y="119639"/>
                  </a:lnTo>
                  <a:lnTo>
                    <a:pt x="10553" y="0"/>
                  </a:lnTo>
                </a:path>
              </a:pathLst>
            </a:custGeom>
            <a:solidFill>
              <a:srgbClr val="60C9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Shape 380"/>
            <p:cNvGrpSpPr/>
            <p:nvPr/>
          </p:nvGrpSpPr>
          <p:grpSpPr>
            <a:xfrm>
              <a:off x="3781" y="3079"/>
              <a:ext cx="1608" cy="522"/>
              <a:chOff x="3781" y="3079"/>
              <a:chExt cx="1608" cy="522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5072" y="3079"/>
                <a:ext cx="316" cy="5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946" y="119770"/>
                    </a:moveTo>
                    <a:lnTo>
                      <a:pt x="0" y="42068"/>
                    </a:lnTo>
                    <a:lnTo>
                      <a:pt x="44290" y="0"/>
                    </a:lnTo>
                    <a:lnTo>
                      <a:pt x="119621" y="65977"/>
                    </a:lnTo>
                    <a:lnTo>
                      <a:pt x="60946" y="119770"/>
                    </a:lnTo>
                  </a:path>
                </a:pathLst>
              </a:custGeom>
              <a:solidFill>
                <a:srgbClr val="FF5F7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3938" y="3079"/>
                <a:ext cx="1252" cy="1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347"/>
                    </a:moveTo>
                    <a:lnTo>
                      <a:pt x="108603" y="119347"/>
                    </a:lnTo>
                    <a:lnTo>
                      <a:pt x="119904" y="0"/>
                    </a:lnTo>
                    <a:lnTo>
                      <a:pt x="21452" y="652"/>
                    </a:lnTo>
                    <a:lnTo>
                      <a:pt x="0" y="119347"/>
                    </a:lnTo>
                  </a:path>
                </a:pathLst>
              </a:custGeom>
              <a:solidFill>
                <a:srgbClr val="800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3781" y="3261"/>
                <a:ext cx="1454" cy="3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647"/>
                    </a:moveTo>
                    <a:lnTo>
                      <a:pt x="119917" y="119647"/>
                    </a:lnTo>
                    <a:lnTo>
                      <a:pt x="106629" y="0"/>
                    </a:lnTo>
                    <a:lnTo>
                      <a:pt x="13122" y="0"/>
                    </a:lnTo>
                    <a:lnTo>
                      <a:pt x="0" y="119647"/>
                    </a:lnTo>
                  </a:path>
                </a:pathLst>
              </a:custGeom>
              <a:solidFill>
                <a:srgbClr val="FF001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" name="Shape 384"/>
            <p:cNvGrpSpPr/>
            <p:nvPr/>
          </p:nvGrpSpPr>
          <p:grpSpPr>
            <a:xfrm>
              <a:off x="3965" y="2754"/>
              <a:ext cx="1196" cy="455"/>
              <a:chOff x="3965" y="2754"/>
              <a:chExt cx="1196" cy="455"/>
            </a:xfrm>
          </p:grpSpPr>
          <p:sp>
            <p:nvSpPr>
              <p:cNvPr id="385" name="Shape 385"/>
              <p:cNvSpPr/>
              <p:nvPr/>
            </p:nvSpPr>
            <p:spPr>
              <a:xfrm>
                <a:off x="4884" y="2754"/>
                <a:ext cx="278" cy="4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511"/>
                    </a:moveTo>
                    <a:lnTo>
                      <a:pt x="71223" y="119735"/>
                    </a:lnTo>
                    <a:lnTo>
                      <a:pt x="119568" y="75066"/>
                    </a:lnTo>
                    <a:lnTo>
                      <a:pt x="34532" y="0"/>
                    </a:lnTo>
                    <a:lnTo>
                      <a:pt x="0" y="32511"/>
                    </a:lnTo>
                  </a:path>
                </a:pathLst>
              </a:custGeom>
              <a:solidFill>
                <a:srgbClr val="BF5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4127" y="2754"/>
                <a:ext cx="836" cy="1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032"/>
                    </a:moveTo>
                    <a:lnTo>
                      <a:pt x="108530" y="119032"/>
                    </a:lnTo>
                    <a:lnTo>
                      <a:pt x="119856" y="0"/>
                    </a:lnTo>
                    <a:lnTo>
                      <a:pt x="30250" y="0"/>
                    </a:lnTo>
                    <a:lnTo>
                      <a:pt x="0" y="119032"/>
                    </a:lnTo>
                  </a:path>
                </a:pathLst>
              </a:custGeom>
              <a:solidFill>
                <a:srgbClr val="5F009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965" y="2878"/>
                <a:ext cx="1083" cy="3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638"/>
                    </a:moveTo>
                    <a:lnTo>
                      <a:pt x="119889" y="119638"/>
                    </a:lnTo>
                    <a:lnTo>
                      <a:pt x="101717" y="0"/>
                    </a:lnTo>
                    <a:lnTo>
                      <a:pt x="17839" y="0"/>
                    </a:lnTo>
                    <a:lnTo>
                      <a:pt x="0" y="119638"/>
                    </a:lnTo>
                  </a:path>
                </a:pathLst>
              </a:custGeom>
              <a:solidFill>
                <a:srgbClr val="9F3FD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Shape 388"/>
            <p:cNvSpPr/>
            <p:nvPr/>
          </p:nvSpPr>
          <p:spPr>
            <a:xfrm>
              <a:off x="4695" y="2428"/>
              <a:ext cx="238" cy="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41" y="119696"/>
                  </a:moveTo>
                  <a:lnTo>
                    <a:pt x="119497" y="85454"/>
                  </a:lnTo>
                  <a:lnTo>
                    <a:pt x="20585" y="0"/>
                  </a:lnTo>
                  <a:lnTo>
                    <a:pt x="0" y="18181"/>
                  </a:lnTo>
                  <a:lnTo>
                    <a:pt x="81841" y="1196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4320" y="2427"/>
              <a:ext cx="416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000"/>
                  </a:moveTo>
                  <a:lnTo>
                    <a:pt x="107913" y="118000"/>
                  </a:lnTo>
                  <a:lnTo>
                    <a:pt x="119712" y="0"/>
                  </a:lnTo>
                  <a:lnTo>
                    <a:pt x="37410" y="0"/>
                  </a:lnTo>
                  <a:lnTo>
                    <a:pt x="0" y="11800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4154" y="2486"/>
              <a:ext cx="704" cy="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44"/>
                  </a:moveTo>
                  <a:lnTo>
                    <a:pt x="119829" y="119644"/>
                  </a:lnTo>
                  <a:lnTo>
                    <a:pt x="92085" y="0"/>
                  </a:lnTo>
                  <a:lnTo>
                    <a:pt x="27914" y="0"/>
                  </a:lnTo>
                  <a:lnTo>
                    <a:pt x="0" y="119644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4506" y="2127"/>
              <a:ext cx="202" cy="3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831" y="119642"/>
                  </a:moveTo>
                  <a:lnTo>
                    <a:pt x="119405" y="101071"/>
                  </a:lnTo>
                  <a:lnTo>
                    <a:pt x="0" y="0"/>
                  </a:lnTo>
                  <a:lnTo>
                    <a:pt x="96831" y="11964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4343" y="2127"/>
              <a:ext cx="327" cy="3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42"/>
                  </a:moveTo>
                  <a:lnTo>
                    <a:pt x="119633" y="119642"/>
                  </a:lnTo>
                  <a:lnTo>
                    <a:pt x="59816" y="0"/>
                  </a:lnTo>
                  <a:lnTo>
                    <a:pt x="0" y="11964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Shape 393"/>
          <p:cNvSpPr/>
          <p:nvPr/>
        </p:nvSpPr>
        <p:spPr>
          <a:xfrm>
            <a:off x="2" y="127096"/>
            <a:ext cx="12086166" cy="138243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Love and Belonging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(social/emotional)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875553" y="1524000"/>
            <a:ext cx="8432800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Inclusion - part of a group: colleagues, peers, family, clubs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Affection -  love and be loved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 - influence over others and self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Love and Belonging:  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Most Powerful Need</a:t>
            </a: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155" y="1860550"/>
            <a:ext cx="9747249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8870950" y="4851407"/>
            <a:ext cx="1602316" cy="1660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591" y="119885"/>
                </a:moveTo>
                <a:lnTo>
                  <a:pt x="0" y="51051"/>
                </a:lnTo>
                <a:lnTo>
                  <a:pt x="53104" y="0"/>
                </a:lnTo>
                <a:lnTo>
                  <a:pt x="119841" y="59655"/>
                </a:lnTo>
                <a:lnTo>
                  <a:pt x="56591" y="119885"/>
                </a:lnTo>
              </a:path>
            </a:pathLst>
          </a:custGeom>
          <a:solidFill>
            <a:srgbClr val="51DC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2125138" y="4851400"/>
            <a:ext cx="7457016" cy="71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732"/>
                </a:moveTo>
                <a:lnTo>
                  <a:pt x="108555" y="119732"/>
                </a:lnTo>
                <a:lnTo>
                  <a:pt x="119965" y="0"/>
                </a:lnTo>
                <a:lnTo>
                  <a:pt x="15327" y="0"/>
                </a:lnTo>
                <a:lnTo>
                  <a:pt x="0" y="119732"/>
                </a:lnTo>
              </a:path>
            </a:pathLst>
          </a:custGeom>
          <a:solidFill>
            <a:srgbClr val="00AE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1397004" y="5557837"/>
            <a:ext cx="8235950" cy="9572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47" y="0"/>
                </a:moveTo>
                <a:lnTo>
                  <a:pt x="108866" y="0"/>
                </a:lnTo>
                <a:lnTo>
                  <a:pt x="119969" y="119800"/>
                </a:lnTo>
                <a:lnTo>
                  <a:pt x="0" y="119800"/>
                </a:lnTo>
                <a:lnTo>
                  <a:pt x="10547" y="0"/>
                </a:lnTo>
              </a:path>
            </a:pathLst>
          </a:custGeom>
          <a:solidFill>
            <a:srgbClr val="60C9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Shape 408"/>
          <p:cNvGrpSpPr/>
          <p:nvPr/>
        </p:nvGrpSpPr>
        <p:grpSpPr>
          <a:xfrm>
            <a:off x="2258484" y="3908432"/>
            <a:ext cx="7196667" cy="1503362"/>
            <a:chOff x="1067" y="2462"/>
            <a:chExt cx="3400" cy="946"/>
          </a:xfrm>
        </p:grpSpPr>
        <p:sp>
          <p:nvSpPr>
            <p:cNvPr id="409" name="Shape 409"/>
            <p:cNvSpPr/>
            <p:nvPr/>
          </p:nvSpPr>
          <p:spPr>
            <a:xfrm>
              <a:off x="3799" y="2462"/>
              <a:ext cx="668" cy="9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077" y="119873"/>
                  </a:moveTo>
                  <a:lnTo>
                    <a:pt x="0" y="42069"/>
                  </a:lnTo>
                  <a:lnTo>
                    <a:pt x="44550" y="0"/>
                  </a:lnTo>
                  <a:lnTo>
                    <a:pt x="119820" y="66145"/>
                  </a:lnTo>
                  <a:lnTo>
                    <a:pt x="61077" y="119873"/>
                  </a:lnTo>
                </a:path>
              </a:pathLst>
            </a:custGeom>
            <a:solidFill>
              <a:srgbClr val="FF5F7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1402" y="2462"/>
              <a:ext cx="2646" cy="3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40"/>
                  </a:moveTo>
                  <a:lnTo>
                    <a:pt x="108666" y="119640"/>
                  </a:lnTo>
                  <a:lnTo>
                    <a:pt x="119954" y="0"/>
                  </a:lnTo>
                  <a:lnTo>
                    <a:pt x="21443" y="718"/>
                  </a:lnTo>
                  <a:lnTo>
                    <a:pt x="0" y="119640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1067" y="2794"/>
              <a:ext cx="3072" cy="6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804"/>
                  </a:moveTo>
                  <a:lnTo>
                    <a:pt x="119960" y="119804"/>
                  </a:lnTo>
                  <a:lnTo>
                    <a:pt x="106684" y="0"/>
                  </a:lnTo>
                  <a:lnTo>
                    <a:pt x="13159" y="0"/>
                  </a:lnTo>
                  <a:lnTo>
                    <a:pt x="0" y="119804"/>
                  </a:lnTo>
                </a:path>
              </a:pathLst>
            </a:custGeom>
            <a:solidFill>
              <a:srgbClr val="FF001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Shape 412"/>
          <p:cNvGrpSpPr/>
          <p:nvPr/>
        </p:nvGrpSpPr>
        <p:grpSpPr>
          <a:xfrm>
            <a:off x="3090333" y="2978153"/>
            <a:ext cx="5344583" cy="1306512"/>
            <a:chOff x="1460" y="1876"/>
            <a:chExt cx="2524" cy="822"/>
          </a:xfrm>
        </p:grpSpPr>
        <p:sp>
          <p:nvSpPr>
            <p:cNvPr id="413" name="Shape 413"/>
            <p:cNvSpPr/>
            <p:nvPr/>
          </p:nvSpPr>
          <p:spPr>
            <a:xfrm>
              <a:off x="3400" y="1876"/>
              <a:ext cx="583" cy="8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2594"/>
                  </a:moveTo>
                  <a:lnTo>
                    <a:pt x="71301" y="119853"/>
                  </a:lnTo>
                  <a:lnTo>
                    <a:pt x="119794" y="75127"/>
                  </a:lnTo>
                  <a:lnTo>
                    <a:pt x="34520" y="0"/>
                  </a:lnTo>
                  <a:lnTo>
                    <a:pt x="0" y="32594"/>
                  </a:lnTo>
                </a:path>
              </a:pathLst>
            </a:custGeom>
            <a:solidFill>
              <a:srgbClr val="BF5FF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1800" y="1876"/>
              <a:ext cx="1768" cy="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461"/>
                  </a:moveTo>
                  <a:lnTo>
                    <a:pt x="108535" y="119461"/>
                  </a:lnTo>
                  <a:lnTo>
                    <a:pt x="119932" y="0"/>
                  </a:lnTo>
                  <a:lnTo>
                    <a:pt x="30322" y="0"/>
                  </a:lnTo>
                  <a:lnTo>
                    <a:pt x="0" y="119461"/>
                  </a:lnTo>
                </a:path>
              </a:pathLst>
            </a:custGeom>
            <a:solidFill>
              <a:srgbClr val="5F009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1460" y="2097"/>
              <a:ext cx="2287" cy="6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800"/>
                  </a:moveTo>
                  <a:lnTo>
                    <a:pt x="119947" y="119800"/>
                  </a:lnTo>
                  <a:lnTo>
                    <a:pt x="101792" y="0"/>
                  </a:lnTo>
                  <a:lnTo>
                    <a:pt x="17839" y="0"/>
                  </a:lnTo>
                  <a:lnTo>
                    <a:pt x="0" y="119800"/>
                  </a:lnTo>
                </a:path>
              </a:pathLst>
            </a:custGeom>
            <a:solidFill>
              <a:srgbClr val="9F3FD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Shape 416"/>
          <p:cNvSpPr/>
          <p:nvPr/>
        </p:nvSpPr>
        <p:spPr>
          <a:xfrm>
            <a:off x="6354232" y="2033594"/>
            <a:ext cx="1066799" cy="11382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904" y="119832"/>
                </a:moveTo>
                <a:lnTo>
                  <a:pt x="119761" y="85523"/>
                </a:lnTo>
                <a:lnTo>
                  <a:pt x="20714" y="0"/>
                </a:lnTo>
                <a:lnTo>
                  <a:pt x="0" y="18075"/>
                </a:lnTo>
                <a:lnTo>
                  <a:pt x="81904" y="119832"/>
                </a:lnTo>
              </a:path>
            </a:pathLst>
          </a:custGeom>
          <a:solidFill>
            <a:srgbClr val="ECE846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4669371" y="2030419"/>
            <a:ext cx="1869017" cy="173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8899"/>
                </a:moveTo>
                <a:lnTo>
                  <a:pt x="108040" y="118899"/>
                </a:lnTo>
                <a:lnTo>
                  <a:pt x="119864" y="0"/>
                </a:lnTo>
                <a:lnTo>
                  <a:pt x="37372" y="0"/>
                </a:lnTo>
                <a:lnTo>
                  <a:pt x="0" y="118899"/>
                </a:lnTo>
              </a:path>
            </a:pathLst>
          </a:custGeom>
          <a:solidFill>
            <a:srgbClr val="EAEC5E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3932767" y="2201863"/>
            <a:ext cx="3151716" cy="969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03"/>
                </a:moveTo>
                <a:lnTo>
                  <a:pt x="119919" y="119803"/>
                </a:lnTo>
                <a:lnTo>
                  <a:pt x="92115" y="0"/>
                </a:lnTo>
                <a:lnTo>
                  <a:pt x="27965" y="0"/>
                </a:lnTo>
                <a:lnTo>
                  <a:pt x="0" y="119803"/>
                </a:lnTo>
              </a:path>
            </a:pathLst>
          </a:custGeom>
          <a:solidFill>
            <a:srgbClr val="ECCF5E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4654551" y="2301882"/>
            <a:ext cx="1845732" cy="942975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Esteem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</a:p>
        </p:txBody>
      </p:sp>
      <p:sp>
        <p:nvSpPr>
          <p:cNvPr id="420" name="Shape 420"/>
          <p:cNvSpPr/>
          <p:nvPr/>
        </p:nvSpPr>
        <p:spPr>
          <a:xfrm>
            <a:off x="3636435" y="1431925"/>
            <a:ext cx="434128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4089894" y="3368682"/>
            <a:ext cx="2962350" cy="951542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 &amp; Belonging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</a:p>
        </p:txBody>
      </p:sp>
      <p:sp>
        <p:nvSpPr>
          <p:cNvPr id="422" name="Shape 422"/>
          <p:cNvSpPr/>
          <p:nvPr/>
        </p:nvSpPr>
        <p:spPr>
          <a:xfrm>
            <a:off x="2927351" y="5791201"/>
            <a:ext cx="3965829" cy="643766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Physiological Needs</a:t>
            </a:r>
          </a:p>
        </p:txBody>
      </p:sp>
      <p:sp>
        <p:nvSpPr>
          <p:cNvPr id="423" name="Shape 423"/>
          <p:cNvSpPr/>
          <p:nvPr/>
        </p:nvSpPr>
        <p:spPr>
          <a:xfrm>
            <a:off x="2520951" y="4633919"/>
            <a:ext cx="5604933" cy="638174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Needs</a:t>
            </a:r>
          </a:p>
        </p:txBody>
      </p:sp>
      <p:sp>
        <p:nvSpPr>
          <p:cNvPr id="424" name="Shape 424"/>
          <p:cNvSpPr/>
          <p:nvPr/>
        </p:nvSpPr>
        <p:spPr>
          <a:xfrm>
            <a:off x="2121" y="1588"/>
            <a:ext cx="12086166" cy="6985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Hierarchy of Needs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Shape 430"/>
          <p:cNvGrpSpPr/>
          <p:nvPr/>
        </p:nvGrpSpPr>
        <p:grpSpPr>
          <a:xfrm>
            <a:off x="6781799" y="3148019"/>
            <a:ext cx="4802716" cy="3254375"/>
            <a:chOff x="3204" y="1982"/>
            <a:chExt cx="2269" cy="2050"/>
          </a:xfrm>
        </p:grpSpPr>
        <p:sp>
          <p:nvSpPr>
            <p:cNvPr id="431" name="Shape 431"/>
            <p:cNvSpPr/>
            <p:nvPr/>
          </p:nvSpPr>
          <p:spPr>
            <a:xfrm>
              <a:off x="5072" y="3395"/>
              <a:ext cx="400" cy="6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558" y="119811"/>
                  </a:moveTo>
                  <a:lnTo>
                    <a:pt x="0" y="51051"/>
                  </a:lnTo>
                  <a:lnTo>
                    <a:pt x="52967" y="0"/>
                  </a:lnTo>
                  <a:lnTo>
                    <a:pt x="119700" y="59529"/>
                  </a:lnTo>
                  <a:lnTo>
                    <a:pt x="56558" y="119811"/>
                  </a:lnTo>
                </a:path>
              </a:pathLst>
            </a:custGeom>
            <a:solidFill>
              <a:srgbClr val="51DC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3386" y="3395"/>
              <a:ext cx="1863" cy="2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560"/>
                  </a:moveTo>
                  <a:lnTo>
                    <a:pt x="108540" y="119560"/>
                  </a:lnTo>
                  <a:lnTo>
                    <a:pt x="119935" y="0"/>
                  </a:lnTo>
                  <a:lnTo>
                    <a:pt x="15321" y="0"/>
                  </a:lnTo>
                  <a:lnTo>
                    <a:pt x="0" y="119560"/>
                  </a:lnTo>
                </a:path>
              </a:pathLst>
            </a:custGeom>
            <a:solidFill>
              <a:srgbClr val="00AE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3204" y="3665"/>
              <a:ext cx="2059" cy="3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48" y="0"/>
                  </a:moveTo>
                  <a:lnTo>
                    <a:pt x="108868" y="0"/>
                  </a:lnTo>
                  <a:lnTo>
                    <a:pt x="119941" y="119673"/>
                  </a:lnTo>
                  <a:lnTo>
                    <a:pt x="0" y="119673"/>
                  </a:lnTo>
                  <a:lnTo>
                    <a:pt x="10548" y="0"/>
                  </a:lnTo>
                </a:path>
              </a:pathLst>
            </a:custGeom>
            <a:solidFill>
              <a:srgbClr val="60C9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4" name="Shape 434"/>
            <p:cNvGrpSpPr/>
            <p:nvPr/>
          </p:nvGrpSpPr>
          <p:grpSpPr>
            <a:xfrm>
              <a:off x="3418" y="3034"/>
              <a:ext cx="1799" cy="576"/>
              <a:chOff x="3418" y="3034"/>
              <a:chExt cx="1799" cy="576"/>
            </a:xfrm>
          </p:grpSpPr>
          <p:sp>
            <p:nvSpPr>
              <p:cNvPr id="435" name="Shape 435"/>
              <p:cNvSpPr/>
              <p:nvPr/>
            </p:nvSpPr>
            <p:spPr>
              <a:xfrm>
                <a:off x="4865" y="3034"/>
                <a:ext cx="353" cy="5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849" y="119791"/>
                    </a:moveTo>
                    <a:lnTo>
                      <a:pt x="0" y="42083"/>
                    </a:lnTo>
                    <a:lnTo>
                      <a:pt x="44532" y="0"/>
                    </a:lnTo>
                    <a:lnTo>
                      <a:pt x="119660" y="66041"/>
                    </a:lnTo>
                    <a:lnTo>
                      <a:pt x="60849" y="119791"/>
                    </a:lnTo>
                  </a:path>
                </a:pathLst>
              </a:custGeom>
              <a:solidFill>
                <a:srgbClr val="FF5F7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Shape 436"/>
              <p:cNvSpPr/>
              <p:nvPr/>
            </p:nvSpPr>
            <p:spPr>
              <a:xfrm>
                <a:off x="3597" y="3034"/>
                <a:ext cx="1401" cy="20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408"/>
                    </a:moveTo>
                    <a:lnTo>
                      <a:pt x="108608" y="119408"/>
                    </a:lnTo>
                    <a:lnTo>
                      <a:pt x="119914" y="0"/>
                    </a:lnTo>
                    <a:lnTo>
                      <a:pt x="21413" y="591"/>
                    </a:lnTo>
                    <a:lnTo>
                      <a:pt x="0" y="119408"/>
                    </a:lnTo>
                  </a:path>
                </a:pathLst>
              </a:custGeom>
              <a:solidFill>
                <a:srgbClr val="800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Shape 437"/>
              <p:cNvSpPr/>
              <p:nvPr/>
            </p:nvSpPr>
            <p:spPr>
              <a:xfrm>
                <a:off x="3418" y="3234"/>
                <a:ext cx="1625" cy="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680"/>
                    </a:moveTo>
                    <a:lnTo>
                      <a:pt x="119926" y="119680"/>
                    </a:lnTo>
                    <a:lnTo>
                      <a:pt x="106642" y="0"/>
                    </a:lnTo>
                    <a:lnTo>
                      <a:pt x="13136" y="0"/>
                    </a:lnTo>
                    <a:lnTo>
                      <a:pt x="0" y="119680"/>
                    </a:lnTo>
                  </a:path>
                </a:pathLst>
              </a:custGeom>
              <a:solidFill>
                <a:srgbClr val="FF001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Shape 438"/>
            <p:cNvGrpSpPr/>
            <p:nvPr/>
          </p:nvGrpSpPr>
          <p:grpSpPr>
            <a:xfrm>
              <a:off x="3627" y="2677"/>
              <a:ext cx="1336" cy="501"/>
              <a:chOff x="3627" y="2677"/>
              <a:chExt cx="1336" cy="501"/>
            </a:xfrm>
          </p:grpSpPr>
          <p:sp>
            <p:nvSpPr>
              <p:cNvPr id="439" name="Shape 439"/>
              <p:cNvSpPr/>
              <p:nvPr/>
            </p:nvSpPr>
            <p:spPr>
              <a:xfrm>
                <a:off x="4654" y="2677"/>
                <a:ext cx="308" cy="4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640"/>
                    </a:moveTo>
                    <a:lnTo>
                      <a:pt x="71067" y="119760"/>
                    </a:lnTo>
                    <a:lnTo>
                      <a:pt x="119611" y="75120"/>
                    </a:lnTo>
                    <a:lnTo>
                      <a:pt x="34563" y="0"/>
                    </a:lnTo>
                    <a:lnTo>
                      <a:pt x="0" y="32640"/>
                    </a:lnTo>
                  </a:path>
                </a:pathLst>
              </a:custGeom>
              <a:solidFill>
                <a:srgbClr val="BF5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Shape 440"/>
              <p:cNvSpPr/>
              <p:nvPr/>
            </p:nvSpPr>
            <p:spPr>
              <a:xfrm>
                <a:off x="3806" y="2677"/>
                <a:ext cx="935" cy="1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117"/>
                    </a:moveTo>
                    <a:lnTo>
                      <a:pt x="108461" y="119117"/>
                    </a:lnTo>
                    <a:lnTo>
                      <a:pt x="119871" y="0"/>
                    </a:lnTo>
                    <a:lnTo>
                      <a:pt x="30256" y="0"/>
                    </a:lnTo>
                    <a:lnTo>
                      <a:pt x="0" y="119117"/>
                    </a:lnTo>
                  </a:path>
                </a:pathLst>
              </a:custGeom>
              <a:solidFill>
                <a:srgbClr val="5F009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Shape 441"/>
              <p:cNvSpPr/>
              <p:nvPr/>
            </p:nvSpPr>
            <p:spPr>
              <a:xfrm>
                <a:off x="3627" y="2812"/>
                <a:ext cx="1210" cy="3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672"/>
                    </a:moveTo>
                    <a:lnTo>
                      <a:pt x="119900" y="119672"/>
                    </a:lnTo>
                    <a:lnTo>
                      <a:pt x="101752" y="0"/>
                    </a:lnTo>
                    <a:lnTo>
                      <a:pt x="17851" y="0"/>
                    </a:lnTo>
                    <a:lnTo>
                      <a:pt x="0" y="119672"/>
                    </a:lnTo>
                  </a:path>
                </a:pathLst>
              </a:custGeom>
              <a:solidFill>
                <a:srgbClr val="9F3FD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2" name="Shape 442"/>
            <p:cNvSpPr/>
            <p:nvPr/>
          </p:nvSpPr>
          <p:spPr>
            <a:xfrm>
              <a:off x="4443" y="2314"/>
              <a:ext cx="267" cy="4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797" y="119725"/>
                  </a:moveTo>
                  <a:lnTo>
                    <a:pt x="119550" y="85400"/>
                  </a:lnTo>
                  <a:lnTo>
                    <a:pt x="20674" y="0"/>
                  </a:lnTo>
                  <a:lnTo>
                    <a:pt x="0" y="18123"/>
                  </a:lnTo>
                  <a:lnTo>
                    <a:pt x="81797" y="119725"/>
                  </a:lnTo>
                </a:path>
              </a:pathLst>
            </a:custGeom>
            <a:solidFill>
              <a:srgbClr val="ECE846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4022" y="2313"/>
              <a:ext cx="467" cy="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181"/>
                  </a:moveTo>
                  <a:lnTo>
                    <a:pt x="107922" y="118181"/>
                  </a:lnTo>
                  <a:lnTo>
                    <a:pt x="119743" y="0"/>
                  </a:lnTo>
                  <a:lnTo>
                    <a:pt x="37259" y="0"/>
                  </a:lnTo>
                  <a:lnTo>
                    <a:pt x="0" y="118181"/>
                  </a:lnTo>
                </a:path>
              </a:pathLst>
            </a:custGeom>
            <a:solidFill>
              <a:srgbClr val="EAEC5E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3838" y="2379"/>
              <a:ext cx="788" cy="3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78"/>
                  </a:moveTo>
                  <a:lnTo>
                    <a:pt x="119847" y="119678"/>
                  </a:lnTo>
                  <a:lnTo>
                    <a:pt x="92131" y="0"/>
                  </a:lnTo>
                  <a:lnTo>
                    <a:pt x="28020" y="0"/>
                  </a:lnTo>
                  <a:lnTo>
                    <a:pt x="0" y="119678"/>
                  </a:lnTo>
                </a:path>
              </a:pathLst>
            </a:custGeom>
            <a:solidFill>
              <a:srgbClr val="ECCF5E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4231" y="1982"/>
              <a:ext cx="225" cy="3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68" y="119676"/>
                  </a:moveTo>
                  <a:lnTo>
                    <a:pt x="119469" y="101239"/>
                  </a:lnTo>
                  <a:lnTo>
                    <a:pt x="0" y="0"/>
                  </a:lnTo>
                  <a:lnTo>
                    <a:pt x="97168" y="1196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4047" y="1982"/>
              <a:ext cx="365" cy="3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76"/>
                  </a:moveTo>
                  <a:lnTo>
                    <a:pt x="119672" y="119676"/>
                  </a:lnTo>
                  <a:lnTo>
                    <a:pt x="60000" y="0"/>
                  </a:lnTo>
                  <a:lnTo>
                    <a:pt x="0" y="1196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Shape 447"/>
          <p:cNvSpPr/>
          <p:nvPr/>
        </p:nvSpPr>
        <p:spPr>
          <a:xfrm>
            <a:off x="2121" y="1594"/>
            <a:ext cx="12086166" cy="1247774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Esteem Needs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emotional (ego)</a:t>
            </a:r>
          </a:p>
        </p:txBody>
      </p:sp>
      <p:sp>
        <p:nvSpPr>
          <p:cNvPr id="448" name="Shape 448"/>
          <p:cNvSpPr/>
          <p:nvPr/>
        </p:nvSpPr>
        <p:spPr>
          <a:xfrm>
            <a:off x="3556000" y="1676400"/>
            <a:ext cx="8432800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02446" y="1362636"/>
            <a:ext cx="8432800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 from others through:  awards          honors                     status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respect for self through:                          	   mastery                 		   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000" b="1"/>
              <a:t>      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achievement    			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000" b="1"/>
              <a:t>      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Esteem from Self and Others:   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Most Powerful Need</a:t>
            </a: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475" y="3523623"/>
            <a:ext cx="45068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025" y="2213800"/>
            <a:ext cx="3614700" cy="31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 txBox="1"/>
          <p:nvPr/>
        </p:nvSpPr>
        <p:spPr>
          <a:xfrm>
            <a:off x="1049877" y="3404425"/>
            <a:ext cx="34269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Congratulations</a:t>
            </a:r>
          </a:p>
        </p:txBody>
      </p:sp>
      <p:pic>
        <p:nvPicPr>
          <p:cNvPr id="458" name="Shape 4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8956" y="2110299"/>
            <a:ext cx="2944368" cy="25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Shape 464"/>
          <p:cNvGrpSpPr/>
          <p:nvPr/>
        </p:nvGrpSpPr>
        <p:grpSpPr>
          <a:xfrm>
            <a:off x="6730999" y="2133600"/>
            <a:ext cx="5082117" cy="3659187"/>
            <a:chOff x="3071" y="1776"/>
            <a:chExt cx="2401" cy="2304"/>
          </a:xfrm>
        </p:grpSpPr>
        <p:sp>
          <p:nvSpPr>
            <p:cNvPr id="465" name="Shape 465"/>
            <p:cNvSpPr/>
            <p:nvPr/>
          </p:nvSpPr>
          <p:spPr>
            <a:xfrm>
              <a:off x="5049" y="3363"/>
              <a:ext cx="424" cy="7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03" y="119832"/>
                  </a:moveTo>
                  <a:lnTo>
                    <a:pt x="0" y="51020"/>
                  </a:lnTo>
                  <a:lnTo>
                    <a:pt x="52924" y="0"/>
                  </a:lnTo>
                  <a:lnTo>
                    <a:pt x="119716" y="59580"/>
                  </a:lnTo>
                  <a:lnTo>
                    <a:pt x="56603" y="119832"/>
                  </a:lnTo>
                </a:path>
              </a:pathLst>
            </a:custGeom>
            <a:solidFill>
              <a:srgbClr val="51DC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3265" y="3363"/>
              <a:ext cx="1972" cy="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09"/>
                  </a:moveTo>
                  <a:lnTo>
                    <a:pt x="108504" y="119609"/>
                  </a:lnTo>
                  <a:lnTo>
                    <a:pt x="119939" y="0"/>
                  </a:lnTo>
                  <a:lnTo>
                    <a:pt x="15326" y="0"/>
                  </a:lnTo>
                  <a:lnTo>
                    <a:pt x="0" y="119609"/>
                  </a:lnTo>
                </a:path>
              </a:pathLst>
            </a:custGeom>
            <a:solidFill>
              <a:srgbClr val="00AE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3071" y="3668"/>
              <a:ext cx="2179" cy="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18" y="0"/>
                  </a:moveTo>
                  <a:lnTo>
                    <a:pt x="108820" y="0"/>
                  </a:lnTo>
                  <a:lnTo>
                    <a:pt x="119944" y="119708"/>
                  </a:lnTo>
                  <a:lnTo>
                    <a:pt x="0" y="119708"/>
                  </a:lnTo>
                  <a:lnTo>
                    <a:pt x="10518" y="0"/>
                  </a:lnTo>
                </a:path>
              </a:pathLst>
            </a:custGeom>
            <a:solidFill>
              <a:srgbClr val="60C9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" name="Shape 468"/>
            <p:cNvGrpSpPr/>
            <p:nvPr/>
          </p:nvGrpSpPr>
          <p:grpSpPr>
            <a:xfrm>
              <a:off x="3300" y="2956"/>
              <a:ext cx="1904" cy="649"/>
              <a:chOff x="3300" y="2956"/>
              <a:chExt cx="1904" cy="649"/>
            </a:xfrm>
          </p:grpSpPr>
          <p:sp>
            <p:nvSpPr>
              <p:cNvPr id="469" name="Shape 469"/>
              <p:cNvSpPr/>
              <p:nvPr/>
            </p:nvSpPr>
            <p:spPr>
              <a:xfrm>
                <a:off x="4829" y="2956"/>
                <a:ext cx="375" cy="6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120" y="119815"/>
                    </a:moveTo>
                    <a:lnTo>
                      <a:pt x="0" y="41972"/>
                    </a:lnTo>
                    <a:lnTo>
                      <a:pt x="44480" y="0"/>
                    </a:lnTo>
                    <a:lnTo>
                      <a:pt x="119680" y="66194"/>
                    </a:lnTo>
                    <a:lnTo>
                      <a:pt x="61120" y="119815"/>
                    </a:lnTo>
                  </a:path>
                </a:pathLst>
              </a:custGeom>
              <a:solidFill>
                <a:srgbClr val="FF5F7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3488" y="2956"/>
                <a:ext cx="1481" cy="2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475"/>
                    </a:moveTo>
                    <a:lnTo>
                      <a:pt x="108663" y="119475"/>
                    </a:lnTo>
                    <a:lnTo>
                      <a:pt x="119919" y="0"/>
                    </a:lnTo>
                    <a:lnTo>
                      <a:pt x="21457" y="524"/>
                    </a:lnTo>
                    <a:lnTo>
                      <a:pt x="0" y="119475"/>
                    </a:lnTo>
                  </a:path>
                </a:pathLst>
              </a:custGeom>
              <a:solidFill>
                <a:srgbClr val="800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Shape 471"/>
              <p:cNvSpPr/>
              <p:nvPr/>
            </p:nvSpPr>
            <p:spPr>
              <a:xfrm>
                <a:off x="3300" y="3184"/>
                <a:ext cx="1720" cy="4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715"/>
                    </a:moveTo>
                    <a:lnTo>
                      <a:pt x="119930" y="119715"/>
                    </a:lnTo>
                    <a:lnTo>
                      <a:pt x="106674" y="0"/>
                    </a:lnTo>
                    <a:lnTo>
                      <a:pt x="13186" y="0"/>
                    </a:lnTo>
                    <a:lnTo>
                      <a:pt x="0" y="119715"/>
                    </a:lnTo>
                  </a:path>
                </a:pathLst>
              </a:custGeom>
              <a:solidFill>
                <a:srgbClr val="FF001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Shape 472"/>
            <p:cNvGrpSpPr/>
            <p:nvPr/>
          </p:nvGrpSpPr>
          <p:grpSpPr>
            <a:xfrm>
              <a:off x="3518" y="2555"/>
              <a:ext cx="1415" cy="563"/>
              <a:chOff x="3518" y="2555"/>
              <a:chExt cx="1415" cy="563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4606" y="2555"/>
                <a:ext cx="328" cy="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513"/>
                    </a:moveTo>
                    <a:lnTo>
                      <a:pt x="71341" y="119786"/>
                    </a:lnTo>
                    <a:lnTo>
                      <a:pt x="119634" y="75080"/>
                    </a:lnTo>
                    <a:lnTo>
                      <a:pt x="34390" y="0"/>
                    </a:lnTo>
                    <a:lnTo>
                      <a:pt x="0" y="32513"/>
                    </a:lnTo>
                  </a:path>
                </a:pathLst>
              </a:custGeom>
              <a:solidFill>
                <a:srgbClr val="BF5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3709" y="2555"/>
                <a:ext cx="991" cy="1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220"/>
                    </a:moveTo>
                    <a:lnTo>
                      <a:pt x="108496" y="119220"/>
                    </a:lnTo>
                    <a:lnTo>
                      <a:pt x="119878" y="0"/>
                    </a:lnTo>
                    <a:lnTo>
                      <a:pt x="30272" y="0"/>
                    </a:lnTo>
                    <a:lnTo>
                      <a:pt x="0" y="119220"/>
                    </a:lnTo>
                  </a:path>
                </a:pathLst>
              </a:custGeom>
              <a:solidFill>
                <a:srgbClr val="5F009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3518" y="2709"/>
                <a:ext cx="1282" cy="4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707"/>
                    </a:moveTo>
                    <a:lnTo>
                      <a:pt x="119906" y="119707"/>
                    </a:lnTo>
                    <a:lnTo>
                      <a:pt x="101747" y="0"/>
                    </a:lnTo>
                    <a:lnTo>
                      <a:pt x="17878" y="0"/>
                    </a:lnTo>
                    <a:lnTo>
                      <a:pt x="0" y="119707"/>
                    </a:lnTo>
                  </a:path>
                </a:pathLst>
              </a:custGeom>
              <a:solidFill>
                <a:srgbClr val="9F3FD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Shape 476"/>
            <p:cNvSpPr/>
            <p:nvPr/>
          </p:nvSpPr>
          <p:spPr>
            <a:xfrm>
              <a:off x="4383" y="2148"/>
              <a:ext cx="283" cy="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37" y="119755"/>
                  </a:moveTo>
                  <a:lnTo>
                    <a:pt x="119575" y="85539"/>
                  </a:lnTo>
                  <a:lnTo>
                    <a:pt x="20777" y="0"/>
                  </a:lnTo>
                  <a:lnTo>
                    <a:pt x="0" y="18085"/>
                  </a:lnTo>
                  <a:lnTo>
                    <a:pt x="81837" y="119755"/>
                  </a:lnTo>
                </a:path>
              </a:pathLst>
            </a:custGeom>
            <a:solidFill>
              <a:srgbClr val="ECE846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3938" y="2147"/>
              <a:ext cx="493" cy="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400"/>
                  </a:moveTo>
                  <a:lnTo>
                    <a:pt x="107854" y="118400"/>
                  </a:lnTo>
                  <a:lnTo>
                    <a:pt x="119757" y="0"/>
                  </a:lnTo>
                  <a:lnTo>
                    <a:pt x="37408" y="0"/>
                  </a:lnTo>
                  <a:lnTo>
                    <a:pt x="0" y="118400"/>
                  </a:lnTo>
                </a:path>
              </a:pathLst>
            </a:custGeom>
            <a:solidFill>
              <a:srgbClr val="EAEC5E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3741" y="2221"/>
              <a:ext cx="835" cy="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712"/>
                  </a:moveTo>
                  <a:lnTo>
                    <a:pt x="119856" y="119712"/>
                  </a:lnTo>
                  <a:lnTo>
                    <a:pt x="92119" y="0"/>
                  </a:lnTo>
                  <a:lnTo>
                    <a:pt x="27880" y="0"/>
                  </a:lnTo>
                  <a:lnTo>
                    <a:pt x="0" y="119712"/>
                  </a:lnTo>
                </a:path>
              </a:pathLst>
            </a:custGeom>
            <a:solidFill>
              <a:srgbClr val="ECCF5E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4159" y="1776"/>
              <a:ext cx="237" cy="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806" y="119711"/>
                  </a:moveTo>
                  <a:lnTo>
                    <a:pt x="119495" y="101250"/>
                  </a:lnTo>
                  <a:lnTo>
                    <a:pt x="0" y="0"/>
                  </a:lnTo>
                  <a:lnTo>
                    <a:pt x="96806" y="119711"/>
                  </a:lnTo>
                </a:path>
              </a:pathLst>
            </a:custGeom>
            <a:solidFill>
              <a:srgbClr val="FFBF1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3965" y="1776"/>
              <a:ext cx="385" cy="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711"/>
                  </a:moveTo>
                  <a:lnTo>
                    <a:pt x="119689" y="119711"/>
                  </a:lnTo>
                  <a:lnTo>
                    <a:pt x="60000" y="0"/>
                  </a:lnTo>
                  <a:lnTo>
                    <a:pt x="0" y="119711"/>
                  </a:lnTo>
                </a:path>
              </a:pathLst>
            </a:custGeom>
            <a:solidFill>
              <a:srgbClr val="FF8301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Shape 481"/>
          <p:cNvSpPr/>
          <p:nvPr/>
        </p:nvSpPr>
        <p:spPr>
          <a:xfrm>
            <a:off x="2216150" y="31755"/>
            <a:ext cx="5770812" cy="705321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Self-Actualization Needs</a:t>
            </a:r>
          </a:p>
        </p:txBody>
      </p:sp>
      <p:sp>
        <p:nvSpPr>
          <p:cNvPr id="482" name="Shape 482"/>
          <p:cNvSpPr/>
          <p:nvPr/>
        </p:nvSpPr>
        <p:spPr>
          <a:xfrm>
            <a:off x="304800" y="838204"/>
            <a:ext cx="8432800" cy="56499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791883" y="1066793"/>
            <a:ext cx="8432700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cruelty and exploitation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talent in others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be a good human being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work one considers worthwhile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enjoy taking on responsibilities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 intrinsic satisfaction 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seek truth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unselfish love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just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Self-Actualizing People from History?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Abraham Lincoln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Thomas Jefferson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Mahatma Gandhi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Albert Einstein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Eleanor Roosevelt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else? </a:t>
            </a:r>
          </a:p>
        </p:txBody>
      </p:sp>
      <p:pic>
        <p:nvPicPr>
          <p:cNvPr id="490" name="Shape 490" descr="j019554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40800" y="1905000"/>
            <a:ext cx="2429932" cy="155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 descr="j0233033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40804" y="3810000"/>
            <a:ext cx="262255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 descr="j02330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5483" y="2819405"/>
            <a:ext cx="2808816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WHO?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61250" y="1332100"/>
            <a:ext cx="10574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Abraham Maslow (American psychologist)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born in 1908,  Brooklyn, New York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1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a theory of human needs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Hierarchy of  Needs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 has influenced a number of fields, including education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1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Humanistic approach: interested in the welfare of humans &amp; their motivations, behaviors, &amp; attitudes</a:t>
            </a:r>
          </a:p>
        </p:txBody>
      </p:sp>
      <p:pic>
        <p:nvPicPr>
          <p:cNvPr id="208" name="Shape 208" descr="maslow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57863" y="477219"/>
            <a:ext cx="2937300" cy="33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Peak Experiences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Moments of Pure Bliss</a:t>
            </a:r>
          </a:p>
        </p:txBody>
      </p:sp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878013"/>
            <a:ext cx="9855199" cy="469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8870950" y="4851407"/>
            <a:ext cx="1602316" cy="1660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591" y="119885"/>
                </a:moveTo>
                <a:lnTo>
                  <a:pt x="0" y="51051"/>
                </a:lnTo>
                <a:lnTo>
                  <a:pt x="53104" y="0"/>
                </a:lnTo>
                <a:lnTo>
                  <a:pt x="119841" y="59655"/>
                </a:lnTo>
                <a:lnTo>
                  <a:pt x="56591" y="119885"/>
                </a:lnTo>
              </a:path>
            </a:pathLst>
          </a:custGeom>
          <a:solidFill>
            <a:srgbClr val="51DC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125138" y="4851400"/>
            <a:ext cx="7457016" cy="71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732"/>
                </a:moveTo>
                <a:lnTo>
                  <a:pt x="108555" y="119732"/>
                </a:lnTo>
                <a:lnTo>
                  <a:pt x="119965" y="0"/>
                </a:lnTo>
                <a:lnTo>
                  <a:pt x="15327" y="0"/>
                </a:lnTo>
                <a:lnTo>
                  <a:pt x="0" y="119732"/>
                </a:lnTo>
              </a:path>
            </a:pathLst>
          </a:custGeom>
          <a:solidFill>
            <a:srgbClr val="00AE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1397004" y="5557837"/>
            <a:ext cx="8235950" cy="9572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47" y="0"/>
                </a:moveTo>
                <a:lnTo>
                  <a:pt x="108866" y="0"/>
                </a:lnTo>
                <a:lnTo>
                  <a:pt x="119969" y="119800"/>
                </a:lnTo>
                <a:lnTo>
                  <a:pt x="0" y="119800"/>
                </a:lnTo>
                <a:lnTo>
                  <a:pt x="10547" y="0"/>
                </a:lnTo>
              </a:path>
            </a:pathLst>
          </a:custGeom>
          <a:solidFill>
            <a:srgbClr val="60C9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6" name="Shape 506"/>
          <p:cNvGrpSpPr/>
          <p:nvPr/>
        </p:nvGrpSpPr>
        <p:grpSpPr>
          <a:xfrm>
            <a:off x="2258484" y="3908432"/>
            <a:ext cx="7196667" cy="1503362"/>
            <a:chOff x="1067" y="2462"/>
            <a:chExt cx="3400" cy="946"/>
          </a:xfrm>
        </p:grpSpPr>
        <p:sp>
          <p:nvSpPr>
            <p:cNvPr id="507" name="Shape 507"/>
            <p:cNvSpPr/>
            <p:nvPr/>
          </p:nvSpPr>
          <p:spPr>
            <a:xfrm>
              <a:off x="3799" y="2462"/>
              <a:ext cx="668" cy="9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077" y="119873"/>
                  </a:moveTo>
                  <a:lnTo>
                    <a:pt x="0" y="42069"/>
                  </a:lnTo>
                  <a:lnTo>
                    <a:pt x="44550" y="0"/>
                  </a:lnTo>
                  <a:lnTo>
                    <a:pt x="119820" y="66145"/>
                  </a:lnTo>
                  <a:lnTo>
                    <a:pt x="61077" y="119873"/>
                  </a:lnTo>
                </a:path>
              </a:pathLst>
            </a:custGeom>
            <a:solidFill>
              <a:srgbClr val="FF5F7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1402" y="2462"/>
              <a:ext cx="2646" cy="3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40"/>
                  </a:moveTo>
                  <a:lnTo>
                    <a:pt x="108666" y="119640"/>
                  </a:lnTo>
                  <a:lnTo>
                    <a:pt x="119954" y="0"/>
                  </a:lnTo>
                  <a:lnTo>
                    <a:pt x="21443" y="718"/>
                  </a:lnTo>
                  <a:lnTo>
                    <a:pt x="0" y="119640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1067" y="2794"/>
              <a:ext cx="3072" cy="6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804"/>
                  </a:moveTo>
                  <a:lnTo>
                    <a:pt x="119960" y="119804"/>
                  </a:lnTo>
                  <a:lnTo>
                    <a:pt x="106684" y="0"/>
                  </a:lnTo>
                  <a:lnTo>
                    <a:pt x="13159" y="0"/>
                  </a:lnTo>
                  <a:lnTo>
                    <a:pt x="0" y="119804"/>
                  </a:lnTo>
                </a:path>
              </a:pathLst>
            </a:custGeom>
            <a:solidFill>
              <a:srgbClr val="FF001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Shape 510"/>
          <p:cNvGrpSpPr/>
          <p:nvPr/>
        </p:nvGrpSpPr>
        <p:grpSpPr>
          <a:xfrm>
            <a:off x="3090333" y="2978153"/>
            <a:ext cx="5344583" cy="1306512"/>
            <a:chOff x="1460" y="1876"/>
            <a:chExt cx="2524" cy="822"/>
          </a:xfrm>
        </p:grpSpPr>
        <p:sp>
          <p:nvSpPr>
            <p:cNvPr id="511" name="Shape 511"/>
            <p:cNvSpPr/>
            <p:nvPr/>
          </p:nvSpPr>
          <p:spPr>
            <a:xfrm>
              <a:off x="3400" y="1876"/>
              <a:ext cx="583" cy="8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2594"/>
                  </a:moveTo>
                  <a:lnTo>
                    <a:pt x="71301" y="119853"/>
                  </a:lnTo>
                  <a:lnTo>
                    <a:pt x="119794" y="75127"/>
                  </a:lnTo>
                  <a:lnTo>
                    <a:pt x="34520" y="0"/>
                  </a:lnTo>
                  <a:lnTo>
                    <a:pt x="0" y="32594"/>
                  </a:lnTo>
                </a:path>
              </a:pathLst>
            </a:custGeom>
            <a:solidFill>
              <a:srgbClr val="BF5FF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1800" y="1876"/>
              <a:ext cx="1768" cy="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461"/>
                  </a:moveTo>
                  <a:lnTo>
                    <a:pt x="108535" y="119461"/>
                  </a:lnTo>
                  <a:lnTo>
                    <a:pt x="119932" y="0"/>
                  </a:lnTo>
                  <a:lnTo>
                    <a:pt x="30322" y="0"/>
                  </a:lnTo>
                  <a:lnTo>
                    <a:pt x="0" y="119461"/>
                  </a:lnTo>
                </a:path>
              </a:pathLst>
            </a:custGeom>
            <a:solidFill>
              <a:srgbClr val="5F009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1460" y="2097"/>
              <a:ext cx="2287" cy="6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800"/>
                  </a:moveTo>
                  <a:lnTo>
                    <a:pt x="119947" y="119800"/>
                  </a:lnTo>
                  <a:lnTo>
                    <a:pt x="101792" y="0"/>
                  </a:lnTo>
                  <a:lnTo>
                    <a:pt x="17839" y="0"/>
                  </a:lnTo>
                  <a:lnTo>
                    <a:pt x="0" y="119800"/>
                  </a:lnTo>
                </a:path>
              </a:pathLst>
            </a:custGeom>
            <a:solidFill>
              <a:srgbClr val="9F3FD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Shape 514"/>
          <p:cNvSpPr/>
          <p:nvPr/>
        </p:nvSpPr>
        <p:spPr>
          <a:xfrm>
            <a:off x="4089894" y="3368682"/>
            <a:ext cx="2962350" cy="951542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 &amp; Belonging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</a:p>
        </p:txBody>
      </p:sp>
      <p:sp>
        <p:nvSpPr>
          <p:cNvPr id="515" name="Shape 515"/>
          <p:cNvSpPr/>
          <p:nvPr/>
        </p:nvSpPr>
        <p:spPr>
          <a:xfrm>
            <a:off x="2927351" y="5791201"/>
            <a:ext cx="3965829" cy="643766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Physiological Needs</a:t>
            </a:r>
          </a:p>
        </p:txBody>
      </p:sp>
      <p:sp>
        <p:nvSpPr>
          <p:cNvPr id="516" name="Shape 516"/>
          <p:cNvSpPr/>
          <p:nvPr/>
        </p:nvSpPr>
        <p:spPr>
          <a:xfrm>
            <a:off x="2520951" y="4633919"/>
            <a:ext cx="5604933" cy="638174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Needs</a:t>
            </a:r>
          </a:p>
        </p:txBody>
      </p:sp>
      <p:sp>
        <p:nvSpPr>
          <p:cNvPr id="517" name="Shape 517"/>
          <p:cNvSpPr/>
          <p:nvPr/>
        </p:nvSpPr>
        <p:spPr>
          <a:xfrm>
            <a:off x="6354232" y="2033594"/>
            <a:ext cx="1066799" cy="11382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904" y="119832"/>
                </a:moveTo>
                <a:lnTo>
                  <a:pt x="119761" y="85523"/>
                </a:lnTo>
                <a:lnTo>
                  <a:pt x="20714" y="0"/>
                </a:lnTo>
                <a:lnTo>
                  <a:pt x="0" y="18075"/>
                </a:lnTo>
                <a:lnTo>
                  <a:pt x="81904" y="119832"/>
                </a:lnTo>
              </a:path>
            </a:pathLst>
          </a:custGeom>
          <a:solidFill>
            <a:srgbClr val="ECE846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4669371" y="2030419"/>
            <a:ext cx="1869017" cy="173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8899"/>
                </a:moveTo>
                <a:lnTo>
                  <a:pt x="108040" y="118899"/>
                </a:lnTo>
                <a:lnTo>
                  <a:pt x="119864" y="0"/>
                </a:lnTo>
                <a:lnTo>
                  <a:pt x="37372" y="0"/>
                </a:lnTo>
                <a:lnTo>
                  <a:pt x="0" y="118899"/>
                </a:lnTo>
              </a:path>
            </a:pathLst>
          </a:custGeom>
          <a:solidFill>
            <a:srgbClr val="EAEC5E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3932767" y="2201863"/>
            <a:ext cx="3151716" cy="969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03"/>
                </a:moveTo>
                <a:lnTo>
                  <a:pt x="119919" y="119803"/>
                </a:lnTo>
                <a:lnTo>
                  <a:pt x="92115" y="0"/>
                </a:lnTo>
                <a:lnTo>
                  <a:pt x="27965" y="0"/>
                </a:lnTo>
                <a:lnTo>
                  <a:pt x="0" y="119803"/>
                </a:lnTo>
              </a:path>
            </a:pathLst>
          </a:custGeom>
          <a:solidFill>
            <a:srgbClr val="ECCF5E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4654551" y="2301882"/>
            <a:ext cx="1845732" cy="942975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Esteem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</a:p>
        </p:txBody>
      </p:sp>
      <p:sp>
        <p:nvSpPr>
          <p:cNvPr id="521" name="Shape 521"/>
          <p:cNvSpPr/>
          <p:nvPr/>
        </p:nvSpPr>
        <p:spPr>
          <a:xfrm>
            <a:off x="5505455" y="1166812"/>
            <a:ext cx="899583" cy="965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7129" y="119802"/>
                </a:moveTo>
                <a:lnTo>
                  <a:pt x="119717" y="101250"/>
                </a:lnTo>
                <a:lnTo>
                  <a:pt x="0" y="0"/>
                </a:lnTo>
                <a:lnTo>
                  <a:pt x="97129" y="119802"/>
                </a:lnTo>
              </a:path>
            </a:pathLst>
          </a:custGeom>
          <a:solidFill>
            <a:srgbClr val="FFBF1F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4775203" y="1166812"/>
            <a:ext cx="1460500" cy="965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02"/>
                </a:moveTo>
                <a:lnTo>
                  <a:pt x="119826" y="119802"/>
                </a:lnTo>
                <a:lnTo>
                  <a:pt x="60000" y="0"/>
                </a:lnTo>
                <a:lnTo>
                  <a:pt x="0" y="119802"/>
                </a:lnTo>
              </a:path>
            </a:pathLst>
          </a:custGeom>
          <a:solidFill>
            <a:srgbClr val="FF8301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3390067" y="1349737"/>
            <a:ext cx="3503100" cy="828299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Self-Actualization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</a:p>
        </p:txBody>
      </p:sp>
      <p:sp>
        <p:nvSpPr>
          <p:cNvPr id="524" name="Shape 524"/>
          <p:cNvSpPr/>
          <p:nvPr/>
        </p:nvSpPr>
        <p:spPr>
          <a:xfrm>
            <a:off x="2121" y="1588"/>
            <a:ext cx="12086166" cy="6985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Hierarchy of Needs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239725" y="3084375"/>
            <a:ext cx="28506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Deficiency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 (D-Needs)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6106638" y="697393"/>
            <a:ext cx="34755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Needs (B-Needs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needs</a:t>
            </a:r>
          </a:p>
        </p:txBody>
      </p:sp>
      <p:pic>
        <p:nvPicPr>
          <p:cNvPr id="527" name="Shape 5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573795">
            <a:off x="1567806" y="1509042"/>
            <a:ext cx="2188687" cy="502286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8283100" y="1587524"/>
            <a:ext cx="3475500" cy="1442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r>
              <a:rPr lang="en-US" sz="1800" b="1">
                <a:solidFill>
                  <a:srgbClr val="FF00FF"/>
                </a:solidFill>
              </a:rPr>
              <a:t>This means Self Actualization only becomes important once all other needs are met or almost met</a:t>
            </a:r>
          </a:p>
        </p:txBody>
      </p:sp>
      <p:pic>
        <p:nvPicPr>
          <p:cNvPr id="529" name="Shape 5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5352489" y="669574"/>
            <a:ext cx="1905000" cy="125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37" name="Shape 5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Think about the levels…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406400" y="1219200"/>
            <a:ext cx="11277600" cy="5333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1. You worked hard on </a:t>
            </a:r>
            <a:r>
              <a:rPr lang="en-US" sz="2400">
                <a:solidFill>
                  <a:srgbClr val="262672"/>
                </a:solidFill>
              </a:rPr>
              <a:t>your 5 Themes of Geography Mind Map </a:t>
            </a:r>
            <a:r>
              <a:rPr lang="en-US" sz="2400" b="0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the other day. </a:t>
            </a:r>
            <a:r>
              <a:rPr lang="en-US" sz="2400" b="1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Mrs. </a:t>
            </a:r>
            <a:r>
              <a:rPr lang="en-US" sz="2400" b="1">
                <a:solidFill>
                  <a:srgbClr val="262672"/>
                </a:solidFill>
              </a:rPr>
              <a:t>Nguyen</a:t>
            </a:r>
            <a:r>
              <a:rPr lang="en-US" sz="2400" b="1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praised your neighbor’s </a:t>
            </a:r>
            <a:r>
              <a:rPr lang="en-US" sz="2400" b="1">
                <a:solidFill>
                  <a:srgbClr val="262672"/>
                </a:solidFill>
              </a:rPr>
              <a:t>Mind Map</a:t>
            </a:r>
            <a:r>
              <a:rPr lang="en-US" sz="2400" b="1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in front of the whole class</a:t>
            </a:r>
            <a:r>
              <a:rPr lang="en-US" sz="2400" b="0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 You know that your </a:t>
            </a:r>
            <a:r>
              <a:rPr lang="en-US" sz="2400">
                <a:solidFill>
                  <a:srgbClr val="262672"/>
                </a:solidFill>
              </a:rPr>
              <a:t>Mind Map</a:t>
            </a:r>
            <a:r>
              <a:rPr lang="en-US" sz="2400" b="0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is better. This bothers you. What is going on?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ct val="25000"/>
              <a:buFont typeface="Arial"/>
              <a:buNone/>
            </a:pPr>
            <a:endParaRPr sz="2400">
              <a:solidFill>
                <a:srgbClr val="262672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If you are simultaneously </a:t>
            </a: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hungry</a:t>
            </a:r>
            <a:r>
              <a:rPr lang="en-US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for food and also </a:t>
            </a: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en-US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to be a computer programmer, which need will be more important?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endParaRPr sz="2400">
              <a:solidFill>
                <a:srgbClr val="0070C0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3. You have a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long homework assignment, </a:t>
            </a:r>
            <a:r>
              <a:rPr lang="en-US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armed rebels </a:t>
            </a:r>
            <a:r>
              <a:rPr lang="en-US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are raiding your neighborhood, which need will be more important?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endParaRPr sz="2400">
              <a:solidFill>
                <a:srgbClr val="7030A0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4. You finally get up the confidence to </a:t>
            </a:r>
            <a:r>
              <a:rPr lang="en-US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ask someone to homecoming</a:t>
            </a:r>
            <a:r>
              <a:rPr lang="en-US" sz="2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they say no</a:t>
            </a:r>
            <a:r>
              <a:rPr lang="en-US" sz="2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 This upsets you. Why?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Criticism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“Here’s the problem with Maslow’s hierarchy,” explains Rutledge.  “None of these needs — starting with basic survival on up — are possible without social connection and collaboration. … </a:t>
            </a:r>
            <a:r>
              <a:rPr lang="en-US" sz="2400" b="1" i="0" u="none" strike="noStrike" cap="none">
                <a:solidFill>
                  <a:schemeClr val="dk1"/>
                </a:solidFill>
              </a:rPr>
              <a:t>Without collaboration, there is no survival.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was not possible to defeat a Woolley Mammoth, build a secure structure, or care for children while hunting without a team effort.  It’s more true now than then. Our reliance on each other grows as societies became more complex, interconnected, and specialized. </a:t>
            </a:r>
            <a:r>
              <a:rPr lang="en-US" sz="2400" b="1" i="0" u="none" strike="noStrike" cap="none">
                <a:solidFill>
                  <a:schemeClr val="dk1"/>
                </a:solidFill>
              </a:rPr>
              <a:t>Connection is a prerequisite for survival, physically and emotionally.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609602"/>
            <a:ext cx="51816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101600" y="-39500"/>
            <a:ext cx="119889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</a:rPr>
              <a:t>Homework: Maslow Current Event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968100" y="1156175"/>
            <a:ext cx="10255800" cy="51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3600" i="0" u="none" strike="noStrike" cap="none">
                <a:solidFill>
                  <a:srgbClr val="0070C0"/>
                </a:solidFill>
              </a:rPr>
              <a:t>Research a current issue in the news today – print out a hard copy and bring it into class </a:t>
            </a:r>
          </a:p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12500"/>
              <a:buFont typeface="Arial"/>
              <a:buChar char="•"/>
            </a:pPr>
            <a:r>
              <a:rPr lang="en-US" sz="3200">
                <a:solidFill>
                  <a:srgbClr val="212167"/>
                </a:solidFill>
              </a:rPr>
              <a:t>D</a:t>
            </a:r>
            <a:r>
              <a:rPr lang="en-US" sz="3200" i="0" u="none" strike="noStrike" cap="none">
                <a:solidFill>
                  <a:srgbClr val="212167"/>
                </a:solidFill>
              </a:rPr>
              <a:t>escribe what levels of Maslow’s Hierarchy of Needs are:</a:t>
            </a:r>
          </a:p>
          <a:p>
            <a:pPr marL="13716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AutoNum type="arabicPeriod"/>
            </a:pPr>
            <a:r>
              <a:rPr lang="en-US" i="0" u="none" strike="noStrike" cap="none">
                <a:solidFill>
                  <a:srgbClr val="212167"/>
                </a:solidFill>
              </a:rPr>
              <a:t>being met and </a:t>
            </a:r>
          </a:p>
          <a:p>
            <a:pPr marL="13716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AutoNum type="arabicPeriod"/>
            </a:pPr>
            <a:r>
              <a:rPr lang="en-US" i="0" u="none" strike="noStrike" cap="none">
                <a:solidFill>
                  <a:srgbClr val="212167"/>
                </a:solidFill>
              </a:rPr>
              <a:t>NOT met, </a:t>
            </a:r>
          </a:p>
          <a:p>
            <a:pPr marL="13716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AutoNum type="arabicPeriod"/>
            </a:pPr>
            <a:r>
              <a:rPr lang="en-US" i="0" u="none" strike="noStrike" cap="none">
                <a:solidFill>
                  <a:srgbClr val="212167"/>
                </a:solidFill>
              </a:rPr>
              <a:t>PLUS what is needed to move the situation to the next level on the hierarchy (more needs met)</a:t>
            </a:r>
          </a:p>
          <a:p>
            <a:pPr marL="13716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AutoNum type="arabicPeriod"/>
            </a:pPr>
            <a:r>
              <a:rPr lang="en-US" i="0" u="none" strike="noStrike" cap="none">
                <a:solidFill>
                  <a:srgbClr val="212167"/>
                </a:solidFill>
              </a:rPr>
              <a:t>Explain your answer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hape 213"/>
          <p:cNvGrpSpPr/>
          <p:nvPr/>
        </p:nvGrpSpPr>
        <p:grpSpPr>
          <a:xfrm>
            <a:off x="1077387" y="1379545"/>
            <a:ext cx="10172699" cy="4270375"/>
            <a:chOff x="534" y="927"/>
            <a:chExt cx="5046" cy="2869"/>
          </a:xfrm>
        </p:grpSpPr>
        <p:sp>
          <p:nvSpPr>
            <p:cNvPr id="214" name="Shape 214"/>
            <p:cNvSpPr/>
            <p:nvPr/>
          </p:nvSpPr>
          <p:spPr>
            <a:xfrm>
              <a:off x="534" y="927"/>
              <a:ext cx="5046" cy="2869"/>
            </a:xfrm>
            <a:prstGeom prst="triangle">
              <a:avLst>
                <a:gd name="adj" fmla="val 49995"/>
              </a:avLst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" name="Shape 215"/>
            <p:cNvCxnSpPr/>
            <p:nvPr/>
          </p:nvCxnSpPr>
          <p:spPr>
            <a:xfrm>
              <a:off x="1009" y="3295"/>
              <a:ext cx="409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Shape 216"/>
            <p:cNvCxnSpPr/>
            <p:nvPr/>
          </p:nvCxnSpPr>
          <p:spPr>
            <a:xfrm>
              <a:off x="1497" y="2779"/>
              <a:ext cx="319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1912" y="2302"/>
              <a:ext cx="2357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Shape 218"/>
            <p:cNvCxnSpPr/>
            <p:nvPr/>
          </p:nvCxnSpPr>
          <p:spPr>
            <a:xfrm>
              <a:off x="2330" y="1825"/>
              <a:ext cx="152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737" y="793750"/>
            <a:ext cx="1919817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386416" y="334969"/>
            <a:ext cx="10462682" cy="987425"/>
          </a:xfrm>
          <a:prstGeom prst="rect">
            <a:avLst/>
          </a:prstGeom>
          <a:noFill/>
          <a:ln>
            <a:noFill/>
          </a:ln>
        </p:spPr>
        <p:txBody>
          <a:bodyPr wrap="square" lIns="91575" tIns="45025" rIns="91575" bIns="45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WHAT: Maslow’s Hierarchy of Needs</a:t>
            </a:r>
          </a:p>
        </p:txBody>
      </p:sp>
      <p:sp>
        <p:nvSpPr>
          <p:cNvPr id="221" name="Shape 221"/>
          <p:cNvSpPr/>
          <p:nvPr/>
        </p:nvSpPr>
        <p:spPr>
          <a:xfrm>
            <a:off x="4557183" y="5033962"/>
            <a:ext cx="3460749" cy="565149"/>
          </a:xfrm>
          <a:prstGeom prst="rect">
            <a:avLst/>
          </a:prstGeom>
          <a:noFill/>
          <a:ln>
            <a:noFill/>
          </a:ln>
        </p:spPr>
        <p:txBody>
          <a:bodyPr wrap="square" lIns="91575" tIns="45025" rIns="91575" bIns="45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Survival</a:t>
            </a:r>
          </a:p>
        </p:txBody>
      </p:sp>
      <p:sp>
        <p:nvSpPr>
          <p:cNvPr id="222" name="Shape 222"/>
          <p:cNvSpPr/>
          <p:nvPr/>
        </p:nvSpPr>
        <p:spPr>
          <a:xfrm>
            <a:off x="4557183" y="4333875"/>
            <a:ext cx="3460749" cy="565149"/>
          </a:xfrm>
          <a:prstGeom prst="rect">
            <a:avLst/>
          </a:prstGeom>
          <a:noFill/>
          <a:ln>
            <a:noFill/>
          </a:ln>
        </p:spPr>
        <p:txBody>
          <a:bodyPr wrap="square" lIns="91575" tIns="45025" rIns="91575" bIns="45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Security</a:t>
            </a:r>
          </a:p>
        </p:txBody>
      </p:sp>
      <p:sp>
        <p:nvSpPr>
          <p:cNvPr id="223" name="Shape 223"/>
          <p:cNvSpPr/>
          <p:nvPr/>
        </p:nvSpPr>
        <p:spPr>
          <a:xfrm>
            <a:off x="3587751" y="3500444"/>
            <a:ext cx="5401732" cy="491084"/>
          </a:xfrm>
          <a:prstGeom prst="rect">
            <a:avLst/>
          </a:prstGeom>
          <a:noFill/>
          <a:ln>
            <a:noFill/>
          </a:ln>
        </p:spPr>
        <p:txBody>
          <a:bodyPr wrap="square" lIns="91575" tIns="45025" rIns="91575" bIns="45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Social (Sense of Belonging)</a:t>
            </a:r>
          </a:p>
        </p:txBody>
      </p:sp>
      <p:sp>
        <p:nvSpPr>
          <p:cNvPr id="224" name="Shape 224"/>
          <p:cNvSpPr/>
          <p:nvPr/>
        </p:nvSpPr>
        <p:spPr>
          <a:xfrm>
            <a:off x="4557183" y="2813057"/>
            <a:ext cx="3460749" cy="491084"/>
          </a:xfrm>
          <a:prstGeom prst="rect">
            <a:avLst/>
          </a:prstGeom>
          <a:noFill/>
          <a:ln>
            <a:noFill/>
          </a:ln>
        </p:spPr>
        <p:txBody>
          <a:bodyPr wrap="square" lIns="91575" tIns="45025" rIns="91575" bIns="45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Status (Self-Esteem)</a:t>
            </a:r>
          </a:p>
        </p:txBody>
      </p:sp>
      <p:sp>
        <p:nvSpPr>
          <p:cNvPr id="225" name="Shape 225"/>
          <p:cNvSpPr/>
          <p:nvPr/>
        </p:nvSpPr>
        <p:spPr>
          <a:xfrm>
            <a:off x="4889503" y="1928819"/>
            <a:ext cx="2561167" cy="625475"/>
          </a:xfrm>
          <a:prstGeom prst="rect">
            <a:avLst/>
          </a:prstGeom>
          <a:noFill/>
          <a:ln>
            <a:noFill/>
          </a:ln>
        </p:spPr>
        <p:txBody>
          <a:bodyPr wrap="square" lIns="91575" tIns="45025" rIns="91575" bIns="45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Self-</a:t>
            </a:r>
            <a:br>
              <a:rPr lang="en-US" sz="1700" b="1" i="0" u="none" strike="noStrike" cap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-US" sz="1700" b="1" i="0" u="none" strike="noStrike" cap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Actualization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6856" y="1919294"/>
            <a:ext cx="1426633" cy="137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6318" y="5126044"/>
            <a:ext cx="1627716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79571" y="4260857"/>
            <a:ext cx="1849966" cy="96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7">
            <a:alphaModFix/>
          </a:blip>
          <a:srcRect r="1987"/>
          <a:stretch/>
        </p:blipFill>
        <p:spPr>
          <a:xfrm>
            <a:off x="1502837" y="3498850"/>
            <a:ext cx="1691217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1422400" y="6248400"/>
            <a:ext cx="7619999" cy="3365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http://www.ohrd.wisc.edu/msdresources/tools/2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Shape 235"/>
          <p:cNvGrpSpPr/>
          <p:nvPr/>
        </p:nvGrpSpPr>
        <p:grpSpPr>
          <a:xfrm>
            <a:off x="2641599" y="1371600"/>
            <a:ext cx="7317316" cy="4649787"/>
            <a:chOff x="1247" y="864"/>
            <a:chExt cx="3456" cy="2928"/>
          </a:xfrm>
        </p:grpSpPr>
        <p:sp>
          <p:nvSpPr>
            <p:cNvPr id="236" name="Shape 236"/>
            <p:cNvSpPr/>
            <p:nvPr/>
          </p:nvSpPr>
          <p:spPr>
            <a:xfrm>
              <a:off x="4093" y="2880"/>
              <a:ext cx="611" cy="9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563" y="119868"/>
                  </a:moveTo>
                  <a:lnTo>
                    <a:pt x="0" y="51108"/>
                  </a:lnTo>
                  <a:lnTo>
                    <a:pt x="53027" y="0"/>
                  </a:lnTo>
                  <a:lnTo>
                    <a:pt x="119803" y="59670"/>
                  </a:lnTo>
                  <a:lnTo>
                    <a:pt x="56563" y="11986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1525" y="2880"/>
              <a:ext cx="2839" cy="3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93"/>
                  </a:moveTo>
                  <a:lnTo>
                    <a:pt x="108549" y="119693"/>
                  </a:lnTo>
                  <a:lnTo>
                    <a:pt x="119957" y="0"/>
                  </a:lnTo>
                  <a:lnTo>
                    <a:pt x="15338" y="0"/>
                  </a:lnTo>
                  <a:lnTo>
                    <a:pt x="0" y="119693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1247" y="3268"/>
              <a:ext cx="3136" cy="5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57" y="0"/>
                  </a:moveTo>
                  <a:lnTo>
                    <a:pt x="108868" y="0"/>
                  </a:lnTo>
                  <a:lnTo>
                    <a:pt x="119961" y="119770"/>
                  </a:lnTo>
                  <a:lnTo>
                    <a:pt x="0" y="119770"/>
                  </a:lnTo>
                  <a:lnTo>
                    <a:pt x="10557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Shape 239"/>
            <p:cNvGrpSpPr/>
            <p:nvPr/>
          </p:nvGrpSpPr>
          <p:grpSpPr>
            <a:xfrm>
              <a:off x="1575" y="2364"/>
              <a:ext cx="2742" cy="824"/>
              <a:chOff x="1575" y="2364"/>
              <a:chExt cx="2742" cy="824"/>
            </a:xfrm>
          </p:grpSpPr>
          <p:sp>
            <p:nvSpPr>
              <p:cNvPr id="240" name="Shape 240"/>
              <p:cNvSpPr/>
              <p:nvPr/>
            </p:nvSpPr>
            <p:spPr>
              <a:xfrm>
                <a:off x="3779" y="2364"/>
                <a:ext cx="538" cy="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115" y="119854"/>
                    </a:moveTo>
                    <a:lnTo>
                      <a:pt x="0" y="42087"/>
                    </a:lnTo>
                    <a:lnTo>
                      <a:pt x="44609" y="0"/>
                    </a:lnTo>
                    <a:lnTo>
                      <a:pt x="119776" y="66116"/>
                    </a:lnTo>
                    <a:lnTo>
                      <a:pt x="61115" y="119854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1845" y="2364"/>
                <a:ext cx="2134" cy="2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587"/>
                    </a:moveTo>
                    <a:lnTo>
                      <a:pt x="108646" y="119587"/>
                    </a:lnTo>
                    <a:lnTo>
                      <a:pt x="119943" y="0"/>
                    </a:lnTo>
                    <a:lnTo>
                      <a:pt x="21414" y="824"/>
                    </a:lnTo>
                    <a:lnTo>
                      <a:pt x="0" y="119587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1575" y="2653"/>
                <a:ext cx="2479" cy="5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776"/>
                    </a:moveTo>
                    <a:lnTo>
                      <a:pt x="119951" y="119776"/>
                    </a:lnTo>
                    <a:lnTo>
                      <a:pt x="106693" y="0"/>
                    </a:lnTo>
                    <a:lnTo>
                      <a:pt x="13161" y="0"/>
                    </a:lnTo>
                    <a:lnTo>
                      <a:pt x="0" y="119776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1892" y="1854"/>
              <a:ext cx="2038" cy="716"/>
              <a:chOff x="1892" y="1854"/>
              <a:chExt cx="2038" cy="716"/>
            </a:xfrm>
          </p:grpSpPr>
          <p:sp>
            <p:nvSpPr>
              <p:cNvPr id="244" name="Shape 244"/>
              <p:cNvSpPr/>
              <p:nvPr/>
            </p:nvSpPr>
            <p:spPr>
              <a:xfrm>
                <a:off x="3458" y="1854"/>
                <a:ext cx="471" cy="7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605"/>
                    </a:moveTo>
                    <a:lnTo>
                      <a:pt x="71186" y="119831"/>
                    </a:lnTo>
                    <a:lnTo>
                      <a:pt x="119745" y="75126"/>
                    </a:lnTo>
                    <a:lnTo>
                      <a:pt x="34576" y="0"/>
                    </a:lnTo>
                    <a:lnTo>
                      <a:pt x="0" y="32605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2167" y="1854"/>
                <a:ext cx="1425" cy="1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384"/>
                    </a:moveTo>
                    <a:lnTo>
                      <a:pt x="108547" y="119384"/>
                    </a:lnTo>
                    <a:lnTo>
                      <a:pt x="119915" y="0"/>
                    </a:lnTo>
                    <a:lnTo>
                      <a:pt x="30315" y="0"/>
                    </a:lnTo>
                    <a:lnTo>
                      <a:pt x="0" y="119384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1892" y="2048"/>
                <a:ext cx="1845" cy="5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770"/>
                    </a:moveTo>
                    <a:lnTo>
                      <a:pt x="119934" y="119770"/>
                    </a:lnTo>
                    <a:lnTo>
                      <a:pt x="101788" y="0"/>
                    </a:lnTo>
                    <a:lnTo>
                      <a:pt x="17821" y="0"/>
                    </a:lnTo>
                    <a:lnTo>
                      <a:pt x="0" y="11977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" name="Shape 247"/>
            <p:cNvSpPr/>
            <p:nvPr/>
          </p:nvSpPr>
          <p:spPr>
            <a:xfrm>
              <a:off x="3136" y="1339"/>
              <a:ext cx="406" cy="6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71" y="119807"/>
                  </a:moveTo>
                  <a:lnTo>
                    <a:pt x="119704" y="85576"/>
                  </a:lnTo>
                  <a:lnTo>
                    <a:pt x="20689" y="0"/>
                  </a:lnTo>
                  <a:lnTo>
                    <a:pt x="0" y="18076"/>
                  </a:lnTo>
                  <a:lnTo>
                    <a:pt x="81871" y="119807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494" y="1336"/>
              <a:ext cx="713" cy="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736"/>
                  </a:moveTo>
                  <a:lnTo>
                    <a:pt x="108067" y="118736"/>
                  </a:lnTo>
                  <a:lnTo>
                    <a:pt x="119831" y="0"/>
                  </a:lnTo>
                  <a:lnTo>
                    <a:pt x="37310" y="0"/>
                  </a:lnTo>
                  <a:lnTo>
                    <a:pt x="0" y="11873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2213" y="1431"/>
              <a:ext cx="1199" cy="5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774"/>
                  </a:moveTo>
                  <a:lnTo>
                    <a:pt x="119900" y="119774"/>
                  </a:lnTo>
                  <a:lnTo>
                    <a:pt x="92100" y="0"/>
                  </a:lnTo>
                  <a:lnTo>
                    <a:pt x="28000" y="0"/>
                  </a:lnTo>
                  <a:lnTo>
                    <a:pt x="0" y="119774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2813" y="864"/>
              <a:ext cx="341" cy="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26" y="119773"/>
                  </a:moveTo>
                  <a:lnTo>
                    <a:pt x="119648" y="101207"/>
                  </a:lnTo>
                  <a:lnTo>
                    <a:pt x="0" y="0"/>
                  </a:lnTo>
                  <a:lnTo>
                    <a:pt x="97126" y="119773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532" y="864"/>
              <a:ext cx="558" cy="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773"/>
                  </a:moveTo>
                  <a:lnTo>
                    <a:pt x="119784" y="119773"/>
                  </a:lnTo>
                  <a:lnTo>
                    <a:pt x="60000" y="0"/>
                  </a:lnTo>
                  <a:lnTo>
                    <a:pt x="0" y="119773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Shape 252"/>
          <p:cNvSpPr/>
          <p:nvPr/>
        </p:nvSpPr>
        <p:spPr>
          <a:xfrm>
            <a:off x="3130556" y="336556"/>
            <a:ext cx="4574970" cy="705321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Hierarchy of Needs</a:t>
            </a:r>
          </a:p>
        </p:txBody>
      </p:sp>
      <p:sp>
        <p:nvSpPr>
          <p:cNvPr id="253" name="Shape 253"/>
          <p:cNvSpPr/>
          <p:nvPr/>
        </p:nvSpPr>
        <p:spPr>
          <a:xfrm>
            <a:off x="6503153" y="1266832"/>
            <a:ext cx="1344900" cy="582300"/>
          </a:xfrm>
          <a:prstGeom prst="rect">
            <a:avLst/>
          </a:prstGeom>
          <a:noFill/>
          <a:ln w="9525" cap="flat" cmpd="sng">
            <a:solidFill>
              <a:srgbClr val="98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growth</a:t>
            </a:r>
          </a:p>
        </p:txBody>
      </p:sp>
      <p:sp>
        <p:nvSpPr>
          <p:cNvPr id="254" name="Shape 254"/>
          <p:cNvSpPr/>
          <p:nvPr/>
        </p:nvSpPr>
        <p:spPr>
          <a:xfrm>
            <a:off x="7978300" y="2117232"/>
            <a:ext cx="1824300" cy="5823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emotional</a:t>
            </a:r>
          </a:p>
        </p:txBody>
      </p:sp>
      <p:sp>
        <p:nvSpPr>
          <p:cNvPr id="255" name="Shape 255"/>
          <p:cNvSpPr/>
          <p:nvPr/>
        </p:nvSpPr>
        <p:spPr>
          <a:xfrm>
            <a:off x="9452325" y="3725244"/>
            <a:ext cx="1551600" cy="5823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6897699" y="1762116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8414174" y="3429116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03721" y="1588"/>
            <a:ext cx="11984566" cy="6985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Hierarchy of Needs</a:t>
            </a:r>
          </a:p>
        </p:txBody>
      </p:sp>
      <p:sp>
        <p:nvSpPr>
          <p:cNvPr id="263" name="Shape 263"/>
          <p:cNvSpPr/>
          <p:nvPr/>
        </p:nvSpPr>
        <p:spPr>
          <a:xfrm>
            <a:off x="8870950" y="4851407"/>
            <a:ext cx="1602316" cy="1660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591" y="119885"/>
                </a:moveTo>
                <a:lnTo>
                  <a:pt x="0" y="51051"/>
                </a:lnTo>
                <a:lnTo>
                  <a:pt x="53104" y="0"/>
                </a:lnTo>
                <a:lnTo>
                  <a:pt x="119841" y="59655"/>
                </a:lnTo>
                <a:lnTo>
                  <a:pt x="56591" y="119885"/>
                </a:lnTo>
              </a:path>
            </a:pathLst>
          </a:custGeom>
          <a:solidFill>
            <a:srgbClr val="51DC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2125138" y="4851400"/>
            <a:ext cx="7457016" cy="71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732"/>
                </a:moveTo>
                <a:lnTo>
                  <a:pt x="108555" y="119732"/>
                </a:lnTo>
                <a:lnTo>
                  <a:pt x="119965" y="0"/>
                </a:lnTo>
                <a:lnTo>
                  <a:pt x="15327" y="0"/>
                </a:lnTo>
                <a:lnTo>
                  <a:pt x="0" y="119732"/>
                </a:lnTo>
              </a:path>
            </a:pathLst>
          </a:custGeom>
          <a:solidFill>
            <a:srgbClr val="00AE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397004" y="5557837"/>
            <a:ext cx="8235950" cy="9572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47" y="0"/>
                </a:moveTo>
                <a:lnTo>
                  <a:pt x="108866" y="0"/>
                </a:lnTo>
                <a:lnTo>
                  <a:pt x="119969" y="119800"/>
                </a:lnTo>
                <a:lnTo>
                  <a:pt x="0" y="119800"/>
                </a:lnTo>
                <a:lnTo>
                  <a:pt x="10547" y="0"/>
                </a:lnTo>
              </a:path>
            </a:pathLst>
          </a:custGeom>
          <a:solidFill>
            <a:srgbClr val="60C9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927351" y="5791201"/>
            <a:ext cx="3965829" cy="643766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Physiological Needs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Survival/Physiological Needs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2232211" y="1223682"/>
            <a:ext cx="4267199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sleep</a:t>
            </a:r>
          </a:p>
        </p:txBody>
      </p:sp>
      <p:sp>
        <p:nvSpPr>
          <p:cNvPr id="273" name="Shape 273"/>
          <p:cNvSpPr/>
          <p:nvPr/>
        </p:nvSpPr>
        <p:spPr>
          <a:xfrm>
            <a:off x="10329332" y="4716469"/>
            <a:ext cx="848783" cy="8461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558" y="119774"/>
                </a:moveTo>
                <a:lnTo>
                  <a:pt x="0" y="51106"/>
                </a:lnTo>
                <a:lnTo>
                  <a:pt x="52967" y="0"/>
                </a:lnTo>
                <a:lnTo>
                  <a:pt x="119700" y="59662"/>
                </a:lnTo>
                <a:lnTo>
                  <a:pt x="56558" y="119774"/>
                </a:lnTo>
              </a:path>
            </a:pathLst>
          </a:custGeom>
          <a:solidFill>
            <a:srgbClr val="51DC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6760632" y="4716469"/>
            <a:ext cx="3945466" cy="3635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475"/>
                </a:moveTo>
                <a:lnTo>
                  <a:pt x="108540" y="119475"/>
                </a:lnTo>
                <a:lnTo>
                  <a:pt x="119935" y="0"/>
                </a:lnTo>
                <a:lnTo>
                  <a:pt x="15321" y="0"/>
                </a:lnTo>
                <a:lnTo>
                  <a:pt x="0" y="119475"/>
                </a:lnTo>
              </a:path>
            </a:pathLst>
          </a:custGeom>
          <a:solidFill>
            <a:srgbClr val="00AE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375405" y="5076832"/>
            <a:ext cx="4358217" cy="4873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48" y="0"/>
                </a:moveTo>
                <a:lnTo>
                  <a:pt x="108868" y="0"/>
                </a:lnTo>
                <a:lnTo>
                  <a:pt x="119941" y="119609"/>
                </a:lnTo>
                <a:lnTo>
                  <a:pt x="0" y="119609"/>
                </a:lnTo>
                <a:lnTo>
                  <a:pt x="10548" y="0"/>
                </a:lnTo>
              </a:path>
            </a:pathLst>
          </a:custGeom>
          <a:solidFill>
            <a:srgbClr val="60C9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Shape 276"/>
          <p:cNvGrpSpPr/>
          <p:nvPr/>
        </p:nvGrpSpPr>
        <p:grpSpPr>
          <a:xfrm>
            <a:off x="6830484" y="4237038"/>
            <a:ext cx="3809999" cy="766762"/>
            <a:chOff x="3227" y="2669"/>
            <a:chExt cx="1799" cy="483"/>
          </a:xfrm>
        </p:grpSpPr>
        <p:sp>
          <p:nvSpPr>
            <p:cNvPr id="277" name="Shape 277"/>
            <p:cNvSpPr/>
            <p:nvPr/>
          </p:nvSpPr>
          <p:spPr>
            <a:xfrm>
              <a:off x="4672" y="2669"/>
              <a:ext cx="354" cy="4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016" y="119751"/>
                  </a:moveTo>
                  <a:lnTo>
                    <a:pt x="0" y="41987"/>
                  </a:lnTo>
                  <a:lnTo>
                    <a:pt x="44406" y="0"/>
                  </a:lnTo>
                  <a:lnTo>
                    <a:pt x="119661" y="66086"/>
                  </a:lnTo>
                  <a:lnTo>
                    <a:pt x="61016" y="11975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3404" y="2669"/>
              <a:ext cx="1401" cy="1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298"/>
                  </a:moveTo>
                  <a:lnTo>
                    <a:pt x="108608" y="119298"/>
                  </a:lnTo>
                  <a:lnTo>
                    <a:pt x="119914" y="0"/>
                  </a:lnTo>
                  <a:lnTo>
                    <a:pt x="21413" y="701"/>
                  </a:lnTo>
                  <a:lnTo>
                    <a:pt x="0" y="11929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3227" y="2837"/>
              <a:ext cx="1627" cy="3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17"/>
                  </a:moveTo>
                  <a:lnTo>
                    <a:pt x="119926" y="119617"/>
                  </a:lnTo>
                  <a:lnTo>
                    <a:pt x="106650" y="0"/>
                  </a:lnTo>
                  <a:lnTo>
                    <a:pt x="13128" y="0"/>
                  </a:lnTo>
                  <a:lnTo>
                    <a:pt x="0" y="119617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Shape 280"/>
          <p:cNvGrpSpPr/>
          <p:nvPr/>
        </p:nvGrpSpPr>
        <p:grpSpPr>
          <a:xfrm>
            <a:off x="7270754" y="3763962"/>
            <a:ext cx="2829983" cy="665162"/>
            <a:chOff x="3434" y="2370"/>
            <a:chExt cx="1337" cy="419"/>
          </a:xfrm>
        </p:grpSpPr>
        <p:sp>
          <p:nvSpPr>
            <p:cNvPr id="281" name="Shape 281"/>
            <p:cNvSpPr/>
            <p:nvPr/>
          </p:nvSpPr>
          <p:spPr>
            <a:xfrm>
              <a:off x="4461" y="2370"/>
              <a:ext cx="309" cy="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2440"/>
                  </a:moveTo>
                  <a:lnTo>
                    <a:pt x="71225" y="119712"/>
                  </a:lnTo>
                  <a:lnTo>
                    <a:pt x="119612" y="74928"/>
                  </a:lnTo>
                  <a:lnTo>
                    <a:pt x="34451" y="0"/>
                  </a:lnTo>
                  <a:lnTo>
                    <a:pt x="0" y="3244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3615" y="2370"/>
              <a:ext cx="935" cy="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947"/>
                  </a:moveTo>
                  <a:lnTo>
                    <a:pt x="108461" y="118947"/>
                  </a:lnTo>
                  <a:lnTo>
                    <a:pt x="119871" y="0"/>
                  </a:lnTo>
                  <a:lnTo>
                    <a:pt x="30256" y="0"/>
                  </a:lnTo>
                  <a:lnTo>
                    <a:pt x="0" y="118947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3434" y="2484"/>
              <a:ext cx="1210" cy="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07"/>
                  </a:moveTo>
                  <a:lnTo>
                    <a:pt x="119900" y="119607"/>
                  </a:lnTo>
                  <a:lnTo>
                    <a:pt x="101767" y="0"/>
                  </a:lnTo>
                  <a:lnTo>
                    <a:pt x="17836" y="0"/>
                  </a:lnTo>
                  <a:lnTo>
                    <a:pt x="0" y="119607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Shape 284"/>
          <p:cNvSpPr/>
          <p:nvPr/>
        </p:nvSpPr>
        <p:spPr>
          <a:xfrm>
            <a:off x="8997952" y="3284544"/>
            <a:ext cx="565148" cy="579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797" y="119671"/>
                </a:moveTo>
                <a:lnTo>
                  <a:pt x="119550" y="85479"/>
                </a:lnTo>
                <a:lnTo>
                  <a:pt x="20674" y="0"/>
                </a:lnTo>
                <a:lnTo>
                  <a:pt x="0" y="18082"/>
                </a:lnTo>
                <a:lnTo>
                  <a:pt x="81797" y="119671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106832" y="3282950"/>
            <a:ext cx="990599" cy="8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857"/>
                </a:moveTo>
                <a:lnTo>
                  <a:pt x="107948" y="117857"/>
                </a:lnTo>
                <a:lnTo>
                  <a:pt x="119743" y="0"/>
                </a:lnTo>
                <a:lnTo>
                  <a:pt x="37435" y="0"/>
                </a:lnTo>
                <a:lnTo>
                  <a:pt x="0" y="11785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7717367" y="3370262"/>
            <a:ext cx="1667932" cy="4937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614"/>
                </a:moveTo>
                <a:lnTo>
                  <a:pt x="119847" y="119614"/>
                </a:lnTo>
                <a:lnTo>
                  <a:pt x="92131" y="0"/>
                </a:lnTo>
                <a:lnTo>
                  <a:pt x="28020" y="0"/>
                </a:lnTo>
                <a:lnTo>
                  <a:pt x="0" y="11961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549221" y="2843219"/>
            <a:ext cx="476249" cy="492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7066" y="119612"/>
                </a:moveTo>
                <a:lnTo>
                  <a:pt x="119466" y="101032"/>
                </a:lnTo>
                <a:lnTo>
                  <a:pt x="0" y="0"/>
                </a:lnTo>
                <a:lnTo>
                  <a:pt x="97066" y="119612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8161867" y="2843219"/>
            <a:ext cx="774700" cy="492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612"/>
                </a:moveTo>
                <a:lnTo>
                  <a:pt x="119672" y="119612"/>
                </a:lnTo>
                <a:lnTo>
                  <a:pt x="60000" y="0"/>
                </a:lnTo>
                <a:lnTo>
                  <a:pt x="0" y="119612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Food:  A Most Powerful Need</a:t>
            </a:r>
          </a:p>
        </p:txBody>
      </p:sp>
      <p:sp>
        <p:nvSpPr>
          <p:cNvPr id="294" name="Shape 294"/>
          <p:cNvSpPr/>
          <p:nvPr/>
        </p:nvSpPr>
        <p:spPr>
          <a:xfrm>
            <a:off x="812800" y="16764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6200" y="1561625"/>
            <a:ext cx="5463000" cy="10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668850" y="1469425"/>
            <a:ext cx="5367900" cy="47319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 American Rugby team crashed in 1970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was the most pressing problem.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ate human flesh for survival.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the strongest taboo was broken to fill the basic need for food.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711" y="3098375"/>
            <a:ext cx="4285974" cy="31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8870950" y="4851407"/>
            <a:ext cx="1602316" cy="1660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591" y="119885"/>
                </a:moveTo>
                <a:lnTo>
                  <a:pt x="0" y="51051"/>
                </a:lnTo>
                <a:lnTo>
                  <a:pt x="53104" y="0"/>
                </a:lnTo>
                <a:lnTo>
                  <a:pt x="119841" y="59655"/>
                </a:lnTo>
                <a:lnTo>
                  <a:pt x="56591" y="119885"/>
                </a:lnTo>
              </a:path>
            </a:pathLst>
          </a:custGeom>
          <a:solidFill>
            <a:srgbClr val="51DC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2125138" y="4851400"/>
            <a:ext cx="7457016" cy="71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732"/>
                </a:moveTo>
                <a:lnTo>
                  <a:pt x="108555" y="119732"/>
                </a:lnTo>
                <a:lnTo>
                  <a:pt x="119965" y="0"/>
                </a:lnTo>
                <a:lnTo>
                  <a:pt x="15327" y="0"/>
                </a:lnTo>
                <a:lnTo>
                  <a:pt x="0" y="119732"/>
                </a:lnTo>
              </a:path>
            </a:pathLst>
          </a:custGeom>
          <a:solidFill>
            <a:srgbClr val="00AE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1397004" y="5557837"/>
            <a:ext cx="8235950" cy="9572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47" y="0"/>
                </a:moveTo>
                <a:lnTo>
                  <a:pt x="108866" y="0"/>
                </a:lnTo>
                <a:lnTo>
                  <a:pt x="119969" y="119800"/>
                </a:lnTo>
                <a:lnTo>
                  <a:pt x="0" y="119800"/>
                </a:lnTo>
                <a:lnTo>
                  <a:pt x="10547" y="0"/>
                </a:lnTo>
              </a:path>
            </a:pathLst>
          </a:custGeom>
          <a:solidFill>
            <a:srgbClr val="60C9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2927351" y="5791201"/>
            <a:ext cx="3965829" cy="643766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Physiological Needs</a:t>
            </a:r>
          </a:p>
        </p:txBody>
      </p:sp>
      <p:grpSp>
        <p:nvGrpSpPr>
          <p:cNvPr id="306" name="Shape 306"/>
          <p:cNvGrpSpPr/>
          <p:nvPr/>
        </p:nvGrpSpPr>
        <p:grpSpPr>
          <a:xfrm>
            <a:off x="2235205" y="3984632"/>
            <a:ext cx="7219951" cy="1427163"/>
            <a:chOff x="1056" y="2510"/>
            <a:chExt cx="3411" cy="898"/>
          </a:xfrm>
        </p:grpSpPr>
        <p:sp>
          <p:nvSpPr>
            <p:cNvPr id="307" name="Shape 307"/>
            <p:cNvSpPr/>
            <p:nvPr/>
          </p:nvSpPr>
          <p:spPr>
            <a:xfrm>
              <a:off x="3797" y="2510"/>
              <a:ext cx="670" cy="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074" y="119866"/>
                  </a:moveTo>
                  <a:lnTo>
                    <a:pt x="0" y="42046"/>
                  </a:lnTo>
                  <a:lnTo>
                    <a:pt x="44597" y="0"/>
                  </a:lnTo>
                  <a:lnTo>
                    <a:pt x="119820" y="66206"/>
                  </a:lnTo>
                  <a:lnTo>
                    <a:pt x="61074" y="119866"/>
                  </a:lnTo>
                </a:path>
              </a:pathLst>
            </a:custGeom>
            <a:solidFill>
              <a:srgbClr val="FF5F7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1393" y="2510"/>
              <a:ext cx="2656" cy="3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21"/>
                  </a:moveTo>
                  <a:lnTo>
                    <a:pt x="108659" y="119621"/>
                  </a:lnTo>
                  <a:lnTo>
                    <a:pt x="119954" y="0"/>
                  </a:lnTo>
                  <a:lnTo>
                    <a:pt x="21460" y="757"/>
                  </a:lnTo>
                  <a:lnTo>
                    <a:pt x="0" y="119621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1056" y="2825"/>
              <a:ext cx="3082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794"/>
                  </a:moveTo>
                  <a:lnTo>
                    <a:pt x="119961" y="119794"/>
                  </a:lnTo>
                  <a:lnTo>
                    <a:pt x="106688" y="0"/>
                  </a:lnTo>
                  <a:lnTo>
                    <a:pt x="13156" y="0"/>
                  </a:lnTo>
                  <a:lnTo>
                    <a:pt x="0" y="119794"/>
                  </a:lnTo>
                </a:path>
              </a:pathLst>
            </a:custGeom>
            <a:solidFill>
              <a:srgbClr val="FF001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Shape 310"/>
          <p:cNvSpPr/>
          <p:nvPr/>
        </p:nvSpPr>
        <p:spPr>
          <a:xfrm>
            <a:off x="2121" y="1588"/>
            <a:ext cx="12086166" cy="698500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Hierarchy of Needs</a:t>
            </a:r>
          </a:p>
        </p:txBody>
      </p:sp>
      <p:sp>
        <p:nvSpPr>
          <p:cNvPr id="311" name="Shape 311"/>
          <p:cNvSpPr/>
          <p:nvPr/>
        </p:nvSpPr>
        <p:spPr>
          <a:xfrm>
            <a:off x="2419351" y="4649794"/>
            <a:ext cx="5604933" cy="638174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Needs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812800" y="609600"/>
            <a:ext cx="10464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11032068" y="4868869"/>
            <a:ext cx="857250" cy="8461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592" y="119774"/>
                </a:moveTo>
                <a:lnTo>
                  <a:pt x="0" y="51106"/>
                </a:lnTo>
                <a:lnTo>
                  <a:pt x="53037" y="0"/>
                </a:lnTo>
                <a:lnTo>
                  <a:pt x="119703" y="59662"/>
                </a:lnTo>
                <a:lnTo>
                  <a:pt x="56592" y="119774"/>
                </a:lnTo>
              </a:path>
            </a:pathLst>
          </a:custGeom>
          <a:solidFill>
            <a:srgbClr val="51DC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433738" y="4868869"/>
            <a:ext cx="3983567" cy="3635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475"/>
                </a:moveTo>
                <a:lnTo>
                  <a:pt x="108522" y="119475"/>
                </a:lnTo>
                <a:lnTo>
                  <a:pt x="119936" y="0"/>
                </a:lnTo>
                <a:lnTo>
                  <a:pt x="15302" y="0"/>
                </a:lnTo>
                <a:lnTo>
                  <a:pt x="0" y="119475"/>
                </a:lnTo>
              </a:path>
            </a:pathLst>
          </a:custGeom>
          <a:solidFill>
            <a:srgbClr val="00AE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044271" y="5229232"/>
            <a:ext cx="4400550" cy="4873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62" y="0"/>
                </a:moveTo>
                <a:lnTo>
                  <a:pt x="108860" y="0"/>
                </a:lnTo>
                <a:lnTo>
                  <a:pt x="119942" y="119609"/>
                </a:lnTo>
                <a:lnTo>
                  <a:pt x="0" y="119609"/>
                </a:lnTo>
                <a:lnTo>
                  <a:pt x="10562" y="0"/>
                </a:lnTo>
              </a:path>
            </a:pathLst>
          </a:custGeom>
          <a:solidFill>
            <a:srgbClr val="60C9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Shape 320"/>
          <p:cNvGrpSpPr/>
          <p:nvPr/>
        </p:nvGrpSpPr>
        <p:grpSpPr>
          <a:xfrm>
            <a:off x="7503587" y="4389438"/>
            <a:ext cx="3848099" cy="766762"/>
            <a:chOff x="3545" y="2764"/>
            <a:chExt cx="1817" cy="483"/>
          </a:xfrm>
        </p:grpSpPr>
        <p:sp>
          <p:nvSpPr>
            <p:cNvPr id="321" name="Shape 321"/>
            <p:cNvSpPr/>
            <p:nvPr/>
          </p:nvSpPr>
          <p:spPr>
            <a:xfrm>
              <a:off x="5004" y="2764"/>
              <a:ext cx="357" cy="4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005" y="119751"/>
                  </a:moveTo>
                  <a:lnTo>
                    <a:pt x="0" y="41987"/>
                  </a:lnTo>
                  <a:lnTo>
                    <a:pt x="44581" y="0"/>
                  </a:lnTo>
                  <a:lnTo>
                    <a:pt x="119664" y="66086"/>
                  </a:lnTo>
                  <a:lnTo>
                    <a:pt x="61005" y="119751"/>
                  </a:lnTo>
                </a:path>
              </a:pathLst>
            </a:custGeom>
            <a:solidFill>
              <a:srgbClr val="FF5F7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3725" y="2764"/>
              <a:ext cx="1414" cy="1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298"/>
                  </a:moveTo>
                  <a:lnTo>
                    <a:pt x="108636" y="119298"/>
                  </a:lnTo>
                  <a:lnTo>
                    <a:pt x="119915" y="0"/>
                  </a:lnTo>
                  <a:lnTo>
                    <a:pt x="21455" y="701"/>
                  </a:lnTo>
                  <a:lnTo>
                    <a:pt x="0" y="119298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3545" y="2934"/>
              <a:ext cx="1643" cy="3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17"/>
                  </a:moveTo>
                  <a:lnTo>
                    <a:pt x="119926" y="119617"/>
                  </a:lnTo>
                  <a:lnTo>
                    <a:pt x="106634" y="0"/>
                  </a:lnTo>
                  <a:lnTo>
                    <a:pt x="13146" y="0"/>
                  </a:lnTo>
                  <a:lnTo>
                    <a:pt x="0" y="119617"/>
                  </a:lnTo>
                </a:path>
              </a:pathLst>
            </a:custGeom>
            <a:solidFill>
              <a:srgbClr val="FF001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Shape 324"/>
          <p:cNvGrpSpPr/>
          <p:nvPr/>
        </p:nvGrpSpPr>
        <p:grpSpPr>
          <a:xfrm>
            <a:off x="7954435" y="3916362"/>
            <a:ext cx="2857499" cy="665161"/>
            <a:chOff x="3758" y="2467"/>
            <a:chExt cx="1349" cy="418"/>
          </a:xfrm>
        </p:grpSpPr>
        <p:sp>
          <p:nvSpPr>
            <p:cNvPr id="325" name="Shape 325"/>
            <p:cNvSpPr/>
            <p:nvPr/>
          </p:nvSpPr>
          <p:spPr>
            <a:xfrm>
              <a:off x="4795" y="2467"/>
              <a:ext cx="312" cy="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2440"/>
                  </a:moveTo>
                  <a:lnTo>
                    <a:pt x="71309" y="119712"/>
                  </a:lnTo>
                  <a:lnTo>
                    <a:pt x="119616" y="74928"/>
                  </a:lnTo>
                  <a:lnTo>
                    <a:pt x="34504" y="0"/>
                  </a:lnTo>
                  <a:lnTo>
                    <a:pt x="0" y="3244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3940" y="2467"/>
              <a:ext cx="945" cy="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947"/>
                  </a:moveTo>
                  <a:lnTo>
                    <a:pt x="108444" y="118947"/>
                  </a:lnTo>
                  <a:lnTo>
                    <a:pt x="119873" y="0"/>
                  </a:lnTo>
                  <a:lnTo>
                    <a:pt x="30349" y="0"/>
                  </a:lnTo>
                  <a:lnTo>
                    <a:pt x="0" y="118947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3758" y="2579"/>
              <a:ext cx="1222" cy="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07"/>
                  </a:moveTo>
                  <a:lnTo>
                    <a:pt x="119901" y="119607"/>
                  </a:lnTo>
                  <a:lnTo>
                    <a:pt x="101749" y="0"/>
                  </a:lnTo>
                  <a:lnTo>
                    <a:pt x="17857" y="0"/>
                  </a:lnTo>
                  <a:lnTo>
                    <a:pt x="0" y="119607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Shape 328"/>
          <p:cNvSpPr/>
          <p:nvPr/>
        </p:nvSpPr>
        <p:spPr>
          <a:xfrm>
            <a:off x="9702803" y="3436937"/>
            <a:ext cx="571500" cy="579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777" y="119671"/>
                </a:moveTo>
                <a:lnTo>
                  <a:pt x="119555" y="85479"/>
                </a:lnTo>
                <a:lnTo>
                  <a:pt x="20888" y="0"/>
                </a:lnTo>
                <a:lnTo>
                  <a:pt x="0" y="18082"/>
                </a:lnTo>
                <a:lnTo>
                  <a:pt x="81777" y="119671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807454" y="3435350"/>
            <a:ext cx="1001182" cy="8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857"/>
                </a:moveTo>
                <a:lnTo>
                  <a:pt x="107822" y="117857"/>
                </a:lnTo>
                <a:lnTo>
                  <a:pt x="119746" y="0"/>
                </a:lnTo>
                <a:lnTo>
                  <a:pt x="37293" y="0"/>
                </a:lnTo>
                <a:lnTo>
                  <a:pt x="0" y="11785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8411632" y="3522662"/>
            <a:ext cx="1684866" cy="4937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614"/>
                </a:moveTo>
                <a:lnTo>
                  <a:pt x="119849" y="119614"/>
                </a:lnTo>
                <a:lnTo>
                  <a:pt x="92110" y="0"/>
                </a:lnTo>
                <a:lnTo>
                  <a:pt x="27889" y="0"/>
                </a:lnTo>
                <a:lnTo>
                  <a:pt x="0" y="11961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9256185" y="2995619"/>
            <a:ext cx="480483" cy="492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6740" y="119612"/>
                </a:moveTo>
                <a:lnTo>
                  <a:pt x="119471" y="101032"/>
                </a:lnTo>
                <a:lnTo>
                  <a:pt x="0" y="0"/>
                </a:lnTo>
                <a:lnTo>
                  <a:pt x="96740" y="119612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8864604" y="2995619"/>
            <a:ext cx="783167" cy="492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612"/>
                </a:moveTo>
                <a:lnTo>
                  <a:pt x="119675" y="119612"/>
                </a:lnTo>
                <a:lnTo>
                  <a:pt x="60000" y="0"/>
                </a:lnTo>
                <a:lnTo>
                  <a:pt x="0" y="119612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205321" y="214319"/>
            <a:ext cx="11679767" cy="820737"/>
          </a:xfrm>
          <a:prstGeom prst="rect">
            <a:avLst/>
          </a:prstGeom>
          <a:noFill/>
          <a:ln>
            <a:noFill/>
          </a:ln>
        </p:spPr>
        <p:txBody>
          <a:bodyPr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Security/Safety Needs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1589742" y="1219200"/>
            <a:ext cx="6299200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physical attack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emotional attack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fatal disease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invasion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extreme losses          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(job, family members, home, friends)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Widescreen</PresentationFormat>
  <Paragraphs>129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Corsiva</vt:lpstr>
      <vt:lpstr>Times New Roman</vt:lpstr>
      <vt:lpstr>Default Design</vt:lpstr>
      <vt:lpstr>Maslow’s Hierarchy of Needs</vt:lpstr>
      <vt:lpstr>WHO?</vt:lpstr>
      <vt:lpstr>WHAT: Maslow’s Hierarchy of Needs</vt:lpstr>
      <vt:lpstr>PowerPoint Presentation</vt:lpstr>
      <vt:lpstr>PowerPoint Presentation</vt:lpstr>
      <vt:lpstr>Survival/Physiological Needs</vt:lpstr>
      <vt:lpstr>PowerPoint Presentation</vt:lpstr>
      <vt:lpstr>PowerPoint Presentation</vt:lpstr>
      <vt:lpstr>            </vt:lpstr>
      <vt:lpstr>Security/Safety:  A Most Powerful Need</vt:lpstr>
      <vt:lpstr>Fight or Flight </vt:lpstr>
      <vt:lpstr>PowerPoint Presentation</vt:lpstr>
      <vt:lpstr>            </vt:lpstr>
      <vt:lpstr>Love and Belonging:   A Most Powerful Need</vt:lpstr>
      <vt:lpstr>PowerPoint Presentation</vt:lpstr>
      <vt:lpstr>            </vt:lpstr>
      <vt:lpstr>Esteem from Self and Others:    A Most Powerful Need</vt:lpstr>
      <vt:lpstr>            </vt:lpstr>
      <vt:lpstr>Some Self-Actualizing People from History?</vt:lpstr>
      <vt:lpstr>Peak Experiences Moments of Pure Bliss</vt:lpstr>
      <vt:lpstr>PowerPoint Presentation</vt:lpstr>
      <vt:lpstr>PowerPoint Presentation</vt:lpstr>
      <vt:lpstr>Think about the levels…</vt:lpstr>
      <vt:lpstr>Criticism</vt:lpstr>
      <vt:lpstr>Homework: Maslow Current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Maslow’s Hierarchy of Needs</dc:title>
  <cp:lastModifiedBy>Nguyen, Thai-Hang    SHS - Staff</cp:lastModifiedBy>
  <cp:revision>1</cp:revision>
  <dcterms:modified xsi:type="dcterms:W3CDTF">2017-09-17T20:00:53Z</dcterms:modified>
</cp:coreProperties>
</file>