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35"/>
  </p:notesMasterIdLst>
  <p:sldIdLst>
    <p:sldId id="259" r:id="rId2"/>
    <p:sldId id="276" r:id="rId3"/>
    <p:sldId id="277" r:id="rId4"/>
    <p:sldId id="260" r:id="rId5"/>
    <p:sldId id="261" r:id="rId6"/>
    <p:sldId id="262" r:id="rId7"/>
    <p:sldId id="263" r:id="rId8"/>
    <p:sldId id="284" r:id="rId9"/>
    <p:sldId id="264" r:id="rId10"/>
    <p:sldId id="265" r:id="rId11"/>
    <p:sldId id="266" r:id="rId12"/>
    <p:sldId id="279" r:id="rId13"/>
    <p:sldId id="280" r:id="rId14"/>
    <p:sldId id="285" r:id="rId15"/>
    <p:sldId id="281" r:id="rId16"/>
    <p:sldId id="282" r:id="rId17"/>
    <p:sldId id="267" r:id="rId18"/>
    <p:sldId id="268" r:id="rId19"/>
    <p:sldId id="288" r:id="rId20"/>
    <p:sldId id="289" r:id="rId21"/>
    <p:sldId id="294" r:id="rId22"/>
    <p:sldId id="293" r:id="rId23"/>
    <p:sldId id="292" r:id="rId24"/>
    <p:sldId id="295" r:id="rId25"/>
    <p:sldId id="296" r:id="rId26"/>
    <p:sldId id="297" r:id="rId27"/>
    <p:sldId id="298" r:id="rId28"/>
    <p:sldId id="299" r:id="rId29"/>
    <p:sldId id="301" r:id="rId30"/>
    <p:sldId id="300" r:id="rId31"/>
    <p:sldId id="290" r:id="rId32"/>
    <p:sldId id="286" r:id="rId33"/>
    <p:sldId id="287" r:id="rId3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17784C-CFD1-4DB5-99D9-A3467A4EEC61}" v="72" dt="2018-05-11T17:22:29.50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Medium Style 4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16D9F66E-5EB9-4882-86FB-DCBF35E3C3E4}" styleName="Medium Style 4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5373" autoAdjust="0"/>
  </p:normalViewPr>
  <p:slideViewPr>
    <p:cSldViewPr snapToGrid="0">
      <p:cViewPr varScale="1">
        <p:scale>
          <a:sx n="77" d="100"/>
          <a:sy n="77" d="100"/>
        </p:scale>
        <p:origin x="17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en, Thai-Hang    SHS - Staff" userId="S::nguyent3@issaquah.wednet.edu::ce95ce14-583a-46ae-8dda-638e5f4db207" providerId="AD" clId="Web-{DBBE4EE9-9E5C-4156-BB6A-BF142F59D83C}"/>
    <pc:docChg chg="addSld modSld">
      <pc:chgData name="Nguyen, Thai-Hang    SHS - Staff" userId="S::nguyent3@issaquah.wednet.edu::ce95ce14-583a-46ae-8dda-638e5f4db207" providerId="AD" clId="Web-{DBBE4EE9-9E5C-4156-BB6A-BF142F59D83C}" dt="2018-05-10T16:17:31.347" v="1" actId="14100"/>
      <pc:docMkLst>
        <pc:docMk/>
      </pc:docMkLst>
      <pc:sldChg chg="modSp new">
        <pc:chgData name="Nguyen, Thai-Hang    SHS - Staff" userId="S::nguyent3@issaquah.wednet.edu::ce95ce14-583a-46ae-8dda-638e5f4db207" providerId="AD" clId="Web-{DBBE4EE9-9E5C-4156-BB6A-BF142F59D83C}" dt="2018-05-10T16:17:31.347" v="1" actId="14100"/>
        <pc:sldMkLst>
          <pc:docMk/>
          <pc:sldMk cId="1211562000" sldId="290"/>
        </pc:sldMkLst>
        <pc:spChg chg="mod">
          <ac:chgData name="Nguyen, Thai-Hang    SHS - Staff" userId="S::nguyent3@issaquah.wednet.edu::ce95ce14-583a-46ae-8dda-638e5f4db207" providerId="AD" clId="Web-{DBBE4EE9-9E5C-4156-BB6A-BF142F59D83C}" dt="2018-05-10T16:17:31.347" v="1" actId="14100"/>
          <ac:spMkLst>
            <pc:docMk/>
            <pc:sldMk cId="1211562000" sldId="290"/>
            <ac:spMk id="3" creationId="{13A5BCF7-5FA9-469F-93C9-9DBFC1DBF845}"/>
          </ac:spMkLst>
        </pc:spChg>
      </pc:sldChg>
    </pc:docChg>
  </pc:docChgLst>
  <pc:docChgLst>
    <pc:chgData name="Nguyen, Thai-Hang    SHS - Staff" userId="S::nguyent3@issaquah.wednet.edu::ce95ce14-583a-46ae-8dda-638e5f4db207" providerId="AD" clId="Web-{100D931A-CD3F-45EF-9C1B-69E4757FDBB9}"/>
    <pc:docChg chg="modSld">
      <pc:chgData name="Nguyen, Thai-Hang    SHS - Staff" userId="S::nguyent3@issaquah.wednet.edu::ce95ce14-583a-46ae-8dda-638e5f4db207" providerId="AD" clId="Web-{100D931A-CD3F-45EF-9C1B-69E4757FDBB9}" dt="2018-05-10T18:05:39.368" v="2" actId="20577"/>
      <pc:docMkLst>
        <pc:docMk/>
      </pc:docMkLst>
      <pc:sldChg chg="modSp">
        <pc:chgData name="Nguyen, Thai-Hang    SHS - Staff" userId="S::nguyent3@issaquah.wednet.edu::ce95ce14-583a-46ae-8dda-638e5f4db207" providerId="AD" clId="Web-{100D931A-CD3F-45EF-9C1B-69E4757FDBB9}" dt="2018-05-10T18:05:37.681" v="0" actId="20577"/>
        <pc:sldMkLst>
          <pc:docMk/>
          <pc:sldMk cId="98431610" sldId="292"/>
        </pc:sldMkLst>
        <pc:spChg chg="mod">
          <ac:chgData name="Nguyen, Thai-Hang    SHS - Staff" userId="S::nguyent3@issaquah.wednet.edu::ce95ce14-583a-46ae-8dda-638e5f4db207" providerId="AD" clId="Web-{100D931A-CD3F-45EF-9C1B-69E4757FDBB9}" dt="2018-05-10T18:05:37.681" v="0" actId="20577"/>
          <ac:spMkLst>
            <pc:docMk/>
            <pc:sldMk cId="98431610" sldId="292"/>
            <ac:spMk id="3" creationId="{00000000-0000-0000-0000-000000000000}"/>
          </ac:spMkLst>
        </pc:spChg>
      </pc:sldChg>
    </pc:docChg>
  </pc:docChgLst>
  <pc:docChgLst>
    <pc:chgData name="Nguyen, Thai-Hang    SHS - Staff" userId="S::nguyent3@issaquah.wednet.edu::ce95ce14-583a-46ae-8dda-638e5f4db207" providerId="AD" clId="Web-{6C7E3930-69EE-465E-9F1D-4D9BD3229DFD}"/>
    <pc:docChg chg="addSld modSld">
      <pc:chgData name="Nguyen, Thai-Hang    SHS - Staff" userId="S::nguyent3@issaquah.wednet.edu::ce95ce14-583a-46ae-8dda-638e5f4db207" providerId="AD" clId="Web-{6C7E3930-69EE-465E-9F1D-4D9BD3229DFD}" dt="2018-05-11T16:28:21.394" v="105" actId="20577"/>
      <pc:docMkLst>
        <pc:docMk/>
      </pc:docMkLst>
      <pc:sldChg chg="modSp new">
        <pc:chgData name="Nguyen, Thai-Hang    SHS - Staff" userId="S::nguyent3@issaquah.wednet.edu::ce95ce14-583a-46ae-8dda-638e5f4db207" providerId="AD" clId="Web-{6C7E3930-69EE-465E-9F1D-4D9BD3229DFD}" dt="2018-05-11T16:28:20.988" v="103" actId="20577"/>
        <pc:sldMkLst>
          <pc:docMk/>
          <pc:sldMk cId="2972867519" sldId="299"/>
        </pc:sldMkLst>
        <pc:spChg chg="mod">
          <ac:chgData name="Nguyen, Thai-Hang    SHS - Staff" userId="S::nguyent3@issaquah.wednet.edu::ce95ce14-583a-46ae-8dda-638e5f4db207" providerId="AD" clId="Web-{6C7E3930-69EE-465E-9F1D-4D9BD3229DFD}" dt="2018-05-11T16:28:20.988" v="103" actId="20577"/>
          <ac:spMkLst>
            <pc:docMk/>
            <pc:sldMk cId="2972867519" sldId="299"/>
            <ac:spMk id="2" creationId="{26A47ADE-070F-4A47-94A0-60067A9A44A5}"/>
          </ac:spMkLst>
        </pc:spChg>
        <pc:spChg chg="mod">
          <ac:chgData name="Nguyen, Thai-Hang    SHS - Staff" userId="S::nguyent3@issaquah.wednet.edu::ce95ce14-583a-46ae-8dda-638e5f4db207" providerId="AD" clId="Web-{6C7E3930-69EE-465E-9F1D-4D9BD3229DFD}" dt="2018-05-11T16:28:18.675" v="101" actId="20577"/>
          <ac:spMkLst>
            <pc:docMk/>
            <pc:sldMk cId="2972867519" sldId="299"/>
            <ac:spMk id="3" creationId="{86621FB3-09B2-4CAD-8074-25CB6E44A900}"/>
          </ac:spMkLst>
        </pc:spChg>
      </pc:sldChg>
    </pc:docChg>
  </pc:docChgLst>
  <pc:docChgLst>
    <pc:chgData name="Nguyen, Thai-Hang    SHS - Staff" userId="S::nguyent3@issaquah.wednet.edu::ce95ce14-583a-46ae-8dda-638e5f4db207" providerId="AD" clId="Web-{F1FF9B59-79EB-40FA-A3B3-7142105EEEA3}"/>
    <pc:docChg chg="modSld">
      <pc:chgData name="Nguyen, Thai-Hang    SHS - Staff" userId="S::nguyent3@issaquah.wednet.edu::ce95ce14-583a-46ae-8dda-638e5f4db207" providerId="AD" clId="Web-{F1FF9B59-79EB-40FA-A3B3-7142105EEEA3}" dt="2018-05-11T17:06:47.501" v="38" actId="1076"/>
      <pc:docMkLst>
        <pc:docMk/>
      </pc:docMkLst>
      <pc:sldChg chg="modSp">
        <pc:chgData name="Nguyen, Thai-Hang    SHS - Staff" userId="S::nguyent3@issaquah.wednet.edu::ce95ce14-583a-46ae-8dda-638e5f4db207" providerId="AD" clId="Web-{F1FF9B59-79EB-40FA-A3B3-7142105EEEA3}" dt="2018-05-11T17:03:54.592" v="37" actId="14100"/>
        <pc:sldMkLst>
          <pc:docMk/>
          <pc:sldMk cId="2972867519" sldId="299"/>
        </pc:sldMkLst>
        <pc:spChg chg="mod">
          <ac:chgData name="Nguyen, Thai-Hang    SHS - Staff" userId="S::nguyent3@issaquah.wednet.edu::ce95ce14-583a-46ae-8dda-638e5f4db207" providerId="AD" clId="Web-{F1FF9B59-79EB-40FA-A3B3-7142105EEEA3}" dt="2018-05-11T17:03:54.592" v="37" actId="14100"/>
          <ac:spMkLst>
            <pc:docMk/>
            <pc:sldMk cId="2972867519" sldId="299"/>
            <ac:spMk id="3" creationId="{86621FB3-09B2-4CAD-8074-25CB6E44A900}"/>
          </ac:spMkLst>
        </pc:spChg>
        <pc:picChg chg="mod">
          <ac:chgData name="Nguyen, Thai-Hang    SHS - Staff" userId="S::nguyent3@issaquah.wednet.edu::ce95ce14-583a-46ae-8dda-638e5f4db207" providerId="AD" clId="Web-{F1FF9B59-79EB-40FA-A3B3-7142105EEEA3}" dt="2018-05-11T17:03:52.998" v="36" actId="1076"/>
          <ac:picMkLst>
            <pc:docMk/>
            <pc:sldMk cId="2972867519" sldId="299"/>
            <ac:picMk id="4" creationId="{00000000-0000-0000-0000-000000000000}"/>
          </ac:picMkLst>
        </pc:picChg>
      </pc:sldChg>
      <pc:sldChg chg="modSp">
        <pc:chgData name="Nguyen, Thai-Hang    SHS - Staff" userId="S::nguyent3@issaquah.wednet.edu::ce95ce14-583a-46ae-8dda-638e5f4db207" providerId="AD" clId="Web-{F1FF9B59-79EB-40FA-A3B3-7142105EEEA3}" dt="2018-05-11T17:06:47.501" v="38" actId="1076"/>
        <pc:sldMkLst>
          <pc:docMk/>
          <pc:sldMk cId="1411982085" sldId="300"/>
        </pc:sldMkLst>
        <pc:picChg chg="mod">
          <ac:chgData name="Nguyen, Thai-Hang    SHS - Staff" userId="S::nguyent3@issaquah.wednet.edu::ce95ce14-583a-46ae-8dda-638e5f4db207" providerId="AD" clId="Web-{F1FF9B59-79EB-40FA-A3B3-7142105EEEA3}" dt="2018-05-11T17:06:47.501" v="38" actId="1076"/>
          <ac:picMkLst>
            <pc:docMk/>
            <pc:sldMk cId="1411982085" sldId="300"/>
            <ac:picMk id="4" creationId="{00000000-0000-0000-0000-000000000000}"/>
          </ac:picMkLst>
        </pc:picChg>
      </pc:sldChg>
    </pc:docChg>
  </pc:docChgLst>
  <pc:docChgLst>
    <pc:chgData name="Nguyen, Thai-Hang    SHS - Staff" userId="S::nguyent3@issaquah.wednet.edu::ce95ce14-583a-46ae-8dda-638e5f4db207" providerId="AD" clId="Web-{3917784C-CFD1-4DB5-99D9-A3467A4EEC61}"/>
    <pc:docChg chg="addSld modSld">
      <pc:chgData name="Nguyen, Thai-Hang    SHS - Staff" userId="S::nguyent3@issaquah.wednet.edu::ce95ce14-583a-46ae-8dda-638e5f4db207" providerId="AD" clId="Web-{3917784C-CFD1-4DB5-99D9-A3467A4EEC61}" dt="2018-05-11T18:11:29.620" v="559" actId="20577"/>
      <pc:docMkLst>
        <pc:docMk/>
      </pc:docMkLst>
      <pc:sldChg chg="modSp addAnim modAnim">
        <pc:chgData name="Nguyen, Thai-Hang    SHS - Staff" userId="S::nguyent3@issaquah.wednet.edu::ce95ce14-583a-46ae-8dda-638e5f4db207" providerId="AD" clId="Web-{3917784C-CFD1-4DB5-99D9-A3467A4EEC61}" dt="2018-05-11T17:21:16.068" v="41" actId="20577"/>
        <pc:sldMkLst>
          <pc:docMk/>
          <pc:sldMk cId="1703689781" sldId="301"/>
        </pc:sldMkLst>
        <pc:spChg chg="mod">
          <ac:chgData name="Nguyen, Thai-Hang    SHS - Staff" userId="S::nguyent3@issaquah.wednet.edu::ce95ce14-583a-46ae-8dda-638e5f4db207" providerId="AD" clId="Web-{3917784C-CFD1-4DB5-99D9-A3467A4EEC61}" dt="2018-05-11T17:20:26.176" v="23" actId="14100"/>
          <ac:spMkLst>
            <pc:docMk/>
            <pc:sldMk cId="1703689781" sldId="301"/>
            <ac:spMk id="5" creationId="{00000000-0000-0000-0000-000000000000}"/>
          </ac:spMkLst>
        </pc:spChg>
        <pc:graphicFrameChg chg="mod modGraphic">
          <ac:chgData name="Nguyen, Thai-Hang    SHS - Staff" userId="S::nguyent3@issaquah.wednet.edu::ce95ce14-583a-46ae-8dda-638e5f4db207" providerId="AD" clId="Web-{3917784C-CFD1-4DB5-99D9-A3467A4EEC61}" dt="2018-05-11T17:21:16.068" v="41" actId="20577"/>
          <ac:graphicFrameMkLst>
            <pc:docMk/>
            <pc:sldMk cId="1703689781" sldId="301"/>
            <ac:graphicFrameMk id="4" creationId="{00000000-0000-0000-0000-000000000000}"/>
          </ac:graphicFrameMkLst>
        </pc:graphicFrameChg>
      </pc:sldChg>
      <pc:sldChg chg="modSp new">
        <pc:chgData name="Nguyen, Thai-Hang    SHS - Staff" userId="S::nguyent3@issaquah.wednet.edu::ce95ce14-583a-46ae-8dda-638e5f4db207" providerId="AD" clId="Web-{3917784C-CFD1-4DB5-99D9-A3467A4EEC61}" dt="2018-05-11T17:22:45.447" v="213" actId="20577"/>
        <pc:sldMkLst>
          <pc:docMk/>
          <pc:sldMk cId="3174857375" sldId="302"/>
        </pc:sldMkLst>
        <pc:spChg chg="mod">
          <ac:chgData name="Nguyen, Thai-Hang    SHS - Staff" userId="S::nguyent3@issaquah.wednet.edu::ce95ce14-583a-46ae-8dda-638e5f4db207" providerId="AD" clId="Web-{3917784C-CFD1-4DB5-99D9-A3467A4EEC61}" dt="2018-05-11T17:21:36.944" v="57" actId="20577"/>
          <ac:spMkLst>
            <pc:docMk/>
            <pc:sldMk cId="3174857375" sldId="302"/>
            <ac:spMk id="2" creationId="{1655FE3E-57A8-47D4-A6A8-F1C9770BEC85}"/>
          </ac:spMkLst>
        </pc:spChg>
        <pc:spChg chg="mod">
          <ac:chgData name="Nguyen, Thai-Hang    SHS - Staff" userId="S::nguyent3@issaquah.wednet.edu::ce95ce14-583a-46ae-8dda-638e5f4db207" providerId="AD" clId="Web-{3917784C-CFD1-4DB5-99D9-A3467A4EEC61}" dt="2018-05-11T17:22:45.447" v="213" actId="20577"/>
          <ac:spMkLst>
            <pc:docMk/>
            <pc:sldMk cId="3174857375" sldId="302"/>
            <ac:spMk id="3" creationId="{CD7153E2-9DCB-464E-8D93-30D8970D81B6}"/>
          </ac:spMkLst>
        </pc:spChg>
      </pc:sldChg>
      <pc:sldChg chg="modSp new">
        <pc:chgData name="Nguyen, Thai-Hang    SHS - Staff" userId="S::nguyent3@issaquah.wednet.edu::ce95ce14-583a-46ae-8dda-638e5f4db207" providerId="AD" clId="Web-{3917784C-CFD1-4DB5-99D9-A3467A4EEC61}" dt="2018-05-11T18:11:29.620" v="558" actId="20577"/>
        <pc:sldMkLst>
          <pc:docMk/>
          <pc:sldMk cId="3141742893" sldId="303"/>
        </pc:sldMkLst>
        <pc:spChg chg="mod">
          <ac:chgData name="Nguyen, Thai-Hang    SHS - Staff" userId="S::nguyent3@issaquah.wednet.edu::ce95ce14-583a-46ae-8dda-638e5f4db207" providerId="AD" clId="Web-{3917784C-CFD1-4DB5-99D9-A3467A4EEC61}" dt="2018-05-11T18:10:19.259" v="532" actId="14100"/>
          <ac:spMkLst>
            <pc:docMk/>
            <pc:sldMk cId="3141742893" sldId="303"/>
            <ac:spMk id="2" creationId="{4D3B8DCE-7057-4C70-9D01-29DE454E9FE7}"/>
          </ac:spMkLst>
        </pc:spChg>
        <pc:spChg chg="mod">
          <ac:chgData name="Nguyen, Thai-Hang    SHS - Staff" userId="S::nguyent3@issaquah.wednet.edu::ce95ce14-583a-46ae-8dda-638e5f4db207" providerId="AD" clId="Web-{3917784C-CFD1-4DB5-99D9-A3467A4EEC61}" dt="2018-05-11T18:11:29.620" v="558" actId="20577"/>
          <ac:spMkLst>
            <pc:docMk/>
            <pc:sldMk cId="3141742893" sldId="303"/>
            <ac:spMk id="3" creationId="{699B73E5-4800-4C12-AE34-B8936285D532}"/>
          </ac:spMkLst>
        </pc:spChg>
      </pc:sldChg>
    </pc:docChg>
  </pc:docChgLst>
  <pc:docChgLst>
    <pc:chgData name="Nguyen, Thai-Hang    SHS - Staff" userId="S::nguyent3@issaquah.wednet.edu::ce95ce14-583a-46ae-8dda-638e5f4db207" providerId="AD" clId="Web-{4E261AA1-A9E2-4B0D-B576-31413A11764E}"/>
    <pc:docChg chg="modSld">
      <pc:chgData name="Nguyen, Thai-Hang    SHS - Staff" userId="S::nguyent3@issaquah.wednet.edu::ce95ce14-583a-46ae-8dda-638e5f4db207" providerId="AD" clId="Web-{4E261AA1-A9E2-4B0D-B576-31413A11764E}" dt="2018-05-07T19:05:16.441" v="4"/>
      <pc:docMkLst>
        <pc:docMk/>
      </pc:docMkLst>
      <pc:sldChg chg="modSp">
        <pc:chgData name="Nguyen, Thai-Hang    SHS - Staff" userId="S::nguyent3@issaquah.wednet.edu::ce95ce14-583a-46ae-8dda-638e5f4db207" providerId="AD" clId="Web-{4E261AA1-A9E2-4B0D-B576-31413A11764E}" dt="2018-05-07T19:05:16.441" v="4"/>
        <pc:sldMkLst>
          <pc:docMk/>
          <pc:sldMk cId="1586529440" sldId="280"/>
        </pc:sldMkLst>
        <pc:spChg chg="mod">
          <ac:chgData name="Nguyen, Thai-Hang    SHS - Staff" userId="S::nguyent3@issaquah.wednet.edu::ce95ce14-583a-46ae-8dda-638e5f4db207" providerId="AD" clId="Web-{4E261AA1-A9E2-4B0D-B576-31413A11764E}" dt="2018-05-07T19:05:16.441" v="4"/>
          <ac:spMkLst>
            <pc:docMk/>
            <pc:sldMk cId="1586529440" sldId="280"/>
            <ac:spMk id="3" creationId="{00000000-0000-0000-0000-000000000000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B6513-9B1C-48B0-9A2B-A44B89B06998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24B621-7BD8-4CB9-B383-7FCE1DC6B0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78931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Blue Sky with a white sun – 12 hours, 12 months, </a:t>
            </a:r>
            <a:r>
              <a:rPr lang="en-US">
                <a:sym typeface="Wingdings" panose="05000000000000000000" pitchFamily="2" charset="2"/>
              </a:rPr>
              <a:t> spirit of progress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4B621-7BD8-4CB9-B383-7FCE1DC6B08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7979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24B621-7BD8-4CB9-B383-7FCE1DC6B086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939962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Possible anecdote: The Kuomintang changed the name of Peking/Beijing to Peiping (or Beiping) in 1928.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E1D795-214C-4B2B-9F00-FD35028335FA}" type="slidenum">
              <a:rPr lang="en-US" altLang="en-US">
                <a:latin typeface="Calibri" panose="020F0502020204030204" pitchFamily="34" charset="0"/>
              </a:rPr>
              <a:pPr eaLnBrk="1" hangingPunct="1"/>
              <a:t>16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56539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altLang="en-US"/>
              <a:t>Possible anecdote: The Kuomintang changed the name of Peking/Beijing to Peiping (or Beiping) in 1928.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fld id="{B4E1D795-214C-4B2B-9F00-FD35028335FA}" type="slidenum">
              <a:rPr lang="en-US" altLang="en-US">
                <a:latin typeface="Calibri" panose="020F0502020204030204" pitchFamily="34" charset="0"/>
              </a:rPr>
              <a:pPr eaLnBrk="1" hangingPunct="1"/>
              <a:t>17</a:t>
            </a:fld>
            <a:endParaRPr lang="en-US" altLang="en-US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11489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C971FF-EF28-4195-A575-329446EFAA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6366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5000"/>
              </a:lnSpc>
              <a:defRPr sz="7200" b="1" cap="none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284890-85D2-4D7B-8EF5-15A9C1DB8F42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 b="1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740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157CC2-0FC8-4686-B024-99790E0F5162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301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64DA5-CD3D-4590-A511-FCD3BC7A793E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797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F5661D-6934-4B32-B92C-470368BF1EC6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84545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3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5000"/>
              </a:lnSpc>
              <a:defRPr sz="7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C6F822A4-8DA6-4447-9B1F-C5DB58435268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5864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48D31E-DCDA-41A7-9C67-C4B11B94D21D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7186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3762C0-B258-48F1-ADE6-176B4174CCDD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352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7919A6-33EB-49BD-A62F-1FA56B9F9712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4999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4E7D1B-D673-4CF6-8672-009D42ABD2A0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8422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16AA21-1863-4931-97CB-99D0A168701B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77123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5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2C379-9A7C-4C87-A116-CBE9F58B04C5}" type="datetimeFigureOut">
              <a:rPr lang="en-US" smtClean="0"/>
              <a:t>6/12/2018</a:t>
            </a:fld>
            <a:endParaRPr lang="en-US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33235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8664C608-40B1-4030-A28D-5B74BC98ADCE}" type="datetimeFigureOut">
              <a:rPr lang="en-US" smtClean="0"/>
              <a:t>6/12/2018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n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6478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800" b="1" kern="1200" cap="none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ow%20to%20Memorize%20China's%20Major%20Dynasties-.mp4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4srwSkD05ws" TargetMode="Externa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streaming.factsonfile.com/PortalViewVideo.aspx?xtid=42712&amp;loid=96153&amp;psid=0&amp;sid=0&amp;State=&amp;title=In%20Search%20of%20History:%20China%E2%80%99s%20Boxer%20Rebellion&amp;IsSearch=Y&amp;parentSeriesID=" TargetMode="External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streaming.factsonfile.com/PortalViewVideo.aspx?xtid=2555&amp;loid=151501&amp;psid=0&amp;sid=0&amp;State=&amp;title=Sun%20Yat-sen%20and%20the%20Three%20Principles%20of%20the%20Revolution&amp;IsSearch=Y&amp;parentSeriesID=" TargetMode="Externa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345325"/>
          </a:xfrm>
        </p:spPr>
        <p:txBody>
          <a:bodyPr/>
          <a:lstStyle/>
          <a:p>
            <a:r>
              <a:rPr lang="en-US" altLang="en-US">
                <a:hlinkClick r:id="rId2" action="ppaction://hlinkfile"/>
              </a:rPr>
              <a:t>Chinese Dynasties Song </a:t>
            </a:r>
            <a:r>
              <a:rPr lang="en-US" altLang="en-US"/>
              <a:t/>
            </a:r>
            <a:br>
              <a:rPr lang="en-US" altLang="en-US"/>
            </a:br>
            <a:r>
              <a:rPr lang="en-US" altLang="en-US" sz="2000"/>
              <a:t>(to the tune of "Frere Jacques”)</a:t>
            </a:r>
          </a:p>
        </p:txBody>
      </p:sp>
      <p:sp>
        <p:nvSpPr>
          <p:cNvPr id="9219" name="TextBox 2"/>
          <p:cNvSpPr txBox="1">
            <a:spLocks noChangeArrowheads="1"/>
          </p:cNvSpPr>
          <p:nvPr/>
        </p:nvSpPr>
        <p:spPr bwMode="auto">
          <a:xfrm>
            <a:off x="1224394" y="1139782"/>
            <a:ext cx="8963696" cy="59093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2400"/>
              <a:t> Shang, Zhou, Qin, Han </a:t>
            </a:r>
            <a:br>
              <a:rPr lang="en-US" altLang="en-US" sz="2400"/>
            </a:b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/>
              <a:t>Shang, Zhou, Qin, Han </a:t>
            </a:r>
            <a:br>
              <a:rPr lang="en-US" altLang="en-US" sz="2400"/>
            </a:b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/>
              <a:t>Sui, Tang, Song </a:t>
            </a:r>
            <a:br>
              <a:rPr lang="en-US" altLang="en-US" sz="2400"/>
            </a:b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/>
              <a:t>Sui, Tang, Song </a:t>
            </a:r>
            <a:br>
              <a:rPr lang="en-US" altLang="en-US" sz="2400"/>
            </a:b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/>
              <a:t>Yuan, Ming, Qing, Republic </a:t>
            </a:r>
            <a:br>
              <a:rPr lang="en-US" altLang="en-US" sz="2400"/>
            </a:b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/>
              <a:t>Yuan, Ming, Qing, Republic </a:t>
            </a:r>
            <a:br>
              <a:rPr lang="en-US" altLang="en-US" sz="2400"/>
            </a:b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/>
              <a:t>Mao and Deng </a:t>
            </a:r>
            <a:br>
              <a:rPr lang="en-US" altLang="en-US" sz="2400"/>
            </a:br>
            <a:r>
              <a:rPr lang="en-US" altLang="en-US" sz="2400"/>
              <a:t/>
            </a:r>
            <a:br>
              <a:rPr lang="en-US" altLang="en-US" sz="2400"/>
            </a:br>
            <a:r>
              <a:rPr lang="en-US" altLang="en-US" sz="2400"/>
              <a:t>Mao and Deng</a:t>
            </a:r>
          </a:p>
          <a:p>
            <a:pPr algn="ctr" eaLnBrk="1" hangingPunct="1"/>
            <a:endParaRPr lang="en-US" altLang="en-US" sz="2000"/>
          </a:p>
        </p:txBody>
      </p:sp>
      <p:sp>
        <p:nvSpPr>
          <p:cNvPr id="2" name="Right Brace 1"/>
          <p:cNvSpPr/>
          <p:nvPr/>
        </p:nvSpPr>
        <p:spPr>
          <a:xfrm>
            <a:off x="6761409" y="5550793"/>
            <a:ext cx="244698" cy="1210615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883758" y="5971434"/>
            <a:ext cx="26530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>
                <a:solidFill>
                  <a:srgbClr val="FF0000"/>
                </a:solidFill>
              </a:rPr>
              <a:t>Communist China </a:t>
            </a:r>
          </a:p>
        </p:txBody>
      </p:sp>
    </p:spTree>
    <p:extLst>
      <p:ext uri="{BB962C8B-B14F-4D97-AF65-F5344CB8AC3E}">
        <p14:creationId xmlns:p14="http://schemas.microsoft.com/office/powerpoint/2010/main" val="40026210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Sun Yat-sen"/>
          <p:cNvPicPr>
            <a:picLocks noChangeAspect="1" noChangeArrowheads="1"/>
          </p:cNvPicPr>
          <p:nvPr/>
        </p:nvPicPr>
        <p:blipFill>
          <a:blip r:embed="rId2">
            <a:lum bright="4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12700"/>
            <a:ext cx="4953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9398" y="1171040"/>
            <a:ext cx="6658377" cy="5257800"/>
          </a:xfrm>
        </p:spPr>
        <p:txBody>
          <a:bodyPr rtlCol="0">
            <a:normAutofit fontScale="92500" lnSpcReduction="10000"/>
          </a:bodyPr>
          <a:lstStyle/>
          <a:p>
            <a:pPr>
              <a:defRPr/>
            </a:pPr>
            <a:r>
              <a:rPr lang="en-US" sz="3200" b="1">
                <a:solidFill>
                  <a:srgbClr val="00B050"/>
                </a:solidFill>
              </a:rPr>
              <a:t>Disunity (2 PROBLEMS):</a:t>
            </a:r>
          </a:p>
          <a:p>
            <a:pPr lvl="1">
              <a:spcAft>
                <a:spcPts val="0"/>
              </a:spcAft>
              <a:buNone/>
              <a:defRPr/>
            </a:pPr>
            <a:r>
              <a:rPr lang="en-US" sz="2800" b="1">
                <a:solidFill>
                  <a:srgbClr val="00B050"/>
                </a:solidFill>
              </a:rPr>
              <a:t>1. Local warlords fought Kuomintang for control</a:t>
            </a:r>
          </a:p>
          <a:p>
            <a:pPr lvl="2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800" b="1">
                <a:solidFill>
                  <a:srgbClr val="00B050"/>
                </a:solidFill>
              </a:rPr>
              <a:t>Greedy warlords who think the disunity will help them gain power</a:t>
            </a:r>
          </a:p>
          <a:p>
            <a:pPr lvl="1">
              <a:spcAft>
                <a:spcPts val="0"/>
              </a:spcAft>
              <a:buNone/>
              <a:defRPr/>
            </a:pPr>
            <a:r>
              <a:rPr lang="en-US" sz="2800" b="1">
                <a:solidFill>
                  <a:srgbClr val="00B050"/>
                </a:solidFill>
              </a:rPr>
              <a:t>2. Wars raged between 1912 and 1928</a:t>
            </a:r>
          </a:p>
          <a:p>
            <a:pPr lvl="2">
              <a:spcAft>
                <a:spcPts val="0"/>
              </a:spcAft>
              <a:defRPr/>
            </a:pPr>
            <a:r>
              <a:rPr lang="en-US" sz="2800" b="1">
                <a:solidFill>
                  <a:srgbClr val="00B050"/>
                </a:solidFill>
              </a:rPr>
              <a:t>Nationalists vs. Communists</a:t>
            </a:r>
          </a:p>
          <a:p>
            <a:pPr>
              <a:defRPr/>
            </a:pPr>
            <a:r>
              <a:rPr lang="en-US" sz="3200" b="1">
                <a:solidFill>
                  <a:srgbClr val="00B050"/>
                </a:solidFill>
              </a:rPr>
              <a:t>Also, poor transportation</a:t>
            </a:r>
          </a:p>
          <a:p>
            <a:pPr lvl="1">
              <a:spcAft>
                <a:spcPts val="0"/>
              </a:spcAft>
              <a:defRPr/>
            </a:pPr>
            <a:r>
              <a:rPr lang="en-US" sz="2800" b="1">
                <a:solidFill>
                  <a:srgbClr val="00B050"/>
                </a:solidFill>
              </a:rPr>
              <a:t>1914 – only 6,000 miles of railroad track</a:t>
            </a:r>
          </a:p>
          <a:p>
            <a:pPr lvl="2">
              <a:spcAft>
                <a:spcPts val="0"/>
              </a:spcAft>
              <a:defRPr/>
            </a:pPr>
            <a:r>
              <a:rPr lang="en-US" sz="2800" b="1">
                <a:solidFill>
                  <a:srgbClr val="00B050"/>
                </a:solidFill>
              </a:rPr>
              <a:t>225,000 miles in the smaller United States</a:t>
            </a:r>
          </a:p>
          <a:p>
            <a:pPr lvl="1">
              <a:spcAft>
                <a:spcPts val="0"/>
              </a:spcAft>
              <a:defRPr/>
            </a:pPr>
            <a:r>
              <a:rPr lang="en-US" sz="2800" b="1">
                <a:solidFill>
                  <a:srgbClr val="00B050"/>
                </a:solidFill>
              </a:rPr>
              <a:t>Few decent roads</a:t>
            </a:r>
          </a:p>
          <a:p>
            <a:pPr>
              <a:defRPr/>
            </a:pPr>
            <a:endParaRPr lang="en-US" sz="2800"/>
          </a:p>
        </p:txBody>
      </p:sp>
      <p:sp>
        <p:nvSpPr>
          <p:cNvPr id="20484" name="Title 1"/>
          <p:cNvSpPr>
            <a:spLocks noGrp="1"/>
          </p:cNvSpPr>
          <p:nvPr>
            <p:ph type="title"/>
          </p:nvPr>
        </p:nvSpPr>
        <p:spPr>
          <a:xfrm>
            <a:off x="128789" y="-25937"/>
            <a:ext cx="9105362" cy="1438275"/>
          </a:xfrm>
        </p:spPr>
        <p:txBody>
          <a:bodyPr/>
          <a:lstStyle/>
          <a:p>
            <a:pPr marL="342900" indent="-342900"/>
            <a:r>
              <a:rPr lang="en-US" altLang="en-US" b="1">
                <a:solidFill>
                  <a:srgbClr val="00B050"/>
                </a:solidFill>
              </a:rPr>
              <a:t>Kuomintang: Weaknesses</a:t>
            </a:r>
          </a:p>
        </p:txBody>
      </p:sp>
    </p:spTree>
    <p:extLst>
      <p:ext uri="{BB962C8B-B14F-4D97-AF65-F5344CB8AC3E}">
        <p14:creationId xmlns:p14="http://schemas.microsoft.com/office/powerpoint/2010/main" val="1007219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8232441" y="1229853"/>
            <a:ext cx="3403267" cy="4178233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4000" b="1">
                <a:solidFill>
                  <a:srgbClr val="339933"/>
                </a:solidFill>
              </a:rPr>
              <a:t>Right wing</a:t>
            </a:r>
          </a:p>
          <a:p>
            <a:pPr lvl="1" eaLnBrk="1" hangingPunct="1"/>
            <a:r>
              <a:rPr lang="en-US" altLang="en-US" sz="3600">
                <a:solidFill>
                  <a:srgbClr val="339933"/>
                </a:solidFill>
              </a:rPr>
              <a:t>Business people</a:t>
            </a:r>
          </a:p>
          <a:p>
            <a:pPr lvl="1" eaLnBrk="1" hangingPunct="1"/>
            <a:r>
              <a:rPr lang="en-US" altLang="en-US" sz="3600">
                <a:solidFill>
                  <a:srgbClr val="339933"/>
                </a:solidFill>
              </a:rPr>
              <a:t>Politicians</a:t>
            </a:r>
          </a:p>
        </p:txBody>
      </p:sp>
      <p:sp>
        <p:nvSpPr>
          <p:cNvPr id="21508" name="Title 1"/>
          <p:cNvSpPr>
            <a:spLocks noGrp="1"/>
          </p:cNvSpPr>
          <p:nvPr>
            <p:ph type="title"/>
          </p:nvPr>
        </p:nvSpPr>
        <p:spPr>
          <a:xfrm>
            <a:off x="991674" y="0"/>
            <a:ext cx="10097036" cy="1146220"/>
          </a:xfrm>
        </p:spPr>
        <p:txBody>
          <a:bodyPr/>
          <a:lstStyle/>
          <a:p>
            <a:pPr eaLnBrk="1" hangingPunct="1"/>
            <a:r>
              <a:rPr lang="en-US" altLang="en-US" b="1">
                <a:solidFill>
                  <a:srgbClr val="339933"/>
                </a:solidFill>
              </a:rPr>
              <a:t>The Kuomintang (KMT) is Split</a:t>
            </a:r>
          </a:p>
        </p:txBody>
      </p:sp>
      <p:pic>
        <p:nvPicPr>
          <p:cNvPr id="1026" name="Picture 2" descr="Image result for guomind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4263" y="1261163"/>
            <a:ext cx="4312908" cy="2868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248842" y="1291399"/>
            <a:ext cx="3144989" cy="244926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en-US" sz="3600" b="1">
                <a:solidFill>
                  <a:srgbClr val="339933"/>
                </a:solidFill>
              </a:rPr>
              <a:t>Left wing</a:t>
            </a:r>
          </a:p>
          <a:p>
            <a:pPr lvl="1"/>
            <a:r>
              <a:rPr lang="en-US" altLang="en-US" sz="3200">
                <a:solidFill>
                  <a:srgbClr val="339933"/>
                </a:solidFill>
              </a:rPr>
              <a:t>Communists</a:t>
            </a:r>
          </a:p>
          <a:p>
            <a:pPr lvl="1"/>
            <a:r>
              <a:rPr lang="en-US" altLang="en-US" sz="3200">
                <a:solidFill>
                  <a:srgbClr val="339933"/>
                </a:solidFill>
              </a:rPr>
              <a:t>Intellectuals</a:t>
            </a:r>
          </a:p>
          <a:p>
            <a:pPr lvl="1"/>
            <a:r>
              <a:rPr lang="en-US" altLang="en-US" sz="3200">
                <a:solidFill>
                  <a:srgbClr val="339933"/>
                </a:solidFill>
              </a:rPr>
              <a:t>Radicals</a:t>
            </a:r>
          </a:p>
          <a:p>
            <a:pPr lvl="1"/>
            <a:r>
              <a:rPr lang="en-US" altLang="en-US" sz="3200">
                <a:solidFill>
                  <a:srgbClr val="339933"/>
                </a:solidFill>
              </a:rPr>
              <a:t>Students</a:t>
            </a:r>
          </a:p>
        </p:txBody>
      </p:sp>
      <p:sp>
        <p:nvSpPr>
          <p:cNvPr id="2" name="Right Arrow 1"/>
          <p:cNvSpPr/>
          <p:nvPr/>
        </p:nvSpPr>
        <p:spPr>
          <a:xfrm>
            <a:off x="6978768" y="4623758"/>
            <a:ext cx="3864635" cy="9489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10800000">
            <a:off x="1568829" y="4666890"/>
            <a:ext cx="3436189" cy="86264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393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  <p:bldP spid="6" grpId="0"/>
      <p:bldP spid="2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0"/>
            <a:ext cx="10058400" cy="1249277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Rise of Communism in China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834" y="1108663"/>
            <a:ext cx="7142498" cy="5210355"/>
          </a:xfrm>
        </p:spPr>
        <p:txBody>
          <a:bodyPr>
            <a:noAutofit/>
          </a:bodyPr>
          <a:lstStyle/>
          <a:p>
            <a:r>
              <a:rPr lang="en-US" sz="3200"/>
              <a:t>China joins the Allied (US, UK, France, Russia) side during WWI</a:t>
            </a:r>
          </a:p>
          <a:p>
            <a:pPr lvl="1"/>
            <a:r>
              <a:rPr lang="en-US" sz="3200"/>
              <a:t>Chinese leaders believed China’s participation </a:t>
            </a:r>
            <a:r>
              <a:rPr lang="en-US" sz="3200">
                <a:sym typeface="Wingdings" panose="05000000000000000000" pitchFamily="2" charset="2"/>
              </a:rPr>
              <a:t> </a:t>
            </a:r>
            <a:r>
              <a:rPr lang="en-US" sz="3200"/>
              <a:t>return of Chinese territories </a:t>
            </a:r>
          </a:p>
          <a:p>
            <a:pPr lvl="1"/>
            <a:r>
              <a:rPr lang="en-US" sz="3200"/>
              <a:t>WWI ends </a:t>
            </a:r>
            <a:r>
              <a:rPr lang="en-US" sz="3200">
                <a:sym typeface="Wingdings" panose="05000000000000000000" pitchFamily="2" charset="2"/>
              </a:rPr>
              <a:t> </a:t>
            </a:r>
            <a:r>
              <a:rPr lang="en-US" sz="3200"/>
              <a:t>Treaty of Versailles gives German controlled Chinese territories to Japan</a:t>
            </a:r>
          </a:p>
          <a:p>
            <a:pPr lvl="1"/>
            <a:r>
              <a:rPr lang="en-US" sz="3200"/>
              <a:t>Outrage swept throughout China </a:t>
            </a:r>
          </a:p>
          <a:p>
            <a:pPr lvl="2"/>
            <a:r>
              <a:rPr lang="en-US" sz="2600" b="1">
                <a:sym typeface="Wingdings" panose="05000000000000000000" pitchFamily="2" charset="2"/>
              </a:rPr>
              <a:t>May 4</a:t>
            </a:r>
            <a:r>
              <a:rPr lang="en-US" sz="2600" b="1" baseline="30000">
                <a:sym typeface="Wingdings" panose="05000000000000000000" pitchFamily="2" charset="2"/>
              </a:rPr>
              <a:t>th</a:t>
            </a:r>
            <a:r>
              <a:rPr lang="en-US" sz="2600" b="1">
                <a:sym typeface="Wingdings" panose="05000000000000000000" pitchFamily="2" charset="2"/>
              </a:rPr>
              <a:t> Movement (1919)</a:t>
            </a:r>
            <a:r>
              <a:rPr lang="en-US" sz="2600">
                <a:sym typeface="Wingdings" panose="05000000000000000000" pitchFamily="2" charset="2"/>
              </a:rPr>
              <a:t>: nationalist demonstrations across the country </a:t>
            </a:r>
          </a:p>
        </p:txBody>
      </p:sp>
      <p:pic>
        <p:nvPicPr>
          <p:cNvPr id="4098" name="Picture 2" descr="Image result for china in ww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8332" y="1259456"/>
            <a:ext cx="4486035" cy="2523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58332" y="4172725"/>
            <a:ext cx="4606036" cy="2399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1949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2">
            <a:lum brigh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39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63839" y="-141284"/>
            <a:ext cx="10058400" cy="1609344"/>
          </a:xfrm>
        </p:spPr>
        <p:txBody>
          <a:bodyPr>
            <a:normAutofit/>
          </a:bodyPr>
          <a:lstStyle/>
          <a:p>
            <a:pPr algn="r"/>
            <a:r>
              <a:rPr lang="en-US" sz="6000">
                <a:solidFill>
                  <a:srgbClr val="FF0000"/>
                </a:solidFill>
              </a:rPr>
              <a:t>Mao Zedong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6756" y="663388"/>
            <a:ext cx="6532193" cy="5701553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sz="3600">
                <a:solidFill>
                  <a:srgbClr val="C00000"/>
                </a:solidFill>
              </a:rPr>
              <a:t>An assistant librarian in Beijing University </a:t>
            </a:r>
          </a:p>
          <a:p>
            <a:r>
              <a:rPr lang="en-US" sz="3600">
                <a:solidFill>
                  <a:srgbClr val="C00000"/>
                </a:solidFill>
              </a:rPr>
              <a:t>One of the founding members of the Chinese Communist Party (CCP)</a:t>
            </a:r>
          </a:p>
          <a:p>
            <a:pPr lvl="1"/>
            <a:r>
              <a:rPr lang="en-US" sz="3200">
                <a:solidFill>
                  <a:srgbClr val="C00000"/>
                </a:solidFill>
              </a:rPr>
              <a:t>1921 in Shanghai </a:t>
            </a:r>
          </a:p>
          <a:p>
            <a:r>
              <a:rPr lang="en-US" sz="3200">
                <a:solidFill>
                  <a:srgbClr val="C00000"/>
                </a:solidFill>
              </a:rPr>
              <a:t>Had a different vision of communism then Lenin’s </a:t>
            </a:r>
          </a:p>
          <a:p>
            <a:pPr lvl="1"/>
            <a:r>
              <a:rPr lang="en-US" sz="3200">
                <a:solidFill>
                  <a:srgbClr val="C00000"/>
                </a:solidFill>
              </a:rPr>
              <a:t>Communist revolution starts from peasants, not urban working class </a:t>
            </a:r>
          </a:p>
        </p:txBody>
      </p:sp>
    </p:spTree>
    <p:extLst>
      <p:ext uri="{BB962C8B-B14F-4D97-AF65-F5344CB8AC3E}">
        <p14:creationId xmlns:p14="http://schemas.microsoft.com/office/powerpoint/2010/main" val="1586529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-429173"/>
            <a:ext cx="10058400" cy="1609344"/>
          </a:xfrm>
        </p:spPr>
        <p:txBody>
          <a:bodyPr>
            <a:normAutofit/>
          </a:bodyPr>
          <a:lstStyle/>
          <a:p>
            <a:pPr algn="ctr"/>
            <a:r>
              <a:rPr lang="en-US" sz="6000"/>
              <a:t>May 9</a:t>
            </a:r>
            <a:r>
              <a:rPr lang="en-US" sz="6000" baseline="30000"/>
              <a:t>th</a:t>
            </a:r>
            <a:r>
              <a:rPr lang="en-US" sz="600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8376" y="609110"/>
            <a:ext cx="10416699" cy="73175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4000" b="1">
                <a:solidFill>
                  <a:srgbClr val="FF0000"/>
                </a:solidFill>
              </a:rPr>
              <a:t>Clear tables, pen/pencil, testing folders</a:t>
            </a:r>
            <a:endParaRPr lang="en-US" sz="3600">
              <a:solidFill>
                <a:srgbClr val="FF000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8574832" y="1751818"/>
            <a:ext cx="3266851" cy="2073734"/>
          </a:xfrm>
          <a:prstGeom prst="rect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vert="horz" lIns="91440" tIns="45720" rIns="91440" bIns="45720" rtlCol="0"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400" b="1"/>
              <a:t>Agenda: </a:t>
            </a:r>
          </a:p>
          <a:p>
            <a:pPr lvl="1"/>
            <a:r>
              <a:rPr lang="en-US" sz="3200"/>
              <a:t>R &amp; J Act 1 Quiz</a:t>
            </a:r>
          </a:p>
          <a:p>
            <a:pPr lvl="1"/>
            <a:r>
              <a:rPr lang="en-US" sz="3200"/>
              <a:t>Modern China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11673" y="1180171"/>
            <a:ext cx="8471069" cy="5465327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3152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0584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80160" indent="-18288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00000" indent="-228600" algn="l" defTabSz="914400" rtl="0" eaLnBrk="1" latinLnBrk="0" hangingPunct="1">
              <a:lnSpc>
                <a:spcPct val="90000"/>
              </a:lnSpc>
              <a:spcBef>
                <a:spcPts val="400"/>
              </a:spcBef>
              <a:spcAft>
                <a:spcPts val="200"/>
              </a:spcAft>
              <a:buClr>
                <a:schemeClr val="accent1">
                  <a:lumMod val="75000"/>
                </a:schemeClr>
              </a:buClr>
              <a:buSzPct val="85000"/>
              <a:buFont typeface="Wingdings" pitchFamily="2" charset="2"/>
              <a:buChar char="§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800" b="1"/>
              <a:t>Homework: </a:t>
            </a:r>
            <a:r>
              <a:rPr lang="en-US" sz="2800" b="1">
                <a:solidFill>
                  <a:srgbClr val="FF0000"/>
                </a:solidFill>
              </a:rPr>
              <a:t>(both due Friday) </a:t>
            </a:r>
          </a:p>
          <a:p>
            <a:r>
              <a:rPr lang="en-US" sz="2800"/>
              <a:t>SS: </a:t>
            </a:r>
            <a:r>
              <a:rPr lang="en-US" sz="2800" b="1"/>
              <a:t>Global Conflict Paper </a:t>
            </a:r>
          </a:p>
          <a:p>
            <a:r>
              <a:rPr lang="en-US" sz="2800"/>
              <a:t>LA: </a:t>
            </a:r>
            <a:r>
              <a:rPr lang="en-US" sz="2800" b="1"/>
              <a:t>“The Balcony Scene’ 2.2 Analytical Paragraph </a:t>
            </a:r>
          </a:p>
          <a:p>
            <a:pPr lvl="1"/>
            <a:r>
              <a:rPr lang="en-US" sz="2800"/>
              <a:t> After reading ‘The Balcony Scene,’ write an analytical paragraph answering the following prompt:</a:t>
            </a:r>
          </a:p>
          <a:p>
            <a:pPr marL="548640" lvl="2" indent="0">
              <a:buNone/>
            </a:pPr>
            <a:r>
              <a:rPr lang="en-US" sz="2800" b="1">
                <a:solidFill>
                  <a:srgbClr val="FF0000"/>
                </a:solidFill>
              </a:rPr>
              <a:t>Is this true love, or infatuation between Romeo and Juliet?</a:t>
            </a:r>
          </a:p>
          <a:p>
            <a:pPr marL="274320" lvl="1" indent="0">
              <a:buNone/>
            </a:pPr>
            <a:r>
              <a:rPr lang="en-US" sz="2100" i="1"/>
              <a:t>This is a formal, analytical writing assignment. Your paragraph must contain a thesis statement, evidence (at least 2 quotes from the text incorporated into complete sentences with context and citation), analysis and a concluding sentence. </a:t>
            </a:r>
          </a:p>
        </p:txBody>
      </p:sp>
    </p:spTree>
    <p:extLst>
      <p:ext uri="{BB962C8B-B14F-4D97-AF65-F5344CB8AC3E}">
        <p14:creationId xmlns:p14="http://schemas.microsoft.com/office/powerpoint/2010/main" val="425324625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4241" y="113696"/>
            <a:ext cx="10058400" cy="1249277"/>
          </a:xfrm>
        </p:spPr>
        <p:txBody>
          <a:bodyPr/>
          <a:lstStyle/>
          <a:p>
            <a:r>
              <a:rPr lang="en-US">
                <a:solidFill>
                  <a:srgbClr val="FF0000"/>
                </a:solidFill>
              </a:rPr>
              <a:t>Rise of Communism in China 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8778" y="1121432"/>
            <a:ext cx="6877787" cy="5127475"/>
          </a:xfrm>
        </p:spPr>
        <p:txBody>
          <a:bodyPr>
            <a:noAutofit/>
          </a:bodyPr>
          <a:lstStyle/>
          <a:p>
            <a:r>
              <a:rPr lang="en-US" sz="3200">
                <a:solidFill>
                  <a:srgbClr val="C00000"/>
                </a:solidFill>
                <a:sym typeface="Wingdings" panose="05000000000000000000" pitchFamily="2" charset="2"/>
              </a:rPr>
              <a:t>KMT government too weak </a:t>
            </a:r>
          </a:p>
          <a:p>
            <a:pPr lvl="1"/>
            <a:r>
              <a:rPr lang="en-US" sz="3000">
                <a:solidFill>
                  <a:srgbClr val="C00000"/>
                </a:solidFill>
                <a:sym typeface="Wingdings" panose="05000000000000000000" pitchFamily="2" charset="2"/>
              </a:rPr>
              <a:t>Sun disillusion with Western democracies for not helping his </a:t>
            </a:r>
            <a:r>
              <a:rPr lang="en-US" sz="3000" err="1">
                <a:solidFill>
                  <a:srgbClr val="C00000"/>
                </a:solidFill>
                <a:sym typeface="Wingdings" panose="05000000000000000000" pitchFamily="2" charset="2"/>
              </a:rPr>
              <a:t>gov</a:t>
            </a:r>
            <a:endParaRPr lang="en-US" sz="3200">
              <a:solidFill>
                <a:srgbClr val="C00000"/>
              </a:solidFill>
              <a:sym typeface="Wingdings" panose="05000000000000000000" pitchFamily="2" charset="2"/>
            </a:endParaRPr>
          </a:p>
          <a:p>
            <a:r>
              <a:rPr lang="en-US" sz="3200">
                <a:solidFill>
                  <a:srgbClr val="C00000"/>
                </a:solidFill>
                <a:sym typeface="Wingdings" panose="05000000000000000000" pitchFamily="2" charset="2"/>
              </a:rPr>
              <a:t>Many young Chinese intellectuals turned against Sun </a:t>
            </a:r>
            <a:r>
              <a:rPr lang="en-US" sz="3200" err="1">
                <a:solidFill>
                  <a:srgbClr val="C00000"/>
                </a:solidFill>
                <a:sym typeface="Wingdings" panose="05000000000000000000" pitchFamily="2" charset="2"/>
              </a:rPr>
              <a:t>Yat</a:t>
            </a:r>
            <a:r>
              <a:rPr lang="en-US" sz="3200">
                <a:solidFill>
                  <a:srgbClr val="C00000"/>
                </a:solidFill>
                <a:sym typeface="Wingdings" panose="05000000000000000000" pitchFamily="2" charset="2"/>
              </a:rPr>
              <a:t>-sun’s belief in Western democracy in favor of:</a:t>
            </a:r>
          </a:p>
          <a:p>
            <a:pPr lvl="1"/>
            <a:r>
              <a:rPr lang="en-US" sz="2800">
                <a:solidFill>
                  <a:srgbClr val="800000"/>
                </a:solidFill>
                <a:sym typeface="Wingdings" panose="05000000000000000000" pitchFamily="2" charset="2"/>
              </a:rPr>
              <a:t> </a:t>
            </a:r>
            <a:r>
              <a:rPr lang="en-US" sz="3000" b="1">
                <a:solidFill>
                  <a:srgbClr val="800000"/>
                </a:solidFill>
                <a:sym typeface="Wingdings" panose="05000000000000000000" pitchFamily="2" charset="2"/>
              </a:rPr>
              <a:t>Lenin’s brand of Soviet communism </a:t>
            </a:r>
          </a:p>
          <a:p>
            <a:r>
              <a:rPr lang="en-US" sz="3200">
                <a:solidFill>
                  <a:srgbClr val="C00000"/>
                </a:solidFill>
              </a:rPr>
              <a:t>Sun allies KMT with Communist Party, and welcomes Lenin’s help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66498" y="1121432"/>
            <a:ext cx="4046044" cy="555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2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3">
            <a:lum brigh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Content Placeholder 5"/>
          <p:cNvSpPr>
            <a:spLocks noGrp="1"/>
          </p:cNvSpPr>
          <p:nvPr>
            <p:ph idx="1"/>
          </p:nvPr>
        </p:nvSpPr>
        <p:spPr>
          <a:xfrm>
            <a:off x="404484" y="486163"/>
            <a:ext cx="7044744" cy="5533369"/>
          </a:xfrm>
        </p:spPr>
        <p:txBody>
          <a:bodyPr>
            <a:noAutofit/>
          </a:bodyPr>
          <a:lstStyle/>
          <a:p>
            <a:r>
              <a:rPr lang="en-US" altLang="en-US" sz="4000">
                <a:solidFill>
                  <a:srgbClr val="0070C0"/>
                </a:solidFill>
              </a:rPr>
              <a:t>Supports KMT and Sun </a:t>
            </a:r>
            <a:r>
              <a:rPr lang="en-US" altLang="en-US" sz="4000" err="1">
                <a:solidFill>
                  <a:srgbClr val="0070C0"/>
                </a:solidFill>
              </a:rPr>
              <a:t>Yat</a:t>
            </a:r>
            <a:r>
              <a:rPr lang="en-US" altLang="en-US" sz="4000">
                <a:solidFill>
                  <a:srgbClr val="0070C0"/>
                </a:solidFill>
              </a:rPr>
              <a:t>-Sen</a:t>
            </a:r>
          </a:p>
          <a:p>
            <a:r>
              <a:rPr lang="en-US" altLang="en-US" sz="4000">
                <a:solidFill>
                  <a:srgbClr val="0070C0"/>
                </a:solidFill>
              </a:rPr>
              <a:t>1927 becomes commander and chief of the KMT army </a:t>
            </a:r>
          </a:p>
          <a:p>
            <a:r>
              <a:rPr lang="en-US" altLang="en-US" sz="4000">
                <a:solidFill>
                  <a:srgbClr val="0070C0"/>
                </a:solidFill>
              </a:rPr>
              <a:t>Takes on leadership of KMT after Sun </a:t>
            </a:r>
            <a:r>
              <a:rPr lang="en-US" altLang="en-US" sz="4000" err="1">
                <a:solidFill>
                  <a:srgbClr val="0070C0"/>
                </a:solidFill>
              </a:rPr>
              <a:t>Yat</a:t>
            </a:r>
            <a:r>
              <a:rPr lang="en-US" altLang="en-US" sz="4000">
                <a:solidFill>
                  <a:srgbClr val="0070C0"/>
                </a:solidFill>
              </a:rPr>
              <a:t>-Sun dies</a:t>
            </a:r>
          </a:p>
          <a:p>
            <a:r>
              <a:rPr lang="en-US" altLang="en-US" sz="4000">
                <a:solidFill>
                  <a:srgbClr val="0070C0"/>
                </a:solidFill>
              </a:rPr>
              <a:t>Puts down Warlords</a:t>
            </a:r>
          </a:p>
          <a:p>
            <a:pPr lvl="1"/>
            <a:r>
              <a:rPr lang="en-US" altLang="en-US" sz="3600">
                <a:solidFill>
                  <a:srgbClr val="0070C0"/>
                </a:solidFill>
              </a:rPr>
              <a:t>Finally unifies the country</a:t>
            </a:r>
          </a:p>
          <a:p>
            <a:endParaRPr lang="en-US" altLang="en-US" sz="3600">
              <a:solidFill>
                <a:srgbClr val="0070C0"/>
              </a:solidFill>
            </a:endParaRPr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6806233" y="5158873"/>
            <a:ext cx="4343400" cy="13985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8000">
                <a:solidFill>
                  <a:srgbClr val="0070C0"/>
                </a:solidFill>
              </a:rPr>
              <a:t>Chiang Kai-shek</a:t>
            </a:r>
          </a:p>
        </p:txBody>
      </p:sp>
    </p:spTree>
    <p:extLst>
      <p:ext uri="{BB962C8B-B14F-4D97-AF65-F5344CB8AC3E}">
        <p14:creationId xmlns:p14="http://schemas.microsoft.com/office/powerpoint/2010/main" val="10189723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6"/>
          <p:cNvPicPr>
            <a:picLocks noChangeAspect="1" noChangeArrowheads="1"/>
          </p:cNvPicPr>
          <p:nvPr/>
        </p:nvPicPr>
        <p:blipFill>
          <a:blip r:embed="rId3">
            <a:lum brigh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Content Placeholder 5"/>
          <p:cNvSpPr>
            <a:spLocks noGrp="1"/>
          </p:cNvSpPr>
          <p:nvPr>
            <p:ph idx="1"/>
          </p:nvPr>
        </p:nvSpPr>
        <p:spPr>
          <a:xfrm>
            <a:off x="296908" y="355953"/>
            <a:ext cx="7036222" cy="6165649"/>
          </a:xfrm>
        </p:spPr>
        <p:txBody>
          <a:bodyPr>
            <a:noAutofit/>
          </a:bodyPr>
          <a:lstStyle/>
          <a:p>
            <a:r>
              <a:rPr lang="en-US" altLang="en-US" sz="4000">
                <a:solidFill>
                  <a:srgbClr val="0070C0"/>
                </a:solidFill>
              </a:rPr>
              <a:t>Didn’t trust the Communist</a:t>
            </a:r>
          </a:p>
          <a:p>
            <a:pPr lvl="1"/>
            <a:r>
              <a:rPr lang="en-US" altLang="en-US" sz="3600">
                <a:solidFill>
                  <a:srgbClr val="0070C0"/>
                </a:solidFill>
              </a:rPr>
              <a:t>Son of middle-class merchants </a:t>
            </a:r>
          </a:p>
          <a:p>
            <a:pPr lvl="1"/>
            <a:r>
              <a:rPr lang="en-US" altLang="en-US" sz="3600">
                <a:solidFill>
                  <a:srgbClr val="0070C0"/>
                </a:solidFill>
              </a:rPr>
              <a:t>Supported by bankers &amp; businesspeople </a:t>
            </a:r>
          </a:p>
          <a:p>
            <a:r>
              <a:rPr lang="en-US" altLang="en-US" sz="4000">
                <a:solidFill>
                  <a:srgbClr val="0070C0"/>
                </a:solidFill>
              </a:rPr>
              <a:t>Promised democracy &amp; political rights to all Chinese </a:t>
            </a:r>
            <a:endParaRPr lang="en-US" altLang="en-US" sz="3600">
              <a:solidFill>
                <a:srgbClr val="0070C0"/>
              </a:solidFill>
            </a:endParaRPr>
          </a:p>
          <a:p>
            <a:pPr lvl="1"/>
            <a:r>
              <a:rPr lang="en-US" altLang="en-US" sz="3600" err="1">
                <a:solidFill>
                  <a:srgbClr val="0070C0"/>
                </a:solidFill>
              </a:rPr>
              <a:t>Gov</a:t>
            </a:r>
            <a:r>
              <a:rPr lang="en-US" altLang="en-US" sz="3600">
                <a:solidFill>
                  <a:srgbClr val="0070C0"/>
                </a:solidFill>
              </a:rPr>
              <a:t> became less democratic and more corrupt </a:t>
            </a:r>
          </a:p>
          <a:p>
            <a:pPr lvl="1"/>
            <a:r>
              <a:rPr lang="en-US" altLang="en-US" sz="3600">
                <a:solidFill>
                  <a:srgbClr val="0070C0"/>
                </a:solidFill>
              </a:rPr>
              <a:t>Peasants began to support CCP</a:t>
            </a:r>
          </a:p>
        </p:txBody>
      </p:sp>
      <p:sp>
        <p:nvSpPr>
          <p:cNvPr id="22532" name="Title 1"/>
          <p:cNvSpPr>
            <a:spLocks noGrp="1"/>
          </p:cNvSpPr>
          <p:nvPr>
            <p:ph type="title"/>
          </p:nvPr>
        </p:nvSpPr>
        <p:spPr>
          <a:xfrm>
            <a:off x="7848600" y="5123014"/>
            <a:ext cx="4343400" cy="139858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sz="8000">
                <a:solidFill>
                  <a:srgbClr val="0070C0"/>
                </a:solidFill>
              </a:rPr>
              <a:t>Chiang Kai-shek</a:t>
            </a:r>
          </a:p>
        </p:txBody>
      </p:sp>
    </p:spTree>
    <p:extLst>
      <p:ext uri="{BB962C8B-B14F-4D97-AF65-F5344CB8AC3E}">
        <p14:creationId xmlns:p14="http://schemas.microsoft.com/office/powerpoint/2010/main" val="280616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6"/>
          <p:cNvPicPr>
            <a:picLocks noChangeAspect="1" noChangeArrowheads="1"/>
          </p:cNvPicPr>
          <p:nvPr/>
        </p:nvPicPr>
        <p:blipFill>
          <a:blip r:embed="rId2">
            <a:lum bright="4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7"/>
          <p:cNvPicPr>
            <a:picLocks noChangeAspect="1" noChangeArrowheads="1"/>
          </p:cNvPicPr>
          <p:nvPr/>
        </p:nvPicPr>
        <p:blipFill>
          <a:blip r:embed="rId3">
            <a:lum bright="3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0239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26842" y="1249792"/>
            <a:ext cx="8458200" cy="4618125"/>
          </a:xfrm>
          <a:solidFill>
            <a:srgbClr val="800000"/>
          </a:solidFill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1927-1932 and 1933-1937 </a:t>
            </a:r>
          </a:p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war between CCP and KMT</a:t>
            </a:r>
          </a:p>
          <a:p>
            <a:pPr lvl="1" eaLnBrk="1" hangingPunct="1"/>
            <a:r>
              <a:rPr lang="en-US" altLang="en-US" sz="3200">
                <a:solidFill>
                  <a:schemeClr val="bg1"/>
                </a:solidFill>
              </a:rPr>
              <a:t>Communists – Mao Zedong</a:t>
            </a:r>
          </a:p>
          <a:p>
            <a:pPr lvl="1" eaLnBrk="1" hangingPunct="1"/>
            <a:r>
              <a:rPr lang="en-US" altLang="en-US" sz="3200">
                <a:solidFill>
                  <a:schemeClr val="bg1"/>
                </a:solidFill>
              </a:rPr>
              <a:t>Nationalists – Chiang Kai-shek</a:t>
            </a:r>
          </a:p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War halted 1932-1933 and 1937-1945 to fight Japanese aggression in WWII</a:t>
            </a:r>
          </a:p>
          <a:p>
            <a:pPr eaLnBrk="1" hangingPunct="1"/>
            <a:r>
              <a:rPr lang="en-US" altLang="en-US" sz="3600">
                <a:solidFill>
                  <a:schemeClr val="bg1"/>
                </a:solidFill>
              </a:rPr>
              <a:t>1949 - CCP ultimately wins, KMT flees to Taiwan </a:t>
            </a:r>
          </a:p>
        </p:txBody>
      </p:sp>
      <p:sp>
        <p:nvSpPr>
          <p:cNvPr id="23557" name="Title 1"/>
          <p:cNvSpPr>
            <a:spLocks noGrp="1"/>
          </p:cNvSpPr>
          <p:nvPr>
            <p:ph type="title"/>
          </p:nvPr>
        </p:nvSpPr>
        <p:spPr>
          <a:xfrm>
            <a:off x="3066245" y="0"/>
            <a:ext cx="8686800" cy="1398588"/>
          </a:xfrm>
        </p:spPr>
        <p:txBody>
          <a:bodyPr/>
          <a:lstStyle/>
          <a:p>
            <a:pPr algn="ctr" eaLnBrk="1" hangingPunct="1"/>
            <a:r>
              <a:rPr lang="en-US" altLang="en-US" b="1">
                <a:solidFill>
                  <a:srgbClr val="0070C0"/>
                </a:solidFill>
              </a:rPr>
              <a:t>Civil War in China</a:t>
            </a:r>
          </a:p>
        </p:txBody>
      </p:sp>
    </p:spTree>
    <p:extLst>
      <p:ext uri="{BB962C8B-B14F-4D97-AF65-F5344CB8AC3E}">
        <p14:creationId xmlns:p14="http://schemas.microsoft.com/office/powerpoint/2010/main" val="5889769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2355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hina &amp; taiwan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1200" y="228601"/>
            <a:ext cx="7315200" cy="63841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895600" y="2931324"/>
            <a:ext cx="4267200" cy="978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3200" b="1">
                <a:solidFill>
                  <a:srgbClr val="FFFF00"/>
                </a:solidFill>
              </a:rPr>
              <a:t>People’s Republic of China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9067800" y="4800600"/>
            <a:ext cx="2362200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</a:pPr>
            <a:r>
              <a:rPr lang="en-US" sz="2800" b="1">
                <a:solidFill>
                  <a:srgbClr val="FF0000"/>
                </a:solidFill>
              </a:rPr>
              <a:t>Republic of China </a:t>
            </a:r>
          </a:p>
        </p:txBody>
      </p:sp>
      <p:cxnSp>
        <p:nvCxnSpPr>
          <p:cNvPr id="6" name="Straight Arrow Connector 5"/>
          <p:cNvCxnSpPr>
            <a:stCxn id="4" idx="1"/>
          </p:cNvCxnSpPr>
          <p:nvPr/>
        </p:nvCxnSpPr>
        <p:spPr>
          <a:xfrm flipH="1">
            <a:off x="8382000" y="5234566"/>
            <a:ext cx="685800" cy="175635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14209" y="3420688"/>
            <a:ext cx="2006066" cy="13370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3928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What led to the fall of the Qing Dynasty?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080560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1949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2"/>
              </a:rPr>
              <a:t>https://youtu.be/4srwSkD05ws</a:t>
            </a:r>
            <a:r>
              <a:rPr lang="en-US" sz="2800" dirty="0"/>
              <a:t> </a:t>
            </a:r>
          </a:p>
          <a:p>
            <a:pPr marL="0" indent="0">
              <a:buNone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6319025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66" y="1000124"/>
            <a:ext cx="8885509" cy="4857751"/>
          </a:xfrm>
        </p:spPr>
        <p:txBody>
          <a:bodyPr>
            <a:no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1953-1957: Mao’s first 5 Year Plan</a:t>
            </a:r>
          </a:p>
          <a:p>
            <a:pPr lvl="1"/>
            <a:r>
              <a:rPr lang="en-US" sz="3600"/>
              <a:t>Soviet influence</a:t>
            </a:r>
          </a:p>
          <a:p>
            <a:pPr lvl="1"/>
            <a:r>
              <a:rPr lang="en-US" sz="3600"/>
              <a:t>Killed landlords &amp; divide land among peasants </a:t>
            </a:r>
          </a:p>
          <a:p>
            <a:pPr lvl="1"/>
            <a:r>
              <a:rPr lang="en-US" sz="3600"/>
              <a:t>Collectivism – farms owned by gov’t &amp; ran by hundreds of families </a:t>
            </a:r>
          </a:p>
          <a:p>
            <a:pPr lvl="1"/>
            <a:r>
              <a:rPr lang="en-US" sz="3600"/>
              <a:t>Focused on expanding industry </a:t>
            </a:r>
          </a:p>
          <a:p>
            <a:pPr lvl="1"/>
            <a:r>
              <a:rPr lang="en-US" sz="3600"/>
              <a:t>Relatively successful </a:t>
            </a:r>
          </a:p>
        </p:txBody>
      </p:sp>
      <p:sp>
        <p:nvSpPr>
          <p:cNvPr id="4" name="Up-Down Arrow 3"/>
          <p:cNvSpPr/>
          <p:nvPr/>
        </p:nvSpPr>
        <p:spPr>
          <a:xfrm>
            <a:off x="404830" y="0"/>
            <a:ext cx="1025236" cy="6858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30372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66" y="491836"/>
            <a:ext cx="10257109" cy="5874327"/>
          </a:xfrm>
        </p:spPr>
        <p:txBody>
          <a:bodyPr>
            <a:no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1958-1962: The Great Leap Forward (second 5 Year Plan) </a:t>
            </a:r>
          </a:p>
          <a:p>
            <a:pPr lvl="1"/>
            <a:r>
              <a:rPr lang="en-US" sz="2800"/>
              <a:t>Collective farms turned in massive communes </a:t>
            </a:r>
          </a:p>
          <a:p>
            <a:pPr lvl="2"/>
            <a:r>
              <a:rPr lang="en-US" sz="2800"/>
              <a:t>Everything done in community (working, eating, sleeping, child rearing) </a:t>
            </a:r>
          </a:p>
          <a:p>
            <a:pPr lvl="1"/>
            <a:r>
              <a:rPr lang="en-US" sz="2800"/>
              <a:t>Homemade steel production </a:t>
            </a:r>
            <a:r>
              <a:rPr lang="en-US" sz="2800">
                <a:sym typeface="Wingdings" panose="05000000000000000000" pitchFamily="2" charset="2"/>
              </a:rPr>
              <a:t> BIGGEST FAIL</a:t>
            </a:r>
            <a:endParaRPr lang="en-US" sz="2800"/>
          </a:p>
          <a:p>
            <a:pPr lvl="1"/>
            <a:r>
              <a:rPr lang="en-US" sz="2800"/>
              <a:t>Triggered massive family (20 mill died) – </a:t>
            </a:r>
            <a:r>
              <a:rPr lang="en-US" sz="2800" i="1"/>
              <a:t>too busy making steel to farm</a:t>
            </a:r>
          </a:p>
          <a:p>
            <a:pPr lvl="1"/>
            <a:r>
              <a:rPr lang="en-US" sz="2800"/>
              <a:t>State owned enterprises </a:t>
            </a:r>
            <a:r>
              <a:rPr lang="en-US" sz="2800">
                <a:sym typeface="Wingdings" panose="05000000000000000000" pitchFamily="2" charset="2"/>
              </a:rPr>
              <a:t> little incentive to be efficient </a:t>
            </a:r>
          </a:p>
          <a:p>
            <a:pPr lvl="1"/>
            <a:r>
              <a:rPr lang="en-US" sz="2800">
                <a:sym typeface="Wingdings" panose="05000000000000000000" pitchFamily="2" charset="2"/>
              </a:rPr>
              <a:t>Mao refused to accept responsibility for failure</a:t>
            </a:r>
          </a:p>
          <a:p>
            <a:pPr lvl="2"/>
            <a:r>
              <a:rPr lang="en-US" sz="2800"/>
              <a:t>Blamed peasants (hoarding food) </a:t>
            </a:r>
          </a:p>
          <a:p>
            <a:pPr lvl="2"/>
            <a:r>
              <a:rPr lang="en-US" sz="2800"/>
              <a:t>Blamed local officials (incompetence) </a:t>
            </a:r>
          </a:p>
          <a:p>
            <a:pPr lvl="2"/>
            <a:r>
              <a:rPr lang="en-US" sz="2800"/>
              <a:t>Blamed bad weather (affected harvests)</a:t>
            </a:r>
          </a:p>
        </p:txBody>
      </p:sp>
      <p:sp>
        <p:nvSpPr>
          <p:cNvPr id="4" name="Up-Down Arrow 3"/>
          <p:cNvSpPr/>
          <p:nvPr/>
        </p:nvSpPr>
        <p:spPr>
          <a:xfrm>
            <a:off x="404830" y="0"/>
            <a:ext cx="1025236" cy="6858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764814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30066" y="263236"/>
            <a:ext cx="10207752" cy="6331527"/>
          </a:xfr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r>
              <a:rPr lang="en-US" sz="4000" b="1">
                <a:solidFill>
                  <a:srgbClr val="FF0000"/>
                </a:solidFill>
              </a:rPr>
              <a:t>1966 – 1976: Cultural Revolution</a:t>
            </a:r>
          </a:p>
          <a:p>
            <a:pPr lvl="1"/>
            <a:r>
              <a:rPr lang="en-US" sz="3600"/>
              <a:t>Mao sees weakening of socialist ideals </a:t>
            </a:r>
            <a:r>
              <a:rPr lang="en-US" sz="3600">
                <a:sym typeface="Wingdings" panose="05000000000000000000" pitchFamily="2" charset="2"/>
              </a:rPr>
              <a:t> urge youth to revolt</a:t>
            </a:r>
          </a:p>
          <a:p>
            <a:pPr lvl="1"/>
            <a:r>
              <a:rPr lang="en-US" sz="3600">
                <a:sym typeface="Wingdings" panose="05000000000000000000" pitchFamily="2" charset="2"/>
              </a:rPr>
              <a:t>Students leave school  from Red Guard </a:t>
            </a:r>
            <a:endParaRPr lang="en-US" sz="3600"/>
          </a:p>
          <a:p>
            <a:pPr lvl="1"/>
            <a:r>
              <a:rPr lang="en-US" sz="3600">
                <a:sym typeface="Wingdings" panose="05000000000000000000" pitchFamily="2" charset="2"/>
              </a:rPr>
              <a:t>Mao seeks to reassert dominance by eliminating oppositions </a:t>
            </a:r>
          </a:p>
          <a:p>
            <a:pPr lvl="1"/>
            <a:r>
              <a:rPr lang="en-US" sz="3600"/>
              <a:t>Claims more books read, the more unintelligent you are and seeks to re-educate youth </a:t>
            </a:r>
          </a:p>
          <a:p>
            <a:pPr lvl="1"/>
            <a:r>
              <a:rPr lang="en-US" sz="3600"/>
              <a:t>Teens sent to farmland to be “re-educated” by peasants/ farmers </a:t>
            </a:r>
          </a:p>
          <a:p>
            <a:pPr lvl="2"/>
            <a:r>
              <a:rPr lang="en-US" sz="3400"/>
              <a:t>130 million stopped attending school </a:t>
            </a:r>
          </a:p>
          <a:p>
            <a:pPr lvl="2"/>
            <a:r>
              <a:rPr lang="en-US" sz="3400"/>
              <a:t>Economy collapsed </a:t>
            </a:r>
          </a:p>
          <a:p>
            <a:pPr lvl="1"/>
            <a:r>
              <a:rPr lang="en-US" sz="3600"/>
              <a:t>Denounces the 4 olds: ideas, customs, habits, culture</a:t>
            </a:r>
          </a:p>
          <a:p>
            <a:pPr lvl="1"/>
            <a:r>
              <a:rPr lang="en-US" sz="3600"/>
              <a:t>Mao dies in 1976</a:t>
            </a:r>
          </a:p>
        </p:txBody>
      </p:sp>
      <p:sp>
        <p:nvSpPr>
          <p:cNvPr id="4" name="Up-Down Arrow 3"/>
          <p:cNvSpPr/>
          <p:nvPr/>
        </p:nvSpPr>
        <p:spPr>
          <a:xfrm>
            <a:off x="404830" y="0"/>
            <a:ext cx="1025236" cy="6858000"/>
          </a:xfrm>
          <a:prstGeom prst="up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3161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8046" y="0"/>
            <a:ext cx="9144000" cy="838200"/>
          </a:xfrm>
        </p:spPr>
        <p:txBody>
          <a:bodyPr>
            <a:normAutofit/>
          </a:bodyPr>
          <a:lstStyle/>
          <a:p>
            <a:pPr algn="l"/>
            <a:r>
              <a:rPr lang="en-US" b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Cultural Revolution</a:t>
            </a:r>
            <a:endParaRPr lang="en-US" sz="310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7984" y="838200"/>
            <a:ext cx="11349816" cy="5765800"/>
          </a:xfrm>
        </p:spPr>
        <p:txBody>
          <a:bodyPr>
            <a:normAutofit fontScale="85000" lnSpcReduction="10000"/>
          </a:bodyPr>
          <a:lstStyle/>
          <a:p>
            <a:r>
              <a:rPr lang="en-US" sz="4000"/>
              <a:t>Values of proletarian society (class of wage-earners)</a:t>
            </a:r>
          </a:p>
          <a:p>
            <a:pPr lvl="1"/>
            <a:r>
              <a:rPr lang="en-US" sz="3600"/>
              <a:t>Religion was attacked as one of the “four olds”</a:t>
            </a:r>
          </a:p>
          <a:p>
            <a:pPr lvl="1"/>
            <a:r>
              <a:rPr lang="en-US" sz="3600"/>
              <a:t>Replace religion with loyalty to party (Maoism) </a:t>
            </a:r>
          </a:p>
          <a:p>
            <a:pPr lvl="1"/>
            <a:r>
              <a:rPr lang="en-US" sz="3600"/>
              <a:t>Doctors targeted for bourgeois lifestyle, damaging healthcare</a:t>
            </a:r>
          </a:p>
          <a:p>
            <a:r>
              <a:rPr lang="en-US" sz="4000" b="1">
                <a:solidFill>
                  <a:srgbClr val="FF0000"/>
                </a:solidFill>
              </a:rPr>
              <a:t>IMPACT: Thousands of years of Chinese culture/history lost</a:t>
            </a:r>
          </a:p>
          <a:p>
            <a:pPr lvl="1"/>
            <a:r>
              <a:rPr lang="en-US" sz="3600"/>
              <a:t>Books burned because deemed politically incorrect </a:t>
            </a:r>
          </a:p>
          <a:p>
            <a:pPr lvl="1"/>
            <a:r>
              <a:rPr lang="en-US" sz="3600"/>
              <a:t>Only literature, art and media that promoted Chinese themes= allowed </a:t>
            </a:r>
          </a:p>
          <a:p>
            <a:pPr lvl="2"/>
            <a:r>
              <a:rPr lang="en-US" sz="3200"/>
              <a:t>Artists resisted= sent to labor camps for “reeducation” </a:t>
            </a:r>
          </a:p>
          <a:p>
            <a:pPr lvl="1"/>
            <a:r>
              <a:rPr lang="en-US" sz="3600"/>
              <a:t>People too afraid to resist destruction of traditional culture</a:t>
            </a:r>
          </a:p>
        </p:txBody>
      </p:sp>
    </p:spTree>
    <p:extLst>
      <p:ext uri="{BB962C8B-B14F-4D97-AF65-F5344CB8AC3E}">
        <p14:creationId xmlns:p14="http://schemas.microsoft.com/office/powerpoint/2010/main" val="611030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Image result for cultural revolution de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575" y="254000"/>
            <a:ext cx="6248400" cy="4686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Image result for cultural revolution destr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9675" y="1793875"/>
            <a:ext cx="5290292" cy="407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0592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ultural revolution de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475" y="241300"/>
            <a:ext cx="5257800" cy="5257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mage result for cultural revolution destru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1257300"/>
            <a:ext cx="5105400" cy="3895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986801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Image result for cultural revolution destruc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303212"/>
            <a:ext cx="6537325" cy="4599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2375" y="2903537"/>
            <a:ext cx="5715000" cy="3724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931274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A47ADE-070F-4A47-94A0-60067A9A44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5254" y="202971"/>
            <a:ext cx="10058400" cy="1609344"/>
          </a:xfrm>
        </p:spPr>
        <p:txBody>
          <a:bodyPr/>
          <a:lstStyle/>
          <a:p>
            <a:r>
              <a:rPr lang="en-US">
                <a:solidFill>
                  <a:schemeClr val="tx1"/>
                </a:solidFill>
              </a:rPr>
              <a:t>After Mao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621FB3-09B2-4CAD-8074-25CB6E44A90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222" y="1411962"/>
            <a:ext cx="7475143" cy="478616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200" b="1"/>
              <a:t>Deng Xiaoping </a:t>
            </a:r>
            <a:r>
              <a:rPr lang="en-US" sz="3000" b="1"/>
              <a:t>(</a:t>
            </a:r>
            <a:r>
              <a:rPr lang="en-US" sz="3000"/>
              <a:t>Mao's successor)</a:t>
            </a:r>
          </a:p>
          <a:p>
            <a:r>
              <a:rPr lang="en-US" sz="3000"/>
              <a:t>Tightens government control </a:t>
            </a:r>
          </a:p>
          <a:p>
            <a:pPr lvl="1"/>
            <a:r>
              <a:rPr lang="en-US" sz="2800"/>
              <a:t>Doesn’t want people to question CCP authority </a:t>
            </a:r>
          </a:p>
          <a:p>
            <a:r>
              <a:rPr lang="en-US" sz="3000"/>
              <a:t>Replace (communist) ideology with economics</a:t>
            </a:r>
          </a:p>
          <a:p>
            <a:pPr lvl="1"/>
            <a:r>
              <a:rPr lang="en-US" sz="2800"/>
              <a:t>Chinese mobilized not for equality but for money</a:t>
            </a:r>
          </a:p>
          <a:p>
            <a:pPr lvl="1"/>
            <a:r>
              <a:rPr lang="en-US" sz="2800"/>
              <a:t>"Wealth is glorious"</a:t>
            </a:r>
          </a:p>
          <a:p>
            <a:pPr lvl="1"/>
            <a:r>
              <a:rPr lang="en-US" sz="2800"/>
              <a:t>Opens up China to the world/West</a:t>
            </a:r>
          </a:p>
          <a:p>
            <a:endParaRPr lang="en-US" sz="3000"/>
          </a:p>
          <a:p>
            <a:pPr lvl="1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5746" y="681643"/>
            <a:ext cx="3810000" cy="4286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28675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975" y="0"/>
            <a:ext cx="10058400" cy="816135"/>
          </a:xfrm>
        </p:spPr>
        <p:txBody>
          <a:bodyPr/>
          <a:lstStyle/>
          <a:p>
            <a:r>
              <a:rPr lang="en-US"/>
              <a:t>In your notes…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28239545"/>
              </p:ext>
            </p:extLst>
          </p:nvPr>
        </p:nvGraphicFramePr>
        <p:xfrm>
          <a:off x="774882" y="816135"/>
          <a:ext cx="11417118" cy="585216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485653">
                  <a:extLst>
                    <a:ext uri="{9D8B030D-6E8A-4147-A177-3AD203B41FA5}">
                      <a16:colId xmlns:a16="http://schemas.microsoft.com/office/drawing/2014/main" val="649787258"/>
                    </a:ext>
                  </a:extLst>
                </a:gridCol>
                <a:gridCol w="8931465">
                  <a:extLst>
                    <a:ext uri="{9D8B030D-6E8A-4147-A177-3AD203B41FA5}">
                      <a16:colId xmlns:a16="http://schemas.microsoft.com/office/drawing/2014/main" val="769314529"/>
                    </a:ext>
                  </a:extLst>
                </a:gridCol>
              </a:tblGrid>
              <a:tr h="9886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>
                          <a:solidFill>
                            <a:srgbClr val="002060"/>
                          </a:solidFill>
                        </a:rPr>
                        <a:t>Republic</a:t>
                      </a:r>
                    </a:p>
                    <a:p>
                      <a:pPr>
                        <a:buNone/>
                      </a:pPr>
                      <a:r>
                        <a:rPr lang="en-US" baseline="0"/>
                        <a:t>1912-1949 </a:t>
                      </a:r>
                    </a:p>
                    <a:p>
                      <a:pPr>
                        <a:buNone/>
                      </a:pPr>
                      <a:endParaRPr lang="en-US" baseline="0"/>
                    </a:p>
                    <a:p>
                      <a:pPr>
                        <a:buNone/>
                      </a:pPr>
                      <a:endParaRPr lang="en-US" baseline="0"/>
                    </a:p>
                    <a:p>
                      <a:pPr>
                        <a:buNone/>
                      </a:pPr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9394238"/>
                  </a:ext>
                </a:extLst>
              </a:tr>
              <a:tr h="9886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Civil</a:t>
                      </a:r>
                      <a:r>
                        <a:rPr lang="en-US" sz="2400" b="1" kern="1200">
                          <a:solidFill>
                            <a:srgbClr val="000000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n-US" sz="2400" b="1" kern="1200">
                          <a:solidFill>
                            <a:srgbClr val="002060"/>
                          </a:solidFill>
                          <a:latin typeface="+mn-lt"/>
                          <a:ea typeface="+mn-ea"/>
                          <a:cs typeface="+mn-cs"/>
                        </a:rPr>
                        <a:t>War</a:t>
                      </a:r>
                    </a:p>
                    <a:p>
                      <a:pPr>
                        <a:buNone/>
                      </a:pPr>
                      <a:r>
                        <a:rPr lang="en-US" b="1"/>
                        <a:t>1927-1932, 1933-1937,</a:t>
                      </a:r>
                      <a:r>
                        <a:rPr lang="en-US" b="1" baseline="0"/>
                        <a:t> </a:t>
                      </a:r>
                      <a:r>
                        <a:rPr lang="en-US" b="1"/>
                        <a:t>1945-1949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19189567"/>
                  </a:ext>
                </a:extLst>
              </a:tr>
              <a:tr h="9886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Mao's (1st)  </a:t>
                      </a:r>
                      <a:endParaRPr lang="en-US" dirty="0">
                        <a:solidFill>
                          <a:srgbClr val="C00000"/>
                        </a:solidFill>
                      </a:endParaRPr>
                    </a:p>
                    <a:p>
                      <a:pPr lvl="0">
                        <a:buNone/>
                      </a:pPr>
                      <a:r>
                        <a:rPr lang="en-US" sz="2400" b="1" kern="1200" dirty="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Five Year Plan</a:t>
                      </a:r>
                    </a:p>
                    <a:p>
                      <a:pPr>
                        <a:buNone/>
                      </a:pPr>
                      <a:r>
                        <a:rPr lang="en-US" b="1" dirty="0"/>
                        <a:t>1953-1957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7082566"/>
                  </a:ext>
                </a:extLst>
              </a:tr>
              <a:tr h="988616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en-US" sz="2400" b="1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Great Leap Forward</a:t>
                      </a:r>
                    </a:p>
                    <a:p>
                      <a:pPr>
                        <a:buNone/>
                      </a:pPr>
                      <a:r>
                        <a:rPr lang="en-US" b="1"/>
                        <a:t>1958-1962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92670388"/>
                  </a:ext>
                </a:extLst>
              </a:tr>
              <a:tr h="988616">
                <a:tc>
                  <a:txBody>
                    <a:bodyPr/>
                    <a:lstStyle/>
                    <a:p>
                      <a:pPr>
                        <a:buNone/>
                      </a:pPr>
                      <a:r>
                        <a:rPr lang="en-US" sz="2400" b="1" kern="1200">
                          <a:solidFill>
                            <a:srgbClr val="C00000"/>
                          </a:solidFill>
                          <a:latin typeface="+mn-lt"/>
                          <a:ea typeface="+mn-ea"/>
                          <a:cs typeface="+mn-cs"/>
                        </a:rPr>
                        <a:t>Cultural Revolution</a:t>
                      </a:r>
                    </a:p>
                    <a:p>
                      <a:pPr>
                        <a:buNone/>
                      </a:pPr>
                      <a:r>
                        <a:rPr lang="en-US" b="1"/>
                        <a:t>1966 – 1976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6252555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339942" y="816135"/>
            <a:ext cx="8965202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Qing Dynasty is overthrown by KMT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Democracy &amp; capitalism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Disunity, instability, lots of warlords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 dirty="0"/>
              <a:t>Life for people in urban cities gets better, everything else is same</a:t>
            </a:r>
          </a:p>
        </p:txBody>
      </p:sp>
    </p:spTree>
    <p:extLst>
      <p:ext uri="{BB962C8B-B14F-4D97-AF65-F5344CB8AC3E}">
        <p14:creationId xmlns:p14="http://schemas.microsoft.com/office/powerpoint/2010/main" val="1703689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5400"/>
              <a:t>What conflict(s) helped  escalate the downfall of the Qing &amp; the West’s rising power? 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30444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5057" y="-52372"/>
            <a:ext cx="10058400" cy="1609344"/>
          </a:xfrm>
        </p:spPr>
        <p:txBody>
          <a:bodyPr/>
          <a:lstStyle/>
          <a:p>
            <a:r>
              <a:rPr lang="en-US"/>
              <a:t>To Live (</a:t>
            </a:r>
            <a:r>
              <a:rPr lang="en-US" err="1"/>
              <a:t>Huózhe</a:t>
            </a:r>
            <a:r>
              <a:rPr lang="en-US"/>
              <a:t>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3236" y="1373507"/>
            <a:ext cx="6774995" cy="4870893"/>
          </a:xfrm>
        </p:spPr>
        <p:txBody>
          <a:bodyPr>
            <a:noAutofit/>
          </a:bodyPr>
          <a:lstStyle/>
          <a:p>
            <a:r>
              <a:rPr lang="en-US" sz="2800"/>
              <a:t>Directed by Zhang </a:t>
            </a:r>
            <a:r>
              <a:rPr lang="en-US" sz="2800" err="1"/>
              <a:t>Yimou</a:t>
            </a:r>
            <a:endParaRPr lang="en-US" sz="2800"/>
          </a:p>
          <a:p>
            <a:r>
              <a:rPr lang="en-US" sz="2800"/>
              <a:t>1994</a:t>
            </a:r>
          </a:p>
          <a:p>
            <a:r>
              <a:rPr lang="en-US" sz="2800"/>
              <a:t>Movie is based on a novel of the same name by Chinese author, Yu Hua</a:t>
            </a:r>
          </a:p>
          <a:p>
            <a:r>
              <a:rPr lang="en-US" sz="2800"/>
              <a:t>Banned in mainland China </a:t>
            </a:r>
          </a:p>
          <a:p>
            <a:r>
              <a:rPr lang="en-US" sz="2800"/>
              <a:t>Director and lead actress (Gong Li) was banned from filmmaking for 2 years  </a:t>
            </a:r>
          </a:p>
          <a:p>
            <a:r>
              <a:rPr lang="en-US" sz="2800"/>
              <a:t>The film is a frank examination of China from 1940s -1960s through the lens of one family. 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54481" y="1131015"/>
            <a:ext cx="3721593" cy="548014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6393655" y="152736"/>
            <a:ext cx="1723549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ja-JP" altLang="en-US" sz="6000">
                <a:solidFill>
                  <a:srgbClr val="000000"/>
                </a:solidFill>
                <a:latin typeface="Arial" panose="020B0604020202020204" pitchFamily="34" charset="0"/>
              </a:rPr>
              <a:t>活着</a:t>
            </a:r>
            <a:endParaRPr lang="en-US" sz="6000"/>
          </a:p>
        </p:txBody>
      </p:sp>
    </p:spTree>
    <p:extLst>
      <p:ext uri="{BB962C8B-B14F-4D97-AF65-F5344CB8AC3E}">
        <p14:creationId xmlns:p14="http://schemas.microsoft.com/office/powerpoint/2010/main" val="141198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5BCF7-5FA9-469F-93C9-9DBFC1DBF84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567054" y="1875155"/>
            <a:ext cx="5209309" cy="3167899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/>
              <a:t>Turn China into a prosperous, rich, and powerful industrialized socialist country under the leadership of the Communist Party and Chairman Mao, 1954!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4029" y="519545"/>
            <a:ext cx="3949559" cy="5652655"/>
          </a:xfrm>
          <a:prstGeom prst="rect">
            <a:avLst/>
          </a:prstGeom>
        </p:spPr>
      </p:pic>
      <p:cxnSp>
        <p:nvCxnSpPr>
          <p:cNvPr id="8" name="Straight Arrow Connector 7"/>
          <p:cNvCxnSpPr>
            <a:stCxn id="3" idx="1"/>
          </p:cNvCxnSpPr>
          <p:nvPr/>
        </p:nvCxnSpPr>
        <p:spPr>
          <a:xfrm flipH="1">
            <a:off x="5347855" y="3459105"/>
            <a:ext cx="1219199" cy="1251440"/>
          </a:xfrm>
          <a:prstGeom prst="straightConnector1">
            <a:avLst/>
          </a:prstGeom>
          <a:ln w="762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1562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2" y="274638"/>
            <a:ext cx="9753600" cy="639762"/>
          </a:xfrm>
        </p:spPr>
        <p:txBody>
          <a:bodyPr>
            <a:noAutofit/>
          </a:bodyPr>
          <a:lstStyle/>
          <a:p>
            <a:r>
              <a:rPr lang="en-US" sz="4400"/>
              <a:t>China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19202" y="1143000"/>
            <a:ext cx="6254912" cy="5257800"/>
          </a:xfrm>
        </p:spPr>
        <p:txBody>
          <a:bodyPr>
            <a:normAutofit/>
          </a:bodyPr>
          <a:lstStyle/>
          <a:p>
            <a:r>
              <a:rPr lang="en-US" sz="3200" b="1"/>
              <a:t>1911: </a:t>
            </a:r>
            <a:r>
              <a:rPr lang="en-US" sz="3200" err="1"/>
              <a:t>Xinhai</a:t>
            </a:r>
            <a:r>
              <a:rPr lang="en-US" sz="3200"/>
              <a:t> Revolution overthrew the Qing Dynasty </a:t>
            </a:r>
          </a:p>
          <a:p>
            <a:r>
              <a:rPr lang="en-US" sz="3200" b="1"/>
              <a:t>1911 – 1949: </a:t>
            </a:r>
          </a:p>
          <a:p>
            <a:pPr lvl="1"/>
            <a:r>
              <a:rPr lang="en-US" sz="2400"/>
              <a:t>China ruled by a western style republic (let by Kuomintang – the Nationalist Party)</a:t>
            </a:r>
          </a:p>
          <a:p>
            <a:pPr lvl="2"/>
            <a:r>
              <a:rPr lang="en-US" sz="2400" i="1"/>
              <a:t>This government was influenced by the west and focused on the cities</a:t>
            </a:r>
          </a:p>
        </p:txBody>
      </p:sp>
      <p:sp>
        <p:nvSpPr>
          <p:cNvPr id="4" name="Down Arrow 3"/>
          <p:cNvSpPr/>
          <p:nvPr/>
        </p:nvSpPr>
        <p:spPr>
          <a:xfrm>
            <a:off x="152400" y="1143000"/>
            <a:ext cx="990600" cy="55626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97430" y="4710214"/>
            <a:ext cx="2948097" cy="1964907"/>
          </a:xfrm>
          <a:prstGeom prst="rect">
            <a:avLst/>
          </a:prstGeom>
        </p:spPr>
      </p:pic>
      <p:pic>
        <p:nvPicPr>
          <p:cNvPr id="1026" name="Picture 2" descr="Image result for emperor puyi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793"/>
          <a:stretch/>
        </p:blipFill>
        <p:spPr bwMode="auto">
          <a:xfrm>
            <a:off x="7398679" y="260788"/>
            <a:ext cx="2225205" cy="2859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98678" y="3394830"/>
            <a:ext cx="2376078" cy="328029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9742262" y="878841"/>
            <a:ext cx="1905000" cy="10895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Last emperor of China: </a:t>
            </a:r>
            <a:r>
              <a:rPr lang="en-US" sz="2400" err="1"/>
              <a:t>Puyi</a:t>
            </a:r>
            <a:endParaRPr lang="en-US" sz="2400"/>
          </a:p>
        </p:txBody>
      </p:sp>
      <p:sp>
        <p:nvSpPr>
          <p:cNvPr id="9" name="TextBox 8"/>
          <p:cNvSpPr txBox="1"/>
          <p:nvPr/>
        </p:nvSpPr>
        <p:spPr>
          <a:xfrm>
            <a:off x="9906000" y="4343400"/>
            <a:ext cx="2057400" cy="14219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90000"/>
              </a:lnSpc>
            </a:pPr>
            <a:r>
              <a:rPr lang="en-US" sz="2400"/>
              <a:t>First president of China: Sun </a:t>
            </a:r>
            <a:r>
              <a:rPr lang="en-US" sz="2400" err="1"/>
              <a:t>Yat</a:t>
            </a:r>
            <a:r>
              <a:rPr lang="en-US" sz="2400"/>
              <a:t>-Sen</a:t>
            </a:r>
          </a:p>
        </p:txBody>
      </p:sp>
    </p:spTree>
    <p:extLst>
      <p:ext uri="{BB962C8B-B14F-4D97-AF65-F5344CB8AC3E}">
        <p14:creationId xmlns:p14="http://schemas.microsoft.com/office/powerpoint/2010/main" val="1332300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2" y="274638"/>
            <a:ext cx="9753600" cy="639762"/>
          </a:xfrm>
        </p:spPr>
        <p:txBody>
          <a:bodyPr>
            <a:noAutofit/>
          </a:bodyPr>
          <a:lstStyle/>
          <a:p>
            <a:r>
              <a:rPr lang="en-US" sz="4400"/>
              <a:t>China Timeline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16011" y="1143000"/>
            <a:ext cx="7216619" cy="5257800"/>
          </a:xfrm>
        </p:spPr>
        <p:txBody>
          <a:bodyPr>
            <a:noAutofit/>
          </a:bodyPr>
          <a:lstStyle/>
          <a:p>
            <a:r>
              <a:rPr lang="en-US" sz="2800" b="1"/>
              <a:t>1921: </a:t>
            </a:r>
            <a:r>
              <a:rPr lang="en-US" sz="2800"/>
              <a:t>Chinese Communist Party (CCP) founded </a:t>
            </a:r>
          </a:p>
          <a:p>
            <a:r>
              <a:rPr lang="en-US" sz="2800" b="1"/>
              <a:t>1927: </a:t>
            </a:r>
            <a:r>
              <a:rPr lang="en-US" sz="2800"/>
              <a:t>Communists forced out of cities. Begin to influence the peasants on the countryside </a:t>
            </a:r>
          </a:p>
          <a:p>
            <a:r>
              <a:rPr lang="en-US" sz="2800" b="1"/>
              <a:t>1937 – 1945: </a:t>
            </a:r>
            <a:r>
              <a:rPr lang="en-US" sz="2800"/>
              <a:t>During WW2: hostility between Kuomintang and CCP put on hold</a:t>
            </a:r>
          </a:p>
          <a:p>
            <a:pPr lvl="2"/>
            <a:r>
              <a:rPr lang="en-US" sz="2000"/>
              <a:t>CCP is seen as better at fighting the Japanese</a:t>
            </a:r>
          </a:p>
          <a:p>
            <a:pPr lvl="2"/>
            <a:r>
              <a:rPr lang="en-US" sz="2000"/>
              <a:t>CCP controls territory in the countryside where they  help peasants &amp; fight imperialist Japan</a:t>
            </a:r>
          </a:p>
          <a:p>
            <a:r>
              <a:rPr lang="en-US" sz="2800" b="1"/>
              <a:t>1949 </a:t>
            </a:r>
            <a:r>
              <a:rPr lang="en-US" sz="2800"/>
              <a:t>CCP has enough support to take over the government, the </a:t>
            </a:r>
            <a:r>
              <a:rPr lang="en-US" sz="2800" err="1"/>
              <a:t>Koumingtang</a:t>
            </a:r>
            <a:r>
              <a:rPr lang="en-US" sz="2800"/>
              <a:t> flees to Taiwan</a:t>
            </a:r>
          </a:p>
        </p:txBody>
      </p:sp>
      <p:sp>
        <p:nvSpPr>
          <p:cNvPr id="4" name="Down Arrow 3"/>
          <p:cNvSpPr/>
          <p:nvPr/>
        </p:nvSpPr>
        <p:spPr>
          <a:xfrm>
            <a:off x="152400" y="1143000"/>
            <a:ext cx="990600" cy="5562600"/>
          </a:xfrm>
          <a:prstGeom prst="down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98085" y="2895600"/>
            <a:ext cx="2743200" cy="363105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274639"/>
            <a:ext cx="3451622" cy="23010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41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6919" y="0"/>
            <a:ext cx="4572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608526" y="1600200"/>
            <a:ext cx="6878393" cy="4839238"/>
          </a:xfrm>
        </p:spPr>
        <p:txBody>
          <a:bodyPr>
            <a:normAutofit/>
          </a:bodyPr>
          <a:lstStyle/>
          <a:p>
            <a:r>
              <a:rPr lang="en-US" altLang="en-US" sz="2800">
                <a:solidFill>
                  <a:srgbClr val="CC00CC"/>
                </a:solidFill>
              </a:rPr>
              <a:t>The British want to trade with the dynasties</a:t>
            </a:r>
          </a:p>
          <a:p>
            <a:r>
              <a:rPr lang="en-US" altLang="en-US" sz="2800">
                <a:solidFill>
                  <a:srgbClr val="CC00CC"/>
                </a:solidFill>
              </a:rPr>
              <a:t>Treaty of Nanking</a:t>
            </a:r>
          </a:p>
          <a:p>
            <a:pPr lvl="1"/>
            <a:r>
              <a:rPr lang="en-US" altLang="en-US" sz="2800">
                <a:solidFill>
                  <a:srgbClr val="CC00CC"/>
                </a:solidFill>
              </a:rPr>
              <a:t>Gives all power of trade to foreign influence</a:t>
            </a:r>
          </a:p>
          <a:p>
            <a:pPr lvl="1"/>
            <a:r>
              <a:rPr lang="en-US" altLang="en-US" sz="2800">
                <a:solidFill>
                  <a:srgbClr val="CC00CC"/>
                </a:solidFill>
              </a:rPr>
              <a:t>Treaty made by the British</a:t>
            </a:r>
          </a:p>
          <a:p>
            <a:pPr lvl="1"/>
            <a:r>
              <a:rPr lang="en-US" altLang="en-US" sz="2800">
                <a:solidFill>
                  <a:srgbClr val="CC00CC"/>
                </a:solidFill>
              </a:rPr>
              <a:t>Empire feels forced to sign the treaty</a:t>
            </a:r>
          </a:p>
          <a:p>
            <a:pPr lvl="1"/>
            <a:r>
              <a:rPr lang="en-US" altLang="en-US" sz="2800">
                <a:solidFill>
                  <a:srgbClr val="CC00CC"/>
                </a:solidFill>
              </a:rPr>
              <a:t>Trade must be under British law</a:t>
            </a:r>
          </a:p>
          <a:p>
            <a:pPr lvl="2"/>
            <a:r>
              <a:rPr lang="en-US" altLang="en-US" sz="2400">
                <a:solidFill>
                  <a:srgbClr val="CC00CC"/>
                </a:solidFill>
              </a:rPr>
              <a:t>Everything under British law</a:t>
            </a:r>
          </a:p>
          <a:p>
            <a:pPr lvl="2"/>
            <a:r>
              <a:rPr lang="en-US" altLang="en-US" sz="2400">
                <a:solidFill>
                  <a:srgbClr val="CC00CC"/>
                </a:solidFill>
              </a:rPr>
              <a:t>Hong Kong given to the British</a:t>
            </a:r>
          </a:p>
        </p:txBody>
      </p:sp>
      <p:sp>
        <p:nvSpPr>
          <p:cNvPr id="12292" name="Title 1"/>
          <p:cNvSpPr>
            <a:spLocks noGrp="1"/>
          </p:cNvSpPr>
          <p:nvPr>
            <p:ph type="title"/>
          </p:nvPr>
        </p:nvSpPr>
        <p:spPr>
          <a:xfrm>
            <a:off x="1126902" y="231819"/>
            <a:ext cx="5752563" cy="1143000"/>
          </a:xfrm>
        </p:spPr>
        <p:txBody>
          <a:bodyPr>
            <a:normAutofit fontScale="90000"/>
          </a:bodyPr>
          <a:lstStyle/>
          <a:p>
            <a:pPr algn="r"/>
            <a:r>
              <a:rPr lang="en-US" altLang="en-US" sz="6600">
                <a:solidFill>
                  <a:srgbClr val="CC00CC"/>
                </a:solidFill>
              </a:rPr>
              <a:t>Opium Wars 1840-42</a:t>
            </a:r>
          </a:p>
        </p:txBody>
      </p:sp>
    </p:spTree>
    <p:extLst>
      <p:ext uri="{BB962C8B-B14F-4D97-AF65-F5344CB8AC3E}">
        <p14:creationId xmlns:p14="http://schemas.microsoft.com/office/powerpoint/2010/main" val="23611956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://upload.wikimedia.org/wikipedia/commons/1/17/The_Qing_Dynasty_Cixi_Imperial_Dowager_Empress_of_China_On_Throne_3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-50800"/>
            <a:ext cx="5257800" cy="690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7882" y="969493"/>
            <a:ext cx="6546226" cy="5791915"/>
          </a:xfrm>
        </p:spPr>
        <p:txBody>
          <a:bodyPr rtlCol="0">
            <a:noAutofit/>
          </a:bodyPr>
          <a:lstStyle/>
          <a:p>
            <a:pPr>
              <a:buNone/>
              <a:defRPr/>
            </a:pPr>
            <a:r>
              <a:rPr lang="en-US" sz="3200" b="1">
                <a:solidFill>
                  <a:srgbClr val="7030A0"/>
                </a:solidFill>
              </a:rPr>
              <a:t>Empress Dowager </a:t>
            </a:r>
            <a:r>
              <a:rPr lang="en-US" sz="3200" b="1" err="1">
                <a:solidFill>
                  <a:srgbClr val="7030A0"/>
                </a:solidFill>
              </a:rPr>
              <a:t>Cixi</a:t>
            </a:r>
            <a:r>
              <a:rPr lang="en-US" sz="3200" b="1">
                <a:solidFill>
                  <a:srgbClr val="7030A0"/>
                </a:solidFill>
              </a:rPr>
              <a:t> (1835-1908)</a:t>
            </a:r>
            <a:endParaRPr lang="en-US" sz="1800" b="1">
              <a:solidFill>
                <a:srgbClr val="7030A0"/>
              </a:solidFill>
            </a:endParaRPr>
          </a:p>
          <a:p>
            <a:pPr lvl="1">
              <a:spcAft>
                <a:spcPts val="0"/>
              </a:spcAft>
              <a:defRPr/>
            </a:pPr>
            <a:r>
              <a:rPr lang="en-US" sz="2800" i="1">
                <a:solidFill>
                  <a:srgbClr val="7030A0"/>
                </a:solidFill>
              </a:rPr>
              <a:t>De facto</a:t>
            </a:r>
            <a:r>
              <a:rPr lang="en-US" sz="2800">
                <a:solidFill>
                  <a:srgbClr val="7030A0"/>
                </a:solidFill>
              </a:rPr>
              <a:t> Chinese monarch (1861-1908) </a:t>
            </a:r>
            <a:endParaRPr lang="en-US" sz="2400">
              <a:solidFill>
                <a:srgbClr val="7030A0"/>
              </a:solidFill>
            </a:endParaRPr>
          </a:p>
          <a:p>
            <a:pPr lvl="2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>
                <a:solidFill>
                  <a:srgbClr val="7030A0"/>
                </a:solidFill>
              </a:rPr>
              <a:t>Mismanagement of money </a:t>
            </a:r>
          </a:p>
          <a:p>
            <a:pPr marL="548640" lvl="2" indent="0">
              <a:spcAft>
                <a:spcPts val="0"/>
              </a:spcAft>
              <a:buNone/>
              <a:defRPr/>
            </a:pPr>
            <a:endParaRPr lang="en-US" sz="2400">
              <a:solidFill>
                <a:srgbClr val="7030A0"/>
              </a:solidFill>
            </a:endParaRPr>
          </a:p>
          <a:p>
            <a:pPr lvl="1">
              <a:spcAft>
                <a:spcPts val="0"/>
              </a:spcAft>
              <a:defRPr/>
            </a:pPr>
            <a:r>
              <a:rPr lang="en-US" sz="2800">
                <a:solidFill>
                  <a:srgbClr val="7030A0"/>
                </a:solidFill>
              </a:rPr>
              <a:t>Anti-foreign</a:t>
            </a:r>
          </a:p>
          <a:p>
            <a:pPr lvl="2">
              <a:spcAft>
                <a:spcPts val="0"/>
              </a:spcAft>
              <a:buFont typeface="Arial" panose="020B0604020202020204" pitchFamily="34" charset="0"/>
              <a:buChar char="–"/>
              <a:defRPr/>
            </a:pPr>
            <a:r>
              <a:rPr lang="en-US" sz="2400">
                <a:solidFill>
                  <a:srgbClr val="7030A0"/>
                </a:solidFill>
              </a:rPr>
              <a:t>HOWEVER, foreign influences were the only way for her to keep her power</a:t>
            </a:r>
          </a:p>
          <a:p>
            <a:pPr marL="548640" lvl="2" indent="0">
              <a:spcAft>
                <a:spcPts val="0"/>
              </a:spcAft>
              <a:buNone/>
              <a:defRPr/>
            </a:pPr>
            <a:endParaRPr lang="en-US" sz="2400">
              <a:solidFill>
                <a:srgbClr val="7030A0"/>
              </a:solidFill>
            </a:endParaRPr>
          </a:p>
          <a:p>
            <a:pPr lvl="1">
              <a:spcAft>
                <a:spcPts val="0"/>
              </a:spcAft>
              <a:defRPr/>
            </a:pPr>
            <a:r>
              <a:rPr lang="en-US" sz="2800">
                <a:solidFill>
                  <a:srgbClr val="7030A0"/>
                </a:solidFill>
              </a:rPr>
              <a:t>Blamed by many Chinese for foreign imperialist power in China</a:t>
            </a:r>
          </a:p>
          <a:p>
            <a:pPr lvl="2">
              <a:spcAft>
                <a:spcPts val="0"/>
              </a:spcAft>
              <a:defRPr/>
            </a:pPr>
            <a:r>
              <a:rPr lang="en-US" sz="2400">
                <a:solidFill>
                  <a:srgbClr val="7030A0"/>
                </a:solidFill>
              </a:rPr>
              <a:t>Many see her as the reason for the end of the dynasties in China</a:t>
            </a:r>
          </a:p>
        </p:txBody>
      </p:sp>
      <p:sp>
        <p:nvSpPr>
          <p:cNvPr id="13316" name="Title 1"/>
          <p:cNvSpPr>
            <a:spLocks noGrp="1"/>
          </p:cNvSpPr>
          <p:nvPr>
            <p:ph type="title"/>
          </p:nvPr>
        </p:nvSpPr>
        <p:spPr>
          <a:xfrm>
            <a:off x="437882" y="-39709"/>
            <a:ext cx="6297769" cy="1191295"/>
          </a:xfrm>
        </p:spPr>
        <p:txBody>
          <a:bodyPr>
            <a:normAutofit/>
          </a:bodyPr>
          <a:lstStyle/>
          <a:p>
            <a:pPr eaLnBrk="1" hangingPunct="1"/>
            <a:r>
              <a:rPr lang="en-US" altLang="en-US" sz="6000">
                <a:solidFill>
                  <a:srgbClr val="7030A0"/>
                </a:solidFill>
              </a:rPr>
              <a:t>Fall of the Qing</a:t>
            </a:r>
          </a:p>
        </p:txBody>
      </p:sp>
    </p:spTree>
    <p:extLst>
      <p:ext uri="{BB962C8B-B14F-4D97-AF65-F5344CB8AC3E}">
        <p14:creationId xmlns:p14="http://schemas.microsoft.com/office/powerpoint/2010/main" val="42279618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9850" y="0"/>
            <a:ext cx="577215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Content Placeholder 2"/>
          <p:cNvSpPr>
            <a:spLocks noGrp="1"/>
          </p:cNvSpPr>
          <p:nvPr>
            <p:ph idx="1"/>
          </p:nvPr>
        </p:nvSpPr>
        <p:spPr>
          <a:xfrm>
            <a:off x="315533" y="1676400"/>
            <a:ext cx="5956478" cy="4956220"/>
          </a:xfrm>
        </p:spPr>
        <p:txBody>
          <a:bodyPr>
            <a:noAutofit/>
          </a:bodyPr>
          <a:lstStyle/>
          <a:p>
            <a:r>
              <a:rPr lang="en-US" altLang="en-US" sz="3200">
                <a:solidFill>
                  <a:srgbClr val="CC00CC"/>
                </a:solidFill>
              </a:rPr>
              <a:t>Boxers:</a:t>
            </a:r>
          </a:p>
          <a:p>
            <a:pPr lvl="1"/>
            <a:r>
              <a:rPr lang="en-US" altLang="en-US" sz="2400">
                <a:solidFill>
                  <a:srgbClr val="CC00CC"/>
                </a:solidFill>
              </a:rPr>
              <a:t>Peasants</a:t>
            </a:r>
          </a:p>
          <a:p>
            <a:pPr lvl="1"/>
            <a:r>
              <a:rPr lang="en-US" altLang="en-US" sz="2400">
                <a:solidFill>
                  <a:srgbClr val="CC00CC"/>
                </a:solidFill>
              </a:rPr>
              <a:t>Displaced workers and peasants</a:t>
            </a:r>
          </a:p>
          <a:p>
            <a:pPr lvl="1"/>
            <a:r>
              <a:rPr lang="en-US" altLang="en-US" sz="2400">
                <a:solidFill>
                  <a:srgbClr val="CC00CC"/>
                </a:solidFill>
              </a:rPr>
              <a:t>“Society of Glorious and Harmonious Fists”</a:t>
            </a:r>
            <a:endParaRPr lang="en-US" altLang="en-US">
              <a:solidFill>
                <a:srgbClr val="CC00CC"/>
              </a:solidFill>
            </a:endParaRPr>
          </a:p>
          <a:p>
            <a:r>
              <a:rPr lang="en-US" altLang="en-US" sz="3200">
                <a:solidFill>
                  <a:srgbClr val="CC00CC"/>
                </a:solidFill>
              </a:rPr>
              <a:t>Goals:</a:t>
            </a:r>
          </a:p>
          <a:p>
            <a:pPr lvl="1"/>
            <a:r>
              <a:rPr lang="en-US" altLang="en-US" sz="2400">
                <a:solidFill>
                  <a:srgbClr val="CC00CC"/>
                </a:solidFill>
              </a:rPr>
              <a:t>Get rid of foreign influence</a:t>
            </a:r>
          </a:p>
          <a:p>
            <a:pPr lvl="1"/>
            <a:r>
              <a:rPr lang="en-US" altLang="en-US" sz="2400">
                <a:solidFill>
                  <a:srgbClr val="CC00CC"/>
                </a:solidFill>
              </a:rPr>
              <a:t>Qing Dynasty (Manchurian ethnic group) is foreign to the Boxers, therefore get rid of them too</a:t>
            </a:r>
          </a:p>
          <a:p>
            <a:pPr lvl="1"/>
            <a:r>
              <a:rPr lang="en-US" altLang="en-US" sz="2400">
                <a:solidFill>
                  <a:srgbClr val="CC00CC"/>
                </a:solidFill>
              </a:rPr>
              <a:t>Restore the Ming Dynasty because this is when the Han (ethnic group) ruled</a:t>
            </a:r>
          </a:p>
        </p:txBody>
      </p:sp>
      <p:sp>
        <p:nvSpPr>
          <p:cNvPr id="17412" name="Title 1"/>
          <p:cNvSpPr>
            <a:spLocks noGrp="1"/>
          </p:cNvSpPr>
          <p:nvPr>
            <p:ph type="title"/>
          </p:nvPr>
        </p:nvSpPr>
        <p:spPr>
          <a:xfrm>
            <a:off x="502276" y="0"/>
            <a:ext cx="5679315" cy="1521854"/>
          </a:xfrm>
        </p:spPr>
        <p:txBody>
          <a:bodyPr>
            <a:noAutofit/>
          </a:bodyPr>
          <a:lstStyle/>
          <a:p>
            <a:r>
              <a:rPr lang="en-US" altLang="en-US" sz="5400">
                <a:solidFill>
                  <a:srgbClr val="CC00CC"/>
                </a:solidFill>
                <a:hlinkClick r:id="rId3"/>
              </a:rPr>
              <a:t>Boxer Rebellion</a:t>
            </a:r>
          </a:p>
        </p:txBody>
      </p:sp>
    </p:spTree>
    <p:extLst>
      <p:ext uri="{BB962C8B-B14F-4D97-AF65-F5344CB8AC3E}">
        <p14:creationId xmlns:p14="http://schemas.microsoft.com/office/powerpoint/2010/main" val="101647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Sun Yat-s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0"/>
            <a:ext cx="4953000" cy="6845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5" name="Picture 4" descr="&quot;Blue Sky with a White Sun&quot;, the party emblem of the Kuominta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8510" y="1852721"/>
            <a:ext cx="1888910" cy="1888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7" name="Content Placeholder 2"/>
          <p:cNvSpPr>
            <a:spLocks noGrp="1"/>
          </p:cNvSpPr>
          <p:nvPr>
            <p:ph idx="1"/>
          </p:nvPr>
        </p:nvSpPr>
        <p:spPr>
          <a:xfrm>
            <a:off x="264017" y="1398588"/>
            <a:ext cx="6852634" cy="5171738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panose="020B0604020202020204" pitchFamily="34" charset="0"/>
              <a:buNone/>
            </a:pPr>
            <a:r>
              <a:rPr lang="en-US" altLang="en-US" sz="3200" b="1">
                <a:solidFill>
                  <a:srgbClr val="00B050"/>
                </a:solidFill>
              </a:rPr>
              <a:t>Sun </a:t>
            </a:r>
            <a:r>
              <a:rPr lang="en-US" altLang="en-US" sz="3200" b="1" err="1">
                <a:solidFill>
                  <a:srgbClr val="00B050"/>
                </a:solidFill>
              </a:rPr>
              <a:t>Yat-sen</a:t>
            </a:r>
            <a:r>
              <a:rPr lang="en-US" altLang="en-US" sz="3200" b="1">
                <a:solidFill>
                  <a:srgbClr val="00B050"/>
                </a:solidFill>
              </a:rPr>
              <a:t> (Sun </a:t>
            </a:r>
            <a:r>
              <a:rPr lang="en-US" altLang="en-US" sz="3200" b="1" err="1">
                <a:solidFill>
                  <a:srgbClr val="00B050"/>
                </a:solidFill>
              </a:rPr>
              <a:t>Yixian</a:t>
            </a:r>
            <a:r>
              <a:rPr lang="en-US" altLang="en-US" sz="3200" b="1">
                <a:solidFill>
                  <a:srgbClr val="00B050"/>
                </a:solidFill>
              </a:rPr>
              <a:t>)</a:t>
            </a:r>
          </a:p>
          <a:p>
            <a:pPr lvl="1" eaLnBrk="1" hangingPunct="1"/>
            <a:r>
              <a:rPr lang="en-US" altLang="en-US" sz="3200" b="1">
                <a:solidFill>
                  <a:srgbClr val="00B050"/>
                </a:solidFill>
              </a:rPr>
              <a:t>Founded Kuomintang (KMT) – Nationalist party</a:t>
            </a:r>
          </a:p>
          <a:p>
            <a:pPr lvl="2" eaLnBrk="1" hangingPunct="1"/>
            <a:r>
              <a:rPr lang="en-US" altLang="en-US" sz="2800" b="1">
                <a:solidFill>
                  <a:srgbClr val="00B050"/>
                </a:solidFill>
              </a:rPr>
              <a:t>Overthrew Qing dynasty</a:t>
            </a:r>
          </a:p>
          <a:p>
            <a:pPr lvl="2" eaLnBrk="1" hangingPunct="1"/>
            <a:r>
              <a:rPr lang="en-US" altLang="en-US" sz="2800" b="1">
                <a:solidFill>
                  <a:srgbClr val="00B050"/>
                </a:solidFill>
              </a:rPr>
              <a:t>Established a republic</a:t>
            </a:r>
          </a:p>
          <a:p>
            <a:pPr lvl="2" eaLnBrk="1" hangingPunct="1"/>
            <a:r>
              <a:rPr lang="en-US" altLang="en-US" sz="2800" b="1">
                <a:solidFill>
                  <a:srgbClr val="00B050"/>
                </a:solidFill>
              </a:rPr>
              <a:t>President of Chinese Republic</a:t>
            </a:r>
          </a:p>
          <a:p>
            <a:pPr lvl="3" eaLnBrk="1" hangingPunct="1"/>
            <a:r>
              <a:rPr lang="en-US" altLang="en-US" sz="2800" b="1">
                <a:solidFill>
                  <a:srgbClr val="00B050"/>
                </a:solidFill>
              </a:rPr>
              <a:t>Pro-democracy</a:t>
            </a:r>
          </a:p>
          <a:p>
            <a:pPr lvl="3" eaLnBrk="1" hangingPunct="1"/>
            <a:r>
              <a:rPr lang="en-US" altLang="en-US" sz="2800" b="1">
                <a:solidFill>
                  <a:srgbClr val="00B050"/>
                </a:solidFill>
              </a:rPr>
              <a:t>Pro-republican form of government</a:t>
            </a:r>
          </a:p>
          <a:p>
            <a:pPr lvl="3" eaLnBrk="1" hangingPunct="1"/>
            <a:r>
              <a:rPr lang="en-US" altLang="en-US" sz="2800" b="1">
                <a:solidFill>
                  <a:srgbClr val="00B050"/>
                </a:solidFill>
              </a:rPr>
              <a:t>Pro-western ideas (but wants to maintain Chinese sovereignty)</a:t>
            </a:r>
          </a:p>
          <a:p>
            <a:pPr lvl="4" eaLnBrk="1" hangingPunct="1"/>
            <a:r>
              <a:rPr lang="en-US" altLang="en-US" sz="2800" b="1">
                <a:solidFill>
                  <a:srgbClr val="00B050"/>
                </a:solidFill>
              </a:rPr>
              <a:t>Democracy can help China!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sz="2800"/>
          </a:p>
        </p:txBody>
      </p:sp>
      <p:sp>
        <p:nvSpPr>
          <p:cNvPr id="18438" name="Title 1"/>
          <p:cNvSpPr>
            <a:spLocks noGrp="1"/>
          </p:cNvSpPr>
          <p:nvPr>
            <p:ph type="title"/>
          </p:nvPr>
        </p:nvSpPr>
        <p:spPr>
          <a:xfrm>
            <a:off x="141668" y="0"/>
            <a:ext cx="7791718" cy="1398588"/>
          </a:xfrm>
        </p:spPr>
        <p:txBody>
          <a:bodyPr>
            <a:normAutofit fontScale="90000"/>
          </a:bodyPr>
          <a:lstStyle/>
          <a:p>
            <a:pPr marL="342900" indent="-342900"/>
            <a:r>
              <a:rPr lang="en-US" altLang="en-US" b="1">
                <a:solidFill>
                  <a:srgbClr val="00B050"/>
                </a:solidFill>
                <a:hlinkClick r:id="rId5"/>
              </a:rPr>
              <a:t>Kuomintang Revolution </a:t>
            </a:r>
            <a:r>
              <a:rPr lang="en-US" altLang="en-US" b="1">
                <a:solidFill>
                  <a:srgbClr val="00B050"/>
                </a:solidFill>
              </a:rPr>
              <a:t>(1912)</a:t>
            </a:r>
          </a:p>
        </p:txBody>
      </p:sp>
    </p:spTree>
    <p:extLst>
      <p:ext uri="{BB962C8B-B14F-4D97-AF65-F5344CB8AC3E}">
        <p14:creationId xmlns:p14="http://schemas.microsoft.com/office/powerpoint/2010/main" val="35724533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Image result for republic of china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0182" y="413886"/>
            <a:ext cx="8401611" cy="6301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2141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6793" y="1039969"/>
            <a:ext cx="10790513" cy="5562600"/>
          </a:xfrm>
        </p:spPr>
        <p:txBody>
          <a:bodyPr rtlCol="0">
            <a:noAutofit/>
          </a:bodyPr>
          <a:lstStyle/>
          <a:p>
            <a:pPr marL="678942" indent="-514350">
              <a:buFont typeface="+mj-lt"/>
              <a:buAutoNum type="arabicPeriod"/>
              <a:defRPr/>
            </a:pPr>
            <a:r>
              <a:rPr lang="en-US" sz="3400" b="1">
                <a:solidFill>
                  <a:srgbClr val="00B050"/>
                </a:solidFill>
              </a:rPr>
              <a:t>Principle of </a:t>
            </a:r>
            <a:r>
              <a:rPr lang="en-US" sz="3400" b="1" err="1">
                <a:solidFill>
                  <a:srgbClr val="00B050"/>
                </a:solidFill>
              </a:rPr>
              <a:t>Mínquán</a:t>
            </a:r>
            <a:endParaRPr lang="en-US" sz="3400" b="1">
              <a:solidFill>
                <a:srgbClr val="00B050"/>
              </a:solidFill>
            </a:endParaRPr>
          </a:p>
          <a:p>
            <a:pPr marL="962406" lvl="1" indent="-514350">
              <a:spcAft>
                <a:spcPts val="0"/>
              </a:spcAft>
              <a:defRPr/>
            </a:pPr>
            <a:r>
              <a:rPr lang="en-US" sz="3000" u="sng">
                <a:solidFill>
                  <a:srgbClr val="00B050"/>
                </a:solidFill>
              </a:rPr>
              <a:t>Democracy</a:t>
            </a:r>
            <a:r>
              <a:rPr lang="en-US" sz="3000">
                <a:solidFill>
                  <a:srgbClr val="00B050"/>
                </a:solidFill>
              </a:rPr>
              <a:t> – the people are sovereign</a:t>
            </a:r>
          </a:p>
          <a:p>
            <a:pPr marL="678942" indent="-514350">
              <a:buFont typeface="+mj-lt"/>
              <a:buAutoNum type="arabicPeriod"/>
              <a:defRPr/>
            </a:pPr>
            <a:r>
              <a:rPr lang="en-US" sz="3400" b="1">
                <a:solidFill>
                  <a:srgbClr val="00B050"/>
                </a:solidFill>
              </a:rPr>
              <a:t>Principle of </a:t>
            </a:r>
            <a:r>
              <a:rPr lang="en-US" sz="3400" b="1" err="1">
                <a:solidFill>
                  <a:srgbClr val="00B050"/>
                </a:solidFill>
              </a:rPr>
              <a:t>Mínzú</a:t>
            </a:r>
            <a:endParaRPr lang="en-US" sz="3400" b="1">
              <a:solidFill>
                <a:srgbClr val="00B050"/>
              </a:solidFill>
            </a:endParaRPr>
          </a:p>
          <a:p>
            <a:pPr marL="962406" lvl="1" indent="-514350">
              <a:spcAft>
                <a:spcPts val="0"/>
              </a:spcAft>
              <a:defRPr/>
            </a:pPr>
            <a:r>
              <a:rPr lang="en-US" sz="3000" u="sng">
                <a:solidFill>
                  <a:srgbClr val="00B050"/>
                </a:solidFill>
              </a:rPr>
              <a:t>Nationalism</a:t>
            </a:r>
            <a:r>
              <a:rPr lang="en-US" sz="3000">
                <a:solidFill>
                  <a:srgbClr val="00B050"/>
                </a:solidFill>
              </a:rPr>
              <a:t> – an end to foreign imperialism</a:t>
            </a:r>
          </a:p>
          <a:p>
            <a:pPr marL="678942" indent="-514350">
              <a:buFont typeface="+mj-lt"/>
              <a:buAutoNum type="arabicPeriod"/>
              <a:defRPr/>
            </a:pPr>
            <a:r>
              <a:rPr lang="en-US" sz="3400" b="1">
                <a:solidFill>
                  <a:srgbClr val="00B050"/>
                </a:solidFill>
              </a:rPr>
              <a:t>Principle of </a:t>
            </a:r>
            <a:r>
              <a:rPr lang="en-US" sz="3400" b="1" err="1">
                <a:solidFill>
                  <a:srgbClr val="00B050"/>
                </a:solidFill>
              </a:rPr>
              <a:t>Mínshēng</a:t>
            </a:r>
            <a:endParaRPr lang="en-US" sz="3400" b="1">
              <a:solidFill>
                <a:srgbClr val="00B050"/>
              </a:solidFill>
            </a:endParaRPr>
          </a:p>
          <a:p>
            <a:pPr marL="962406" lvl="1" indent="-514350">
              <a:spcAft>
                <a:spcPts val="0"/>
              </a:spcAft>
              <a:defRPr/>
            </a:pPr>
            <a:r>
              <a:rPr lang="en-US" sz="3000" u="sng">
                <a:solidFill>
                  <a:srgbClr val="00B050"/>
                </a:solidFill>
              </a:rPr>
              <a:t>Social Reforms</a:t>
            </a:r>
            <a:r>
              <a:rPr lang="en-US" sz="3000">
                <a:solidFill>
                  <a:srgbClr val="00B050"/>
                </a:solidFill>
              </a:rPr>
              <a:t>– economic development, industrialization, modernized, technology and social welfare – elements of progressivism and socialism</a:t>
            </a:r>
          </a:p>
          <a:p>
            <a:pPr marL="1419606" lvl="2" indent="-5143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rgbClr val="00B050"/>
                </a:solidFill>
              </a:rPr>
              <a:t>China is so far behind in technology at this point</a:t>
            </a:r>
          </a:p>
          <a:p>
            <a:pPr marL="1419606" lvl="2" indent="-514350"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en-US" sz="2800">
                <a:solidFill>
                  <a:srgbClr val="00B050"/>
                </a:solidFill>
              </a:rPr>
              <a:t>Want to compete with the rest of the world</a:t>
            </a:r>
          </a:p>
        </p:txBody>
      </p:sp>
      <p:sp>
        <p:nvSpPr>
          <p:cNvPr id="19460" name="Title 1"/>
          <p:cNvSpPr>
            <a:spLocks noGrp="1"/>
          </p:cNvSpPr>
          <p:nvPr>
            <p:ph type="title"/>
          </p:nvPr>
        </p:nvSpPr>
        <p:spPr>
          <a:xfrm>
            <a:off x="0" y="-69850"/>
            <a:ext cx="9551831" cy="12954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altLang="en-US" b="1" i="1">
                <a:solidFill>
                  <a:srgbClr val="00B050"/>
                </a:solidFill>
              </a:rPr>
              <a:t>KMT’s 3 Principles of the People</a:t>
            </a:r>
          </a:p>
        </p:txBody>
      </p:sp>
      <p:pic>
        <p:nvPicPr>
          <p:cNvPr id="5" name="Picture 2" descr="Image result for guominda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3792" y="1039969"/>
            <a:ext cx="2852948" cy="1897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4463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ood Type">
  <a:themeElements>
    <a:clrScheme name="Wood Type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Wood Type">
      <a:majorFont>
        <a:latin typeface="Georgia" panose="020405020504050203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rebuchet MS" panose="020B0603020202020204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Wood Typ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C6AE0645-98FF-411B-B0E9-59ABD78A0CC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1321</Words>
  <Application>Microsoft Office PowerPoint</Application>
  <PresentationFormat>Widescreen</PresentationFormat>
  <Paragraphs>216</Paragraphs>
  <Slides>33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1" baseType="lpstr">
      <vt:lpstr>Arial</vt:lpstr>
      <vt:lpstr>Calibri</vt:lpstr>
      <vt:lpstr>Georgia</vt:lpstr>
      <vt:lpstr>HG丸ｺﾞｼｯｸM-PRO</vt:lpstr>
      <vt:lpstr>Times New Roman</vt:lpstr>
      <vt:lpstr>Trebuchet MS</vt:lpstr>
      <vt:lpstr>Wingdings</vt:lpstr>
      <vt:lpstr>Wood Type</vt:lpstr>
      <vt:lpstr>Chinese Dynasties Song  (to the tune of "Frere Jacques”)</vt:lpstr>
      <vt:lpstr>What led to the fall of the Qing Dynasty?</vt:lpstr>
      <vt:lpstr>What conflict(s) helped  escalate the downfall of the Qing &amp; the West’s rising power? </vt:lpstr>
      <vt:lpstr>Opium Wars 1840-42</vt:lpstr>
      <vt:lpstr>Fall of the Qing</vt:lpstr>
      <vt:lpstr>Boxer Rebellion</vt:lpstr>
      <vt:lpstr>Kuomintang Revolution (1912)</vt:lpstr>
      <vt:lpstr>PowerPoint Presentation</vt:lpstr>
      <vt:lpstr>KMT’s 3 Principles of the People</vt:lpstr>
      <vt:lpstr>Kuomintang: Weaknesses</vt:lpstr>
      <vt:lpstr>The Kuomintang (KMT) is Split</vt:lpstr>
      <vt:lpstr>Rise of Communism in China  </vt:lpstr>
      <vt:lpstr>Mao Zedong</vt:lpstr>
      <vt:lpstr>May 9th </vt:lpstr>
      <vt:lpstr>Rise of Communism in China  </vt:lpstr>
      <vt:lpstr>Chiang Kai-shek</vt:lpstr>
      <vt:lpstr>Chiang Kai-shek</vt:lpstr>
      <vt:lpstr>Civil War in China</vt:lpstr>
      <vt:lpstr>PowerPoint Presentation</vt:lpstr>
      <vt:lpstr>1949</vt:lpstr>
      <vt:lpstr>PowerPoint Presentation</vt:lpstr>
      <vt:lpstr>PowerPoint Presentation</vt:lpstr>
      <vt:lpstr>PowerPoint Presentation</vt:lpstr>
      <vt:lpstr>Cultural Revolution</vt:lpstr>
      <vt:lpstr>PowerPoint Presentation</vt:lpstr>
      <vt:lpstr>PowerPoint Presentation</vt:lpstr>
      <vt:lpstr>PowerPoint Presentation</vt:lpstr>
      <vt:lpstr>After Mao</vt:lpstr>
      <vt:lpstr>In your notes…</vt:lpstr>
      <vt:lpstr>To Live (Huózhe)</vt:lpstr>
      <vt:lpstr>PowerPoint Presentation</vt:lpstr>
      <vt:lpstr>China Timeline</vt:lpstr>
      <vt:lpstr>China Timeline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May 2nd </dc:title>
  <cp:lastModifiedBy>Nguyen, Thai-Hang    SHS - Staff</cp:lastModifiedBy>
  <cp:revision>20</cp:revision>
  <dcterms:modified xsi:type="dcterms:W3CDTF">2018-06-12T16:30:24Z</dcterms:modified>
</cp:coreProperties>
</file>